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45" r:id="rId1"/>
  </p:sldMasterIdLst>
  <p:notesMasterIdLst>
    <p:notesMasterId r:id="rId16"/>
  </p:notesMasterIdLst>
  <p:sldIdLst>
    <p:sldId id="298" r:id="rId2"/>
    <p:sldId id="305" r:id="rId3"/>
    <p:sldId id="323" r:id="rId4"/>
    <p:sldId id="324" r:id="rId5"/>
    <p:sldId id="326" r:id="rId6"/>
    <p:sldId id="327" r:id="rId7"/>
    <p:sldId id="325" r:id="rId8"/>
    <p:sldId id="328" r:id="rId9"/>
    <p:sldId id="329" r:id="rId10"/>
    <p:sldId id="330" r:id="rId11"/>
    <p:sldId id="331" r:id="rId12"/>
    <p:sldId id="332" r:id="rId13"/>
    <p:sldId id="333" r:id="rId14"/>
    <p:sldId id="33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2D1F"/>
    <a:srgbClr val="B23615"/>
    <a:srgbClr val="BDB5B6"/>
    <a:srgbClr val="BDB196"/>
    <a:srgbClr val="AB2400"/>
    <a:srgbClr val="F9C201"/>
    <a:srgbClr val="FADB43"/>
    <a:srgbClr val="DFDFE1"/>
    <a:srgbClr val="EB321A"/>
    <a:srgbClr val="FDC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3" autoAdjust="0"/>
    <p:restoredTop sz="95871" autoAdjust="0"/>
  </p:normalViewPr>
  <p:slideViewPr>
    <p:cSldViewPr snapToGrid="0">
      <p:cViewPr>
        <p:scale>
          <a:sx n="64" d="100"/>
          <a:sy n="64" d="100"/>
        </p:scale>
        <p:origin x="-488" y="7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488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5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2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1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881C039-66A3-4640-815B-3B5A8B7D868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5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8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97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545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4/23/2023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6" r:id="rId1"/>
    <p:sldLayoutId id="2147484547" r:id="rId2"/>
    <p:sldLayoutId id="2147484548" r:id="rId3"/>
    <p:sldLayoutId id="2147484549" r:id="rId4"/>
    <p:sldLayoutId id="2147484550" r:id="rId5"/>
    <p:sldLayoutId id="2147484551" r:id="rId6"/>
    <p:sldLayoutId id="2147484552" r:id="rId7"/>
    <p:sldLayoutId id="2147484553" r:id="rId8"/>
    <p:sldLayoutId id="2147484554" r:id="rId9"/>
    <p:sldLayoutId id="2147484555" r:id="rId10"/>
    <p:sldLayoutId id="21474845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jpeg"/><Relationship Id="rId7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2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8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86">
            <a:extLst>
              <a:ext uri="{FF2B5EF4-FFF2-40B4-BE49-F238E27FC236}">
                <a16:creationId xmlns:a16="http://schemas.microsoft.com/office/drawing/2014/main" id="{472095BC-C06B-45BD-A206-0F75C6A4A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55" name="Arrow: Chevron 154">
            <a:extLst>
              <a:ext uri="{FF2B5EF4-FFF2-40B4-BE49-F238E27FC236}">
                <a16:creationId xmlns:a16="http://schemas.microsoft.com/office/drawing/2014/main" id="{78F79A9B-43DE-4007-BEE7-212F8FE8A991}"/>
              </a:ext>
            </a:extLst>
          </p:cNvPr>
          <p:cNvSpPr/>
          <p:nvPr/>
        </p:nvSpPr>
        <p:spPr>
          <a:xfrm rot="10800000">
            <a:off x="6230736" y="2911373"/>
            <a:ext cx="7637444" cy="2213476"/>
          </a:xfrm>
          <a:prstGeom prst="chevro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6" name="Arrow: Chevron 155">
            <a:extLst>
              <a:ext uri="{FF2B5EF4-FFF2-40B4-BE49-F238E27FC236}">
                <a16:creationId xmlns:a16="http://schemas.microsoft.com/office/drawing/2014/main" id="{2BC072E6-80A5-4803-B7CF-1169949BFEDC}"/>
              </a:ext>
            </a:extLst>
          </p:cNvPr>
          <p:cNvSpPr/>
          <p:nvPr/>
        </p:nvSpPr>
        <p:spPr>
          <a:xfrm rot="10800000">
            <a:off x="6230736" y="2813253"/>
            <a:ext cx="7637444" cy="2213476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6408" y="1793212"/>
            <a:ext cx="5532646" cy="2213477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effectLst/>
                <a:latin typeface="Selawik Semibold" panose="020B0702040204020203" pitchFamily="34" charset="0"/>
              </a:rPr>
              <a:t>Gambling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8942" y="4056036"/>
            <a:ext cx="5532646" cy="1032953"/>
          </a:xfrm>
        </p:spPr>
        <p:txBody>
          <a:bodyPr>
            <a:normAutofit/>
          </a:bodyPr>
          <a:lstStyle/>
          <a:p>
            <a:r>
              <a:rPr lang="en-US" sz="240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elawik Semibold" panose="020B0702040204020203" pitchFamily="34" charset="0"/>
              </a:rPr>
              <a:t>Produced by Dr. Mario  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    </a:t>
            </a:r>
            <a:r>
              <a:rPr lang="en-US" sz="240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elawik Semibold" panose="020B0702040204020203" pitchFamily="34" charset="0"/>
              </a:rPr>
              <a:t>UNC </a:t>
            </a:r>
            <a:r>
              <a:rPr lang="en-US" sz="240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elawik Semibold" panose="020B0702040204020203" pitchFamily="34" charset="0"/>
              </a:rPr>
              <a:t>STOR </a:t>
            </a:r>
            <a:r>
              <a:rPr lang="en-US" sz="240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538</a:t>
            </a:r>
            <a:endParaRPr lang="en-US" sz="240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60" name="Picture 59" descr="A picture containing drawing&#10;&#10;Description automatically generated">
            <a:extLst>
              <a:ext uri="{FF2B5EF4-FFF2-40B4-BE49-F238E27FC236}">
                <a16:creationId xmlns:a16="http://schemas.microsoft.com/office/drawing/2014/main" id="{687303E0-5760-44E3-9C04-E1CF0D3238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" r="-4" b="-4"/>
          <a:stretch/>
        </p:blipFill>
        <p:spPr>
          <a:xfrm>
            <a:off x="5233763" y="10"/>
            <a:ext cx="4480560" cy="2516773"/>
          </a:xfrm>
          <a:custGeom>
            <a:avLst/>
            <a:gdLst>
              <a:gd name="connsiteX0" fmla="*/ 273471 w 4480560"/>
              <a:gd name="connsiteY0" fmla="*/ 0 h 2516783"/>
              <a:gd name="connsiteX1" fmla="*/ 4207090 w 4480560"/>
              <a:gd name="connsiteY1" fmla="*/ 0 h 2516783"/>
              <a:gd name="connsiteX2" fmla="*/ 4218264 w 4480560"/>
              <a:gd name="connsiteY2" fmla="*/ 73216 h 2516783"/>
              <a:gd name="connsiteX3" fmla="*/ 4228529 w 4480560"/>
              <a:gd name="connsiteY3" fmla="*/ 276503 h 2516783"/>
              <a:gd name="connsiteX4" fmla="*/ 2240280 w 4480560"/>
              <a:gd name="connsiteY4" fmla="*/ 2264752 h 2516783"/>
              <a:gd name="connsiteX5" fmla="*/ 252032 w 4480560"/>
              <a:gd name="connsiteY5" fmla="*/ 276503 h 2516783"/>
              <a:gd name="connsiteX6" fmla="*/ 262297 w 4480560"/>
              <a:gd name="connsiteY6" fmla="*/ 73216 h 2516783"/>
              <a:gd name="connsiteX7" fmla="*/ 18808 w 4480560"/>
              <a:gd name="connsiteY7" fmla="*/ 0 h 2516783"/>
              <a:gd name="connsiteX8" fmla="*/ 216879 w 4480560"/>
              <a:gd name="connsiteY8" fmla="*/ 0 h 2516783"/>
              <a:gd name="connsiteX9" fmla="*/ 206579 w 4480560"/>
              <a:gd name="connsiteY9" fmla="*/ 67490 h 2516783"/>
              <a:gd name="connsiteX10" fmla="*/ 196025 w 4480560"/>
              <a:gd name="connsiteY10" fmla="*/ 276503 h 2516783"/>
              <a:gd name="connsiteX11" fmla="*/ 2240280 w 4480560"/>
              <a:gd name="connsiteY11" fmla="*/ 2320759 h 2516783"/>
              <a:gd name="connsiteX12" fmla="*/ 4284535 w 4480560"/>
              <a:gd name="connsiteY12" fmla="*/ 276503 h 2516783"/>
              <a:gd name="connsiteX13" fmla="*/ 4273981 w 4480560"/>
              <a:gd name="connsiteY13" fmla="*/ 67490 h 2516783"/>
              <a:gd name="connsiteX14" fmla="*/ 4263681 w 4480560"/>
              <a:gd name="connsiteY14" fmla="*/ 0 h 2516783"/>
              <a:gd name="connsiteX15" fmla="*/ 4461752 w 4480560"/>
              <a:gd name="connsiteY15" fmla="*/ 0 h 2516783"/>
              <a:gd name="connsiteX16" fmla="*/ 4468994 w 4480560"/>
              <a:gd name="connsiteY16" fmla="*/ 47447 h 2516783"/>
              <a:gd name="connsiteX17" fmla="*/ 4480560 w 4480560"/>
              <a:gd name="connsiteY17" fmla="*/ 276503 h 2516783"/>
              <a:gd name="connsiteX18" fmla="*/ 2240280 w 4480560"/>
              <a:gd name="connsiteY18" fmla="*/ 2516783 h 2516783"/>
              <a:gd name="connsiteX19" fmla="*/ 0 w 4480560"/>
              <a:gd name="connsiteY19" fmla="*/ 276503 h 2516783"/>
              <a:gd name="connsiteX20" fmla="*/ 11567 w 4480560"/>
              <a:gd name="connsiteY20" fmla="*/ 47447 h 251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80560" h="2516783">
                <a:moveTo>
                  <a:pt x="273471" y="0"/>
                </a:moveTo>
                <a:lnTo>
                  <a:pt x="4207090" y="0"/>
                </a:lnTo>
                <a:lnTo>
                  <a:pt x="4218264" y="73216"/>
                </a:lnTo>
                <a:cubicBezTo>
                  <a:pt x="4225052" y="140055"/>
                  <a:pt x="4228529" y="207873"/>
                  <a:pt x="4228529" y="276503"/>
                </a:cubicBezTo>
                <a:cubicBezTo>
                  <a:pt x="4228529" y="1374583"/>
                  <a:pt x="3338359" y="2264752"/>
                  <a:pt x="2240280" y="2264752"/>
                </a:cubicBezTo>
                <a:cubicBezTo>
                  <a:pt x="1142201" y="2264752"/>
                  <a:pt x="252032" y="1374583"/>
                  <a:pt x="252032" y="276503"/>
                </a:cubicBezTo>
                <a:cubicBezTo>
                  <a:pt x="252032" y="207873"/>
                  <a:pt x="255509" y="140055"/>
                  <a:pt x="262297" y="73216"/>
                </a:cubicBezTo>
                <a:close/>
                <a:moveTo>
                  <a:pt x="18808" y="0"/>
                </a:moveTo>
                <a:lnTo>
                  <a:pt x="216879" y="0"/>
                </a:lnTo>
                <a:lnTo>
                  <a:pt x="206579" y="67490"/>
                </a:lnTo>
                <a:cubicBezTo>
                  <a:pt x="199600" y="136212"/>
                  <a:pt x="196025" y="205940"/>
                  <a:pt x="196025" y="276503"/>
                </a:cubicBezTo>
                <a:cubicBezTo>
                  <a:pt x="196025" y="1405514"/>
                  <a:pt x="1111269" y="2320759"/>
                  <a:pt x="2240280" y="2320759"/>
                </a:cubicBezTo>
                <a:cubicBezTo>
                  <a:pt x="3369291" y="2320759"/>
                  <a:pt x="4284535" y="1405514"/>
                  <a:pt x="4284535" y="276503"/>
                </a:cubicBezTo>
                <a:cubicBezTo>
                  <a:pt x="4284535" y="205940"/>
                  <a:pt x="4280960" y="136212"/>
                  <a:pt x="4273981" y="67490"/>
                </a:cubicBezTo>
                <a:lnTo>
                  <a:pt x="4263681" y="0"/>
                </a:lnTo>
                <a:lnTo>
                  <a:pt x="4461752" y="0"/>
                </a:lnTo>
                <a:lnTo>
                  <a:pt x="4468994" y="47447"/>
                </a:lnTo>
                <a:cubicBezTo>
                  <a:pt x="4476642" y="122759"/>
                  <a:pt x="4480560" y="199173"/>
                  <a:pt x="4480560" y="276503"/>
                </a:cubicBezTo>
                <a:cubicBezTo>
                  <a:pt x="4480560" y="1513776"/>
                  <a:pt x="3477553" y="2516783"/>
                  <a:pt x="2240280" y="2516783"/>
                </a:cubicBezTo>
                <a:cubicBezTo>
                  <a:pt x="1003008" y="2516783"/>
                  <a:pt x="0" y="1513776"/>
                  <a:pt x="0" y="276503"/>
                </a:cubicBezTo>
                <a:cubicBezTo>
                  <a:pt x="0" y="199173"/>
                  <a:pt x="3918" y="122759"/>
                  <a:pt x="11567" y="47447"/>
                </a:cubicBezTo>
                <a:close/>
              </a:path>
            </a:pathLst>
          </a:custGeom>
        </p:spPr>
      </p:pic>
      <p:sp>
        <p:nvSpPr>
          <p:cNvPr id="101" name="Freeform: Shape 88">
            <a:extLst>
              <a:ext uri="{FF2B5EF4-FFF2-40B4-BE49-F238E27FC236}">
                <a16:creationId xmlns:a16="http://schemas.microsoft.com/office/drawing/2014/main" id="{4D40AAF3-394B-453B-8AF1-B796F8F9F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0"/>
            <a:ext cx="4480560" cy="2516783"/>
          </a:xfrm>
          <a:custGeom>
            <a:avLst/>
            <a:gdLst>
              <a:gd name="connsiteX0" fmla="*/ 273471 w 4480560"/>
              <a:gd name="connsiteY0" fmla="*/ 0 h 2516783"/>
              <a:gd name="connsiteX1" fmla="*/ 4207090 w 4480560"/>
              <a:gd name="connsiteY1" fmla="*/ 0 h 2516783"/>
              <a:gd name="connsiteX2" fmla="*/ 4218264 w 4480560"/>
              <a:gd name="connsiteY2" fmla="*/ 73216 h 2516783"/>
              <a:gd name="connsiteX3" fmla="*/ 4228529 w 4480560"/>
              <a:gd name="connsiteY3" fmla="*/ 276503 h 2516783"/>
              <a:gd name="connsiteX4" fmla="*/ 2240280 w 4480560"/>
              <a:gd name="connsiteY4" fmla="*/ 2264752 h 2516783"/>
              <a:gd name="connsiteX5" fmla="*/ 252032 w 4480560"/>
              <a:gd name="connsiteY5" fmla="*/ 276503 h 2516783"/>
              <a:gd name="connsiteX6" fmla="*/ 262297 w 4480560"/>
              <a:gd name="connsiteY6" fmla="*/ 73216 h 2516783"/>
              <a:gd name="connsiteX7" fmla="*/ 18808 w 4480560"/>
              <a:gd name="connsiteY7" fmla="*/ 0 h 2516783"/>
              <a:gd name="connsiteX8" fmla="*/ 216879 w 4480560"/>
              <a:gd name="connsiteY8" fmla="*/ 0 h 2516783"/>
              <a:gd name="connsiteX9" fmla="*/ 206579 w 4480560"/>
              <a:gd name="connsiteY9" fmla="*/ 67490 h 2516783"/>
              <a:gd name="connsiteX10" fmla="*/ 196025 w 4480560"/>
              <a:gd name="connsiteY10" fmla="*/ 276503 h 2516783"/>
              <a:gd name="connsiteX11" fmla="*/ 2240280 w 4480560"/>
              <a:gd name="connsiteY11" fmla="*/ 2320759 h 2516783"/>
              <a:gd name="connsiteX12" fmla="*/ 4284535 w 4480560"/>
              <a:gd name="connsiteY12" fmla="*/ 276503 h 2516783"/>
              <a:gd name="connsiteX13" fmla="*/ 4273981 w 4480560"/>
              <a:gd name="connsiteY13" fmla="*/ 67490 h 2516783"/>
              <a:gd name="connsiteX14" fmla="*/ 4263681 w 4480560"/>
              <a:gd name="connsiteY14" fmla="*/ 0 h 2516783"/>
              <a:gd name="connsiteX15" fmla="*/ 4461752 w 4480560"/>
              <a:gd name="connsiteY15" fmla="*/ 0 h 2516783"/>
              <a:gd name="connsiteX16" fmla="*/ 4468994 w 4480560"/>
              <a:gd name="connsiteY16" fmla="*/ 47447 h 2516783"/>
              <a:gd name="connsiteX17" fmla="*/ 4480560 w 4480560"/>
              <a:gd name="connsiteY17" fmla="*/ 276503 h 2516783"/>
              <a:gd name="connsiteX18" fmla="*/ 2240280 w 4480560"/>
              <a:gd name="connsiteY18" fmla="*/ 2516783 h 2516783"/>
              <a:gd name="connsiteX19" fmla="*/ 0 w 4480560"/>
              <a:gd name="connsiteY19" fmla="*/ 276503 h 2516783"/>
              <a:gd name="connsiteX20" fmla="*/ 11567 w 4480560"/>
              <a:gd name="connsiteY20" fmla="*/ 47447 h 251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80560" h="2516783">
                <a:moveTo>
                  <a:pt x="273471" y="0"/>
                </a:moveTo>
                <a:lnTo>
                  <a:pt x="4207090" y="0"/>
                </a:lnTo>
                <a:lnTo>
                  <a:pt x="4218264" y="73216"/>
                </a:lnTo>
                <a:cubicBezTo>
                  <a:pt x="4225052" y="140055"/>
                  <a:pt x="4228529" y="207873"/>
                  <a:pt x="4228529" y="276503"/>
                </a:cubicBezTo>
                <a:cubicBezTo>
                  <a:pt x="4228529" y="1374583"/>
                  <a:pt x="3338359" y="2264752"/>
                  <a:pt x="2240280" y="2264752"/>
                </a:cubicBezTo>
                <a:cubicBezTo>
                  <a:pt x="1142201" y="2264752"/>
                  <a:pt x="252032" y="1374583"/>
                  <a:pt x="252032" y="276503"/>
                </a:cubicBezTo>
                <a:cubicBezTo>
                  <a:pt x="252032" y="207873"/>
                  <a:pt x="255509" y="140055"/>
                  <a:pt x="262297" y="73216"/>
                </a:cubicBezTo>
                <a:close/>
                <a:moveTo>
                  <a:pt x="18808" y="0"/>
                </a:moveTo>
                <a:lnTo>
                  <a:pt x="216879" y="0"/>
                </a:lnTo>
                <a:lnTo>
                  <a:pt x="206579" y="67490"/>
                </a:lnTo>
                <a:cubicBezTo>
                  <a:pt x="199600" y="136212"/>
                  <a:pt x="196025" y="205940"/>
                  <a:pt x="196025" y="276503"/>
                </a:cubicBezTo>
                <a:cubicBezTo>
                  <a:pt x="196025" y="1405514"/>
                  <a:pt x="1111269" y="2320759"/>
                  <a:pt x="2240280" y="2320759"/>
                </a:cubicBezTo>
                <a:cubicBezTo>
                  <a:pt x="3369291" y="2320759"/>
                  <a:pt x="4284535" y="1405514"/>
                  <a:pt x="4284535" y="276503"/>
                </a:cubicBezTo>
                <a:cubicBezTo>
                  <a:pt x="4284535" y="205940"/>
                  <a:pt x="4280960" y="136212"/>
                  <a:pt x="4273981" y="67490"/>
                </a:cubicBezTo>
                <a:lnTo>
                  <a:pt x="4263681" y="0"/>
                </a:lnTo>
                <a:lnTo>
                  <a:pt x="4461752" y="0"/>
                </a:lnTo>
                <a:lnTo>
                  <a:pt x="4468994" y="47447"/>
                </a:lnTo>
                <a:cubicBezTo>
                  <a:pt x="4476642" y="122759"/>
                  <a:pt x="4480560" y="199173"/>
                  <a:pt x="4480560" y="276503"/>
                </a:cubicBezTo>
                <a:cubicBezTo>
                  <a:pt x="4480560" y="1513776"/>
                  <a:pt x="3477553" y="2516783"/>
                  <a:pt x="2240280" y="2516783"/>
                </a:cubicBezTo>
                <a:cubicBezTo>
                  <a:pt x="1003008" y="2516783"/>
                  <a:pt x="0" y="1513776"/>
                  <a:pt x="0" y="276503"/>
                </a:cubicBezTo>
                <a:cubicBezTo>
                  <a:pt x="0" y="199173"/>
                  <a:pt x="3918" y="122759"/>
                  <a:pt x="11567" y="47447"/>
                </a:cubicBezTo>
                <a:close/>
              </a:path>
            </a:pathLst>
          </a:cu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82" name="Picture 81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D68360-9AB4-41BB-8EBB-0036AFD99EC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44"/>
          <a:stretch/>
        </p:blipFill>
        <p:spPr>
          <a:xfrm>
            <a:off x="20" y="537668"/>
            <a:ext cx="5681184" cy="6320333"/>
          </a:xfrm>
          <a:custGeom>
            <a:avLst/>
            <a:gdLst>
              <a:gd name="connsiteX0" fmla="*/ 0 w 5681204"/>
              <a:gd name="connsiteY0" fmla="*/ 5597835 h 6320333"/>
              <a:gd name="connsiteX1" fmla="*/ 39695 w 5681204"/>
              <a:gd name="connsiteY1" fmla="*/ 5641510 h 6320333"/>
              <a:gd name="connsiteX2" fmla="*/ 1034272 w 5681204"/>
              <a:gd name="connsiteY2" fmla="*/ 6312073 h 6320333"/>
              <a:gd name="connsiteX3" fmla="*/ 1056841 w 5681204"/>
              <a:gd name="connsiteY3" fmla="*/ 6320333 h 6320333"/>
              <a:gd name="connsiteX4" fmla="*/ 413612 w 5681204"/>
              <a:gd name="connsiteY4" fmla="*/ 6320333 h 6320333"/>
              <a:gd name="connsiteX5" fmla="*/ 300961 w 5681204"/>
              <a:gd name="connsiteY5" fmla="*/ 6249073 h 6320333"/>
              <a:gd name="connsiteX6" fmla="*/ 71042 w 5681204"/>
              <a:gd name="connsiteY6" fmla="*/ 6074983 h 6320333"/>
              <a:gd name="connsiteX7" fmla="*/ 0 w 5681204"/>
              <a:gd name="connsiteY7" fmla="*/ 6010415 h 6320333"/>
              <a:gd name="connsiteX8" fmla="*/ 2252205 w 5681204"/>
              <a:gd name="connsiteY8" fmla="*/ 385763 h 6320333"/>
              <a:gd name="connsiteX9" fmla="*/ 5295442 w 5681204"/>
              <a:gd name="connsiteY9" fmla="*/ 3429000 h 6320333"/>
              <a:gd name="connsiteX10" fmla="*/ 3436771 w 5681204"/>
              <a:gd name="connsiteY10" fmla="*/ 6233085 h 6320333"/>
              <a:gd name="connsiteX11" fmla="*/ 3198390 w 5681204"/>
              <a:gd name="connsiteY11" fmla="*/ 6320333 h 6320333"/>
              <a:gd name="connsiteX12" fmla="*/ 1306021 w 5681204"/>
              <a:gd name="connsiteY12" fmla="*/ 6320333 h 6320333"/>
              <a:gd name="connsiteX13" fmla="*/ 1067639 w 5681204"/>
              <a:gd name="connsiteY13" fmla="*/ 6233085 h 6320333"/>
              <a:gd name="connsiteX14" fmla="*/ 100311 w 5681204"/>
              <a:gd name="connsiteY14" fmla="*/ 5580893 h 6320333"/>
              <a:gd name="connsiteX15" fmla="*/ 0 w 5681204"/>
              <a:gd name="connsiteY15" fmla="*/ 5470524 h 6320333"/>
              <a:gd name="connsiteX16" fmla="*/ 0 w 5681204"/>
              <a:gd name="connsiteY16" fmla="*/ 1387476 h 6320333"/>
              <a:gd name="connsiteX17" fmla="*/ 100311 w 5681204"/>
              <a:gd name="connsiteY17" fmla="*/ 1277106 h 6320333"/>
              <a:gd name="connsiteX18" fmla="*/ 2252205 w 5681204"/>
              <a:gd name="connsiteY18" fmla="*/ 385763 h 6320333"/>
              <a:gd name="connsiteX19" fmla="*/ 2252205 w 5681204"/>
              <a:gd name="connsiteY19" fmla="*/ 0 h 6320333"/>
              <a:gd name="connsiteX20" fmla="*/ 5681204 w 5681204"/>
              <a:gd name="connsiteY20" fmla="*/ 3429000 h 6320333"/>
              <a:gd name="connsiteX21" fmla="*/ 4169391 w 5681204"/>
              <a:gd name="connsiteY21" fmla="*/ 6272380 h 6320333"/>
              <a:gd name="connsiteX22" fmla="*/ 4090458 w 5681204"/>
              <a:gd name="connsiteY22" fmla="*/ 6320333 h 6320333"/>
              <a:gd name="connsiteX23" fmla="*/ 3447569 w 5681204"/>
              <a:gd name="connsiteY23" fmla="*/ 6320333 h 6320333"/>
              <a:gd name="connsiteX24" fmla="*/ 3470138 w 5681204"/>
              <a:gd name="connsiteY24" fmla="*/ 6312073 h 6320333"/>
              <a:gd name="connsiteX25" fmla="*/ 5381167 w 5681204"/>
              <a:gd name="connsiteY25" fmla="*/ 3429000 h 6320333"/>
              <a:gd name="connsiteX26" fmla="*/ 2252205 w 5681204"/>
              <a:gd name="connsiteY26" fmla="*/ 300038 h 6320333"/>
              <a:gd name="connsiteX27" fmla="*/ 39695 w 5681204"/>
              <a:gd name="connsiteY27" fmla="*/ 1216490 h 6320333"/>
              <a:gd name="connsiteX28" fmla="*/ 0 w 5681204"/>
              <a:gd name="connsiteY28" fmla="*/ 1260165 h 6320333"/>
              <a:gd name="connsiteX29" fmla="*/ 0 w 5681204"/>
              <a:gd name="connsiteY29" fmla="*/ 847584 h 6320333"/>
              <a:gd name="connsiteX30" fmla="*/ 71042 w 5681204"/>
              <a:gd name="connsiteY30" fmla="*/ 783017 h 6320333"/>
              <a:gd name="connsiteX31" fmla="*/ 2252205 w 5681204"/>
              <a:gd name="connsiteY31" fmla="*/ 0 h 63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81204" h="6320333">
                <a:moveTo>
                  <a:pt x="0" y="5597835"/>
                </a:moveTo>
                <a:lnTo>
                  <a:pt x="39695" y="5641510"/>
                </a:lnTo>
                <a:cubicBezTo>
                  <a:pt x="322810" y="5924626"/>
                  <a:pt x="659928" y="6153739"/>
                  <a:pt x="1034272" y="6312073"/>
                </a:cubicBezTo>
                <a:lnTo>
                  <a:pt x="1056841" y="6320333"/>
                </a:lnTo>
                <a:lnTo>
                  <a:pt x="413612" y="6320333"/>
                </a:lnTo>
                <a:lnTo>
                  <a:pt x="300961" y="6249073"/>
                </a:lnTo>
                <a:cubicBezTo>
                  <a:pt x="221838" y="6194223"/>
                  <a:pt x="145134" y="6136129"/>
                  <a:pt x="71042" y="6074983"/>
                </a:cubicBezTo>
                <a:lnTo>
                  <a:pt x="0" y="6010415"/>
                </a:lnTo>
                <a:close/>
                <a:moveTo>
                  <a:pt x="2252205" y="385763"/>
                </a:moveTo>
                <a:cubicBezTo>
                  <a:pt x="3932939" y="385763"/>
                  <a:pt x="5295442" y="1748266"/>
                  <a:pt x="5295442" y="3429000"/>
                </a:cubicBezTo>
                <a:cubicBezTo>
                  <a:pt x="5295442" y="4689551"/>
                  <a:pt x="4529034" y="5771096"/>
                  <a:pt x="3436771" y="6233085"/>
                </a:cubicBezTo>
                <a:lnTo>
                  <a:pt x="3198390" y="6320333"/>
                </a:lnTo>
                <a:lnTo>
                  <a:pt x="1306021" y="6320333"/>
                </a:lnTo>
                <a:lnTo>
                  <a:pt x="1067639" y="6233085"/>
                </a:lnTo>
                <a:cubicBezTo>
                  <a:pt x="703552" y="6079088"/>
                  <a:pt x="375670" y="5856252"/>
                  <a:pt x="100311" y="5580893"/>
                </a:cubicBezTo>
                <a:lnTo>
                  <a:pt x="0" y="5470524"/>
                </a:lnTo>
                <a:lnTo>
                  <a:pt x="0" y="1387476"/>
                </a:lnTo>
                <a:lnTo>
                  <a:pt x="100311" y="1277106"/>
                </a:lnTo>
                <a:cubicBezTo>
                  <a:pt x="651028" y="726388"/>
                  <a:pt x="1411838" y="385763"/>
                  <a:pt x="2252205" y="385763"/>
                </a:cubicBezTo>
                <a:close/>
                <a:moveTo>
                  <a:pt x="2252205" y="0"/>
                </a:moveTo>
                <a:cubicBezTo>
                  <a:pt x="4145989" y="0"/>
                  <a:pt x="5681204" y="1535215"/>
                  <a:pt x="5681204" y="3429000"/>
                </a:cubicBezTo>
                <a:cubicBezTo>
                  <a:pt x="5681204" y="4612615"/>
                  <a:pt x="5081511" y="5656164"/>
                  <a:pt x="4169391" y="6272380"/>
                </a:cubicBezTo>
                <a:lnTo>
                  <a:pt x="4090458" y="6320333"/>
                </a:lnTo>
                <a:lnTo>
                  <a:pt x="3447569" y="6320333"/>
                </a:lnTo>
                <a:lnTo>
                  <a:pt x="3470138" y="6312073"/>
                </a:lnTo>
                <a:cubicBezTo>
                  <a:pt x="4593170" y="5837070"/>
                  <a:pt x="5381167" y="4725058"/>
                  <a:pt x="5381167" y="3429000"/>
                </a:cubicBezTo>
                <a:cubicBezTo>
                  <a:pt x="5381167" y="1700922"/>
                  <a:pt x="3980282" y="300038"/>
                  <a:pt x="2252205" y="300038"/>
                </a:cubicBezTo>
                <a:cubicBezTo>
                  <a:pt x="1388166" y="300038"/>
                  <a:pt x="605925" y="650259"/>
                  <a:pt x="39695" y="1216490"/>
                </a:cubicBezTo>
                <a:lnTo>
                  <a:pt x="0" y="1260165"/>
                </a:lnTo>
                <a:lnTo>
                  <a:pt x="0" y="847584"/>
                </a:lnTo>
                <a:lnTo>
                  <a:pt x="71042" y="783017"/>
                </a:lnTo>
                <a:cubicBezTo>
                  <a:pt x="663776" y="293850"/>
                  <a:pt x="1423674" y="0"/>
                  <a:pt x="2252205" y="0"/>
                </a:cubicBezTo>
                <a:close/>
              </a:path>
            </a:pathLst>
          </a:custGeom>
        </p:spPr>
      </p:pic>
      <p:sp>
        <p:nvSpPr>
          <p:cNvPr id="102" name="Freeform: Shape 90">
            <a:extLst>
              <a:ext uri="{FF2B5EF4-FFF2-40B4-BE49-F238E27FC236}">
                <a16:creationId xmlns:a16="http://schemas.microsoft.com/office/drawing/2014/main" id="{A4D0672D-43C7-420C-A186-48122D7CD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667"/>
            <a:ext cx="5681204" cy="6320333"/>
          </a:xfrm>
          <a:custGeom>
            <a:avLst/>
            <a:gdLst>
              <a:gd name="connsiteX0" fmla="*/ 0 w 5681204"/>
              <a:gd name="connsiteY0" fmla="*/ 5597835 h 6320333"/>
              <a:gd name="connsiteX1" fmla="*/ 39695 w 5681204"/>
              <a:gd name="connsiteY1" fmla="*/ 5641510 h 6320333"/>
              <a:gd name="connsiteX2" fmla="*/ 1034272 w 5681204"/>
              <a:gd name="connsiteY2" fmla="*/ 6312073 h 6320333"/>
              <a:gd name="connsiteX3" fmla="*/ 1056841 w 5681204"/>
              <a:gd name="connsiteY3" fmla="*/ 6320333 h 6320333"/>
              <a:gd name="connsiteX4" fmla="*/ 413612 w 5681204"/>
              <a:gd name="connsiteY4" fmla="*/ 6320333 h 6320333"/>
              <a:gd name="connsiteX5" fmla="*/ 300961 w 5681204"/>
              <a:gd name="connsiteY5" fmla="*/ 6249073 h 6320333"/>
              <a:gd name="connsiteX6" fmla="*/ 71042 w 5681204"/>
              <a:gd name="connsiteY6" fmla="*/ 6074983 h 6320333"/>
              <a:gd name="connsiteX7" fmla="*/ 0 w 5681204"/>
              <a:gd name="connsiteY7" fmla="*/ 6010415 h 6320333"/>
              <a:gd name="connsiteX8" fmla="*/ 2252205 w 5681204"/>
              <a:gd name="connsiteY8" fmla="*/ 385763 h 6320333"/>
              <a:gd name="connsiteX9" fmla="*/ 5295442 w 5681204"/>
              <a:gd name="connsiteY9" fmla="*/ 3429000 h 6320333"/>
              <a:gd name="connsiteX10" fmla="*/ 3436771 w 5681204"/>
              <a:gd name="connsiteY10" fmla="*/ 6233085 h 6320333"/>
              <a:gd name="connsiteX11" fmla="*/ 3198390 w 5681204"/>
              <a:gd name="connsiteY11" fmla="*/ 6320333 h 6320333"/>
              <a:gd name="connsiteX12" fmla="*/ 1306021 w 5681204"/>
              <a:gd name="connsiteY12" fmla="*/ 6320333 h 6320333"/>
              <a:gd name="connsiteX13" fmla="*/ 1067639 w 5681204"/>
              <a:gd name="connsiteY13" fmla="*/ 6233085 h 6320333"/>
              <a:gd name="connsiteX14" fmla="*/ 100311 w 5681204"/>
              <a:gd name="connsiteY14" fmla="*/ 5580893 h 6320333"/>
              <a:gd name="connsiteX15" fmla="*/ 0 w 5681204"/>
              <a:gd name="connsiteY15" fmla="*/ 5470524 h 6320333"/>
              <a:gd name="connsiteX16" fmla="*/ 0 w 5681204"/>
              <a:gd name="connsiteY16" fmla="*/ 1387476 h 6320333"/>
              <a:gd name="connsiteX17" fmla="*/ 100311 w 5681204"/>
              <a:gd name="connsiteY17" fmla="*/ 1277106 h 6320333"/>
              <a:gd name="connsiteX18" fmla="*/ 2252205 w 5681204"/>
              <a:gd name="connsiteY18" fmla="*/ 385763 h 6320333"/>
              <a:gd name="connsiteX19" fmla="*/ 2252205 w 5681204"/>
              <a:gd name="connsiteY19" fmla="*/ 0 h 6320333"/>
              <a:gd name="connsiteX20" fmla="*/ 5681204 w 5681204"/>
              <a:gd name="connsiteY20" fmla="*/ 3429000 h 6320333"/>
              <a:gd name="connsiteX21" fmla="*/ 4169391 w 5681204"/>
              <a:gd name="connsiteY21" fmla="*/ 6272380 h 6320333"/>
              <a:gd name="connsiteX22" fmla="*/ 4090458 w 5681204"/>
              <a:gd name="connsiteY22" fmla="*/ 6320333 h 6320333"/>
              <a:gd name="connsiteX23" fmla="*/ 3447569 w 5681204"/>
              <a:gd name="connsiteY23" fmla="*/ 6320333 h 6320333"/>
              <a:gd name="connsiteX24" fmla="*/ 3470138 w 5681204"/>
              <a:gd name="connsiteY24" fmla="*/ 6312073 h 6320333"/>
              <a:gd name="connsiteX25" fmla="*/ 5381167 w 5681204"/>
              <a:gd name="connsiteY25" fmla="*/ 3429000 h 6320333"/>
              <a:gd name="connsiteX26" fmla="*/ 2252205 w 5681204"/>
              <a:gd name="connsiteY26" fmla="*/ 300038 h 6320333"/>
              <a:gd name="connsiteX27" fmla="*/ 39695 w 5681204"/>
              <a:gd name="connsiteY27" fmla="*/ 1216490 h 6320333"/>
              <a:gd name="connsiteX28" fmla="*/ 0 w 5681204"/>
              <a:gd name="connsiteY28" fmla="*/ 1260165 h 6320333"/>
              <a:gd name="connsiteX29" fmla="*/ 0 w 5681204"/>
              <a:gd name="connsiteY29" fmla="*/ 847584 h 6320333"/>
              <a:gd name="connsiteX30" fmla="*/ 71042 w 5681204"/>
              <a:gd name="connsiteY30" fmla="*/ 783017 h 6320333"/>
              <a:gd name="connsiteX31" fmla="*/ 2252205 w 5681204"/>
              <a:gd name="connsiteY31" fmla="*/ 0 h 63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81204" h="6320333">
                <a:moveTo>
                  <a:pt x="0" y="5597835"/>
                </a:moveTo>
                <a:lnTo>
                  <a:pt x="39695" y="5641510"/>
                </a:lnTo>
                <a:cubicBezTo>
                  <a:pt x="322810" y="5924626"/>
                  <a:pt x="659928" y="6153739"/>
                  <a:pt x="1034272" y="6312073"/>
                </a:cubicBezTo>
                <a:lnTo>
                  <a:pt x="1056841" y="6320333"/>
                </a:lnTo>
                <a:lnTo>
                  <a:pt x="413612" y="6320333"/>
                </a:lnTo>
                <a:lnTo>
                  <a:pt x="300961" y="6249073"/>
                </a:lnTo>
                <a:cubicBezTo>
                  <a:pt x="221838" y="6194223"/>
                  <a:pt x="145134" y="6136129"/>
                  <a:pt x="71042" y="6074983"/>
                </a:cubicBezTo>
                <a:lnTo>
                  <a:pt x="0" y="6010415"/>
                </a:lnTo>
                <a:close/>
                <a:moveTo>
                  <a:pt x="2252205" y="385763"/>
                </a:moveTo>
                <a:cubicBezTo>
                  <a:pt x="3932939" y="385763"/>
                  <a:pt x="5295442" y="1748266"/>
                  <a:pt x="5295442" y="3429000"/>
                </a:cubicBezTo>
                <a:cubicBezTo>
                  <a:pt x="5295442" y="4689551"/>
                  <a:pt x="4529034" y="5771096"/>
                  <a:pt x="3436771" y="6233085"/>
                </a:cubicBezTo>
                <a:lnTo>
                  <a:pt x="3198390" y="6320333"/>
                </a:lnTo>
                <a:lnTo>
                  <a:pt x="1306021" y="6320333"/>
                </a:lnTo>
                <a:lnTo>
                  <a:pt x="1067639" y="6233085"/>
                </a:lnTo>
                <a:cubicBezTo>
                  <a:pt x="703552" y="6079088"/>
                  <a:pt x="375670" y="5856252"/>
                  <a:pt x="100311" y="5580893"/>
                </a:cubicBezTo>
                <a:lnTo>
                  <a:pt x="0" y="5470524"/>
                </a:lnTo>
                <a:lnTo>
                  <a:pt x="0" y="1387476"/>
                </a:lnTo>
                <a:lnTo>
                  <a:pt x="100311" y="1277106"/>
                </a:lnTo>
                <a:cubicBezTo>
                  <a:pt x="651028" y="726388"/>
                  <a:pt x="1411838" y="385763"/>
                  <a:pt x="2252205" y="385763"/>
                </a:cubicBezTo>
                <a:close/>
                <a:moveTo>
                  <a:pt x="2252205" y="0"/>
                </a:moveTo>
                <a:cubicBezTo>
                  <a:pt x="4145989" y="0"/>
                  <a:pt x="5681204" y="1535215"/>
                  <a:pt x="5681204" y="3429000"/>
                </a:cubicBezTo>
                <a:cubicBezTo>
                  <a:pt x="5681204" y="4612615"/>
                  <a:pt x="5081511" y="5656164"/>
                  <a:pt x="4169391" y="6272380"/>
                </a:cubicBezTo>
                <a:lnTo>
                  <a:pt x="4090458" y="6320333"/>
                </a:lnTo>
                <a:lnTo>
                  <a:pt x="3447569" y="6320333"/>
                </a:lnTo>
                <a:lnTo>
                  <a:pt x="3470138" y="6312073"/>
                </a:lnTo>
                <a:cubicBezTo>
                  <a:pt x="4593170" y="5837070"/>
                  <a:pt x="5381167" y="4725058"/>
                  <a:pt x="5381167" y="3429000"/>
                </a:cubicBezTo>
                <a:cubicBezTo>
                  <a:pt x="5381167" y="1700922"/>
                  <a:pt x="3980282" y="300038"/>
                  <a:pt x="2252205" y="300038"/>
                </a:cubicBezTo>
                <a:cubicBezTo>
                  <a:pt x="1388166" y="300038"/>
                  <a:pt x="605925" y="650259"/>
                  <a:pt x="39695" y="1216490"/>
                </a:cubicBezTo>
                <a:lnTo>
                  <a:pt x="0" y="1260165"/>
                </a:lnTo>
                <a:lnTo>
                  <a:pt x="0" y="847584"/>
                </a:lnTo>
                <a:lnTo>
                  <a:pt x="71042" y="783017"/>
                </a:lnTo>
                <a:cubicBezTo>
                  <a:pt x="663776" y="293850"/>
                  <a:pt x="1423674" y="0"/>
                  <a:pt x="2252205" y="0"/>
                </a:cubicBezTo>
                <a:close/>
              </a:path>
            </a:pathLst>
          </a:cu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03211" cy="5578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Ranking Based on Wins and Losses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Controversy in College Football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Choosing Top Teams for College Football Playoffs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Overall Record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Strength of Conference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Strength of Out-of-Conference Schedule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Head-to-Head Competition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Comparative Outcomes of Common Opponents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Conference Championships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Used to Be Chosen by Computer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Now Chosen by Committee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Problem with Considering Game Scores?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8" name="Picture 4" descr="Image result for college football playoffs committee">
            <a:extLst>
              <a:ext uri="{FF2B5EF4-FFF2-40B4-BE49-F238E27FC236}">
                <a16:creationId xmlns:a16="http://schemas.microsoft.com/office/drawing/2014/main" id="{8708D61D-E92C-482B-A1B9-41F7C30E4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033" y="3024832"/>
            <a:ext cx="2682240" cy="1609344"/>
          </a:xfrm>
          <a:prstGeom prst="rect">
            <a:avLst/>
          </a:prstGeom>
          <a:noFill/>
          <a:ln w="38100">
            <a:solidFill>
              <a:srgbClr val="9B2D1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683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03211" cy="5578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Ranking Based on Wins and Losses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Using Team Ratings to Estimate the Probability of Winning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Let </a:t>
            </a:r>
            <a:r>
              <a:rPr lang="en-US" sz="20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Represent the Probability the Home Team Wins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Use Logistic Regression to Estimate </a:t>
            </a:r>
            <a:r>
              <a:rPr lang="en-US" sz="20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i="1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i="1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i="1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Not Minimizing Least Squares but Maximizing Likelihood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Home Rating = Impact the Home Team Has on Winning Game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Away Rating = Impact the Away Team Has on Winning the Game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Can Be Used to Predict Head-to-Head Games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Problem Considering Wins/Losses?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595179-1FD2-4739-BAD4-149DEBC4AE21}"/>
                  </a:ext>
                </a:extLst>
              </p:cNvPr>
              <p:cNvSpPr txBox="1"/>
              <p:nvPr/>
            </p:nvSpPr>
            <p:spPr>
              <a:xfrm>
                <a:off x="550977" y="3081477"/>
                <a:ext cx="11316019" cy="855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h𝑜𝑚𝑒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𝑟𝑎𝑡𝑖𝑛𝑔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𝑎𝑤𝑎𝑦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𝑟𝑎𝑡𝑖𝑛𝑔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h𝑜𝑚𝑒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𝑒𝑑𝑔𝑒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h𝑜𝑚𝑒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𝑟𝑎𝑡𝑖𝑛𝑔</m:t>
                              </m:r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𝑎𝑤𝑎𝑦</m:t>
                              </m:r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𝑟𝑎𝑡𝑖𝑛𝑔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h𝑜𝑚𝑒</m:t>
                              </m:r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𝑒𝑑𝑔𝑒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595179-1FD2-4739-BAD4-149DEBC4A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77" y="3081477"/>
                <a:ext cx="11316019" cy="8554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445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03211" cy="5578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Rating Method by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Fivethirtyeight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Utilizes Elo Rating for Sports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Elo Rating Popularized in Chess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Judges Teams/Players From Head-to-Head Results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Fivethirtyeight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Uses Elo Ratings to Forecast Outcomes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Elo in NFL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Every Team Has a Power Rating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Average is 1500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Winner Gains Points Equal to the Points Lost by the Loser</a:t>
            </a: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Formula for Odds of Team Winning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458B90-32A5-4F1C-92BB-6095198C9136}"/>
                  </a:ext>
                </a:extLst>
              </p:cNvPr>
              <p:cNvSpPr txBox="1"/>
              <p:nvPr/>
            </p:nvSpPr>
            <p:spPr>
              <a:xfrm>
                <a:off x="-936702" y="4982023"/>
                <a:ext cx="11316019" cy="985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rgbClr val="BDB5B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rgbClr val="BDB5B6"/>
                                      </a:solidFill>
                                      <a:latin typeface="Cambria Math" panose="02040503050406030204" pitchFamily="18" charset="0"/>
                                    </a:rPr>
                                    <m:t>𝐸𝑙𝑜𝐷𝑖𝑓𝑓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rgbClr val="BDB5B6"/>
                                      </a:solidFill>
                                      <a:latin typeface="Cambria Math" panose="02040503050406030204" pitchFamily="18" charset="0"/>
                                    </a:rPr>
                                    <m:t>400</m:t>
                                  </m:r>
                                </m:den>
                              </m:f>
                            </m:sup>
                          </m:sSup>
                          <m:r>
                            <a:rPr lang="en-US" sz="24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458B90-32A5-4F1C-92BB-6095198C9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6702" y="4982023"/>
                <a:ext cx="11316019" cy="9853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517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03211" cy="5578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Rating Method by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Fivethirtyeight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i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EloDiff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 is Based On a Few Things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Difference Between Team Ratings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Home Edge Adjustment Scaled by Distance Traveled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Rest Adjustment for Teams Coming Off a Bye Week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Playoff Adjustment (Favorites Tend to Dominate Underdogs)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Quarterback Adjustment (Due to Importance of this Position)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Dividing </a:t>
            </a:r>
            <a:r>
              <a:rPr lang="en-US" sz="2000" i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EloDiff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by 25 Has Been a Good Estimate of Spread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Winning Team Gains Points Based on a Few Things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K-factor = Regulates How Quickly Ratings Change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Forecast Delta = Difference Between The Result and </a:t>
            </a:r>
          </a:p>
          <a:p>
            <a:pPr marL="548640" lvl="2" indent="0">
              <a:buClr>
                <a:schemeClr val="bg2">
                  <a:lumMod val="90000"/>
                </a:schemeClr>
              </a:buClr>
              <a:buSzPct val="100000"/>
              <a:buNone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  Predicted Probability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Margin of Victory Multiplier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96296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8219FB6E-F747-4762-9DB7-5B188829E009}"/>
              </a:ext>
            </a:extLst>
          </p:cNvPr>
          <p:cNvSpPr/>
          <p:nvPr/>
        </p:nvSpPr>
        <p:spPr>
          <a:xfrm rot="10800000">
            <a:off x="5925670" y="950258"/>
            <a:ext cx="9127619" cy="842682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2448" y="1117660"/>
            <a:ext cx="6734047" cy="3106732"/>
          </a:xfrm>
        </p:spPr>
        <p:txBody>
          <a:bodyPr anchor="t">
            <a:normAutofit/>
          </a:bodyPr>
          <a:lstStyle/>
          <a:p>
            <a:pPr algn="r"/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Final Inspiration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7" r="19445" b="-1"/>
          <a:stretch/>
        </p:blipFill>
        <p:spPr>
          <a:xfrm>
            <a:off x="1" y="2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39AD6B5-2B0C-453A-B6EA-8E3643346646}"/>
              </a:ext>
            </a:extLst>
          </p:cNvPr>
          <p:cNvSpPr txBox="1">
            <a:spLocks/>
          </p:cNvSpPr>
          <p:nvPr/>
        </p:nvSpPr>
        <p:spPr>
          <a:xfrm>
            <a:off x="5847370" y="4339547"/>
            <a:ext cx="6249125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If you don’t remember history, </a:t>
            </a:r>
          </a:p>
          <a:p>
            <a:pPr algn="r"/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you won’t know if you repeat it.</a:t>
            </a:r>
          </a:p>
          <a:p>
            <a:pPr algn="r"/>
            <a:endParaRPr lang="en-US" sz="3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-Mahatma Mario</a:t>
            </a:r>
          </a:p>
        </p:txBody>
      </p:sp>
    </p:spTree>
    <p:extLst>
      <p:ext uri="{BB962C8B-B14F-4D97-AF65-F5344CB8AC3E}">
        <p14:creationId xmlns:p14="http://schemas.microsoft.com/office/powerpoint/2010/main" val="77578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Expected Profit of Gambler for Bet on Spread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Assume P(Win)=P(Loss)=0.5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Expected Profit for Bettor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Percent of Bets Needed to Win to Break Even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We Need to Win 52.4% of the Bets on Spread to be Even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Power Ratings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Bookmakers Use Ratings to Set Point Spreads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Example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: Panthers +1 and Browns -12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This Can Be Adjusted for Home Edges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536D7E-0A51-4A4B-B008-86FB7383F2F6}"/>
                  </a:ext>
                </a:extLst>
              </p:cNvPr>
              <p:cNvSpPr txBox="1"/>
              <p:nvPr/>
            </p:nvSpPr>
            <p:spPr>
              <a:xfrm>
                <a:off x="1682462" y="2602083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=($10)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−($11)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=−$0.50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536D7E-0A51-4A4B-B008-86FB7383F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462" y="2602083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DADC73-9610-4DC4-8CF4-4B765058C5AE}"/>
                  </a:ext>
                </a:extLst>
              </p:cNvPr>
              <p:cNvSpPr txBox="1"/>
              <p:nvPr/>
            </p:nvSpPr>
            <p:spPr>
              <a:xfrm>
                <a:off x="1423027" y="3309478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=($10)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−($11)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DADC73-9610-4DC4-8CF4-4B765058C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027" y="3309478"/>
                <a:ext cx="8270791" cy="400110"/>
              </a:xfrm>
              <a:prstGeom prst="rect">
                <a:avLst/>
              </a:prstGeom>
              <a:blipFill>
                <a:blip r:embed="rId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A855F9-6739-4D1F-A10A-73898D46BF43}"/>
              </a:ext>
            </a:extLst>
          </p:cNvPr>
          <p:cNvCxnSpPr>
            <a:cxnSpLocks/>
          </p:cNvCxnSpPr>
          <p:nvPr/>
        </p:nvCxnSpPr>
        <p:spPr>
          <a:xfrm>
            <a:off x="7911109" y="3509533"/>
            <a:ext cx="792051" cy="0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6B7C78-693F-4331-8E8E-1064BC8D1C93}"/>
                  </a:ext>
                </a:extLst>
              </p:cNvPr>
              <p:cNvSpPr txBox="1"/>
              <p:nvPr/>
            </p:nvSpPr>
            <p:spPr>
              <a:xfrm>
                <a:off x="8167495" y="3277608"/>
                <a:ext cx="24857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=0.524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6B7C78-693F-4331-8E8E-1064BC8D1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95" y="3277608"/>
                <a:ext cx="2485767" cy="400110"/>
              </a:xfrm>
              <a:prstGeom prst="rect">
                <a:avLst/>
              </a:prstGeom>
              <a:blipFill>
                <a:blip r:embed="rId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0EB3A6D-60E2-4392-9B67-7085B3E38B1A}"/>
                  </a:ext>
                </a:extLst>
              </p:cNvPr>
              <p:cNvSpPr txBox="1"/>
              <p:nvPr/>
            </p:nvSpPr>
            <p:spPr>
              <a:xfrm>
                <a:off x="730745" y="5511015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𝑆𝑝𝑟𝑒𝑎𝑑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=1 −(−12)=13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0EB3A6D-60E2-4392-9B67-7085B3E38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45" y="5511015"/>
                <a:ext cx="8270791" cy="400110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97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Spreads from Power Rankings Are Usually “Fair”</a:t>
            </a: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Example of Power Ratings from 2016</a:t>
            </a: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0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Why Not Use Team Rank for Rating?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484C80-4C0D-4802-B24C-8E8267E27E05}"/>
              </a:ext>
            </a:extLst>
          </p:cNvPr>
          <p:cNvCxnSpPr>
            <a:cxnSpLocks/>
          </p:cNvCxnSpPr>
          <p:nvPr/>
        </p:nvCxnSpPr>
        <p:spPr>
          <a:xfrm flipV="1">
            <a:off x="7442053" y="4341705"/>
            <a:ext cx="1128545" cy="848859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6D30F11-DC22-42D8-B6F0-D9A24D255E50}"/>
              </a:ext>
            </a:extLst>
          </p:cNvPr>
          <p:cNvSpPr txBox="1"/>
          <p:nvPr/>
        </p:nvSpPr>
        <p:spPr>
          <a:xfrm>
            <a:off x="8570598" y="4018943"/>
            <a:ext cx="2485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BDB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 Last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207437-C085-0058-6D11-AA503B551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859" y="3163909"/>
            <a:ext cx="4486275" cy="2152650"/>
          </a:xfrm>
          <a:prstGeom prst="rect">
            <a:avLst/>
          </a:prstGeom>
          <a:ln w="28575">
            <a:solidFill>
              <a:srgbClr val="9B2D1F"/>
            </a:solidFill>
          </a:ln>
        </p:spPr>
      </p:pic>
    </p:spTree>
    <p:extLst>
      <p:ext uri="{BB962C8B-B14F-4D97-AF65-F5344CB8AC3E}">
        <p14:creationId xmlns:p14="http://schemas.microsoft.com/office/powerpoint/2010/main" val="343770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664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Ideal Team Ratings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Average Team Represented by 0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Expressed in Units of Points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Example: Expect Panthers to be 1 Point Worse Than Average Team Would Mean Their Rating is -1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Methodology in 6 Steps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Step 1: Randomly Attempt to Give Trial Ratings for Each Team and Randomly Establish the Home Edge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Step 2: Get Actual Game Data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Step 3: Determine Actual Margin of Victory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971C8F-8448-4675-91BB-D03F77ACF12F}"/>
                  </a:ext>
                </a:extLst>
              </p:cNvPr>
              <p:cNvSpPr txBox="1"/>
              <p:nvPr/>
            </p:nvSpPr>
            <p:spPr>
              <a:xfrm>
                <a:off x="1243752" y="5455987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𝑀𝑎𝑟𝑔𝑖𝑛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𝐻𝑜𝑚𝑒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𝑃𝑜𝑖𝑛𝑡𝑠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𝐴𝑤𝑎𝑦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𝑃𝑜𝑖𝑛𝑡𝑠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971C8F-8448-4675-91BB-D03F77ACF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752" y="5455987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2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664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Methodology in 6 Steps</a:t>
            </a: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Step 4: Predict Margin From Ratings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Step 5: Compute Errors from Prediction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A0A6FF-20DF-4175-A996-AE13CFF56EEA}"/>
                  </a:ext>
                </a:extLst>
              </p:cNvPr>
              <p:cNvSpPr txBox="1"/>
              <p:nvPr/>
            </p:nvSpPr>
            <p:spPr>
              <a:xfrm>
                <a:off x="2381496" y="2274684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𝑀𝑎𝑟𝑔𝑖𝑛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𝐻𝑜𝑚𝑒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𝐸𝑑𝑔𝑒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𝐻𝑜𝑚𝑒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𝑅𝑎𝑡𝑖𝑛𝑔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𝐴𝑤𝑎𝑦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𝑅𝑎𝑡𝑖𝑛𝑔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A0A6FF-20DF-4175-A996-AE13CFF56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1496" y="2274684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2984BF-215B-4439-8144-C717C93FD1B7}"/>
                  </a:ext>
                </a:extLst>
              </p:cNvPr>
              <p:cNvSpPr txBox="1"/>
              <p:nvPr/>
            </p:nvSpPr>
            <p:spPr>
              <a:xfrm>
                <a:off x="791184" y="2999844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𝐸𝑟𝑟𝑜𝑟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𝑀𝑎𝑟𝑔𝑖𝑛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𝑀𝑎𝑟𝑔𝑖𝑛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2984BF-215B-4439-8144-C717C93FD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84" y="2999844"/>
                <a:ext cx="8270791" cy="40011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3A045E4-7556-4BEE-A984-5043F6469C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1598" y="3458047"/>
            <a:ext cx="5016578" cy="3070796"/>
          </a:xfrm>
          <a:prstGeom prst="rect">
            <a:avLst/>
          </a:prstGeom>
          <a:ln w="38100">
            <a:solidFill>
              <a:srgbClr val="9B2D1F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F5B9F47-B1EF-42E4-BDBE-55345FF93CD8}"/>
              </a:ext>
            </a:extLst>
          </p:cNvPr>
          <p:cNvCxnSpPr>
            <a:cxnSpLocks/>
          </p:cNvCxnSpPr>
          <p:nvPr/>
        </p:nvCxnSpPr>
        <p:spPr>
          <a:xfrm flipV="1">
            <a:off x="8018944" y="3564532"/>
            <a:ext cx="1070385" cy="1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23E154-D2A8-48C7-8A03-1DE44C04F8C4}"/>
              </a:ext>
            </a:extLst>
          </p:cNvPr>
          <p:cNvSpPr txBox="1"/>
          <p:nvPr/>
        </p:nvSpPr>
        <p:spPr>
          <a:xfrm>
            <a:off x="9089330" y="3319148"/>
            <a:ext cx="2416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BDB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Minimize This</a:t>
            </a:r>
          </a:p>
        </p:txBody>
      </p:sp>
    </p:spTree>
    <p:extLst>
      <p:ext uri="{BB962C8B-B14F-4D97-AF65-F5344CB8AC3E}">
        <p14:creationId xmlns:p14="http://schemas.microsoft.com/office/powerpoint/2010/main" val="147817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2664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Methodology in 6 Steps</a:t>
            </a: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Step 6: Find Optimal Team Ratings to Minimize SSE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EXCEL Solver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optim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() Function in R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Alternative: Use Basic Regression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23ECBC-B399-45BE-B2AA-65BFC16A34AE}"/>
                  </a:ext>
                </a:extLst>
              </p:cNvPr>
              <p:cNvSpPr txBox="1"/>
              <p:nvPr/>
            </p:nvSpPr>
            <p:spPr>
              <a:xfrm>
                <a:off x="-130616" y="3753957"/>
                <a:ext cx="8270791" cy="4457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𝑀𝑎𝑟𝑔𝑖𝑛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acc>
                        <m:accPr>
                          <m:chr m:val="⃑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123ECBC-B399-45BE-B2AA-65BFC16A3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0616" y="3753957"/>
                <a:ext cx="8270791" cy="445763"/>
              </a:xfrm>
              <a:prstGeom prst="rect">
                <a:avLst/>
              </a:prstGeom>
              <a:blipFill>
                <a:blip r:embed="rId5"/>
                <a:stretch>
                  <a:fillRect t="-2740" b="-15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D350EC-D4DD-4709-945C-2796DC3D453D}"/>
                  </a:ext>
                </a:extLst>
              </p:cNvPr>
              <p:cNvSpPr txBox="1"/>
              <p:nvPr/>
            </p:nvSpPr>
            <p:spPr>
              <a:xfrm>
                <a:off x="2015607" y="4297496"/>
                <a:ext cx="8270791" cy="1231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BDB5B6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D350EC-D4DD-4709-945C-2796DC3D4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607" y="4297496"/>
                <a:ext cx="8270791" cy="12313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5C8E30-E3ED-4F79-8380-7BB2A100E8AB}"/>
              </a:ext>
            </a:extLst>
          </p:cNvPr>
          <p:cNvCxnSpPr>
            <a:cxnSpLocks/>
          </p:cNvCxnSpPr>
          <p:nvPr/>
        </p:nvCxnSpPr>
        <p:spPr>
          <a:xfrm>
            <a:off x="4788968" y="4134944"/>
            <a:ext cx="0" cy="629821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980E08-3008-4848-A2AA-BB74322238D7}"/>
              </a:ext>
            </a:extLst>
          </p:cNvPr>
          <p:cNvCxnSpPr>
            <a:cxnSpLocks/>
          </p:cNvCxnSpPr>
          <p:nvPr/>
        </p:nvCxnSpPr>
        <p:spPr>
          <a:xfrm>
            <a:off x="5386641" y="5528859"/>
            <a:ext cx="0" cy="410765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A7E5E19-DAB6-4EE5-B39A-4B4915EFB96D}"/>
              </a:ext>
            </a:extLst>
          </p:cNvPr>
          <p:cNvCxnSpPr>
            <a:cxnSpLocks/>
          </p:cNvCxnSpPr>
          <p:nvPr/>
        </p:nvCxnSpPr>
        <p:spPr>
          <a:xfrm>
            <a:off x="7310877" y="5528859"/>
            <a:ext cx="0" cy="397551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E9FAC3A-F4EA-40E6-93F3-218FC6089F5A}"/>
              </a:ext>
            </a:extLst>
          </p:cNvPr>
          <p:cNvSpPr txBox="1"/>
          <p:nvPr/>
        </p:nvSpPr>
        <p:spPr>
          <a:xfrm>
            <a:off x="4779896" y="5845882"/>
            <a:ext cx="1197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DB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AA4C5E-C0A3-4791-BCC2-D10AA7B76CE5}"/>
              </a:ext>
            </a:extLst>
          </p:cNvPr>
          <p:cNvSpPr txBox="1"/>
          <p:nvPr/>
        </p:nvSpPr>
        <p:spPr>
          <a:xfrm>
            <a:off x="6687549" y="5845881"/>
            <a:ext cx="1197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DB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Away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2DC2038-C824-44D4-8CF2-A07458993F4D}"/>
              </a:ext>
            </a:extLst>
          </p:cNvPr>
          <p:cNvCxnSpPr>
            <a:cxnSpLocks/>
          </p:cNvCxnSpPr>
          <p:nvPr/>
        </p:nvCxnSpPr>
        <p:spPr>
          <a:xfrm>
            <a:off x="4241653" y="4134944"/>
            <a:ext cx="0" cy="1216284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43CC52E-4566-45F5-AC65-24F5B1CD4610}"/>
              </a:ext>
            </a:extLst>
          </p:cNvPr>
          <p:cNvSpPr txBox="1"/>
          <p:nvPr/>
        </p:nvSpPr>
        <p:spPr>
          <a:xfrm>
            <a:off x="3643119" y="5271936"/>
            <a:ext cx="1197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DB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</a:t>
            </a:r>
          </a:p>
          <a:p>
            <a:pPr algn="ctr"/>
            <a:r>
              <a:rPr lang="en-US" sz="2400" dirty="0">
                <a:solidFill>
                  <a:srgbClr val="BDB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</a:t>
            </a:r>
          </a:p>
        </p:txBody>
      </p:sp>
    </p:spTree>
    <p:extLst>
      <p:ext uri="{BB962C8B-B14F-4D97-AF65-F5344CB8AC3E}">
        <p14:creationId xmlns:p14="http://schemas.microsoft.com/office/powerpoint/2010/main" val="823840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578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Strength of  Schedule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Average the Ability of All Opponents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Example from 2016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Using Mean Absolute Error 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Games With Unusual Spreads Are Outliers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Median Minimizes Mean Absolute Error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Power Ratings Less Impacted by Outliers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A8699D-2EEB-61B1-DFF5-B364262A2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3531" y="2707999"/>
            <a:ext cx="6501774" cy="2311262"/>
          </a:xfrm>
          <a:prstGeom prst="rect">
            <a:avLst/>
          </a:prstGeom>
          <a:ln w="28575">
            <a:solidFill>
              <a:srgbClr val="9B2D1F"/>
            </a:solidFill>
          </a:ln>
        </p:spPr>
      </p:pic>
    </p:spTree>
    <p:extLst>
      <p:ext uri="{BB962C8B-B14F-4D97-AF65-F5344CB8AC3E}">
        <p14:creationId xmlns:p14="http://schemas.microsoft.com/office/powerpoint/2010/main" val="281501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5252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Comparison</a:t>
            </a: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Offensive/Defensive Ratings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Related to the Over/Under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Offensive Rating = Ability to Score Points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Positive = Scores More Points Than Average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Negative = Scores Less Points Than Average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Defensive Rating = Ability to Stop Scoring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Positive = Gives Up More Points Than Average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Negative = Gives Up Fewer Points Than Average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CB0AD1-16B6-9CAB-D5D4-3B2C0B1F62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8143" y="1298196"/>
            <a:ext cx="5542673" cy="2472271"/>
          </a:xfrm>
          <a:prstGeom prst="rect">
            <a:avLst/>
          </a:prstGeom>
          <a:ln w="28575">
            <a:solidFill>
              <a:srgbClr val="9B2D1F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DD81AA-C43B-65D8-ACC8-EA05F056174E}"/>
              </a:ext>
            </a:extLst>
          </p:cNvPr>
          <p:cNvCxnSpPr>
            <a:cxnSpLocks/>
          </p:cNvCxnSpPr>
          <p:nvPr/>
        </p:nvCxnSpPr>
        <p:spPr>
          <a:xfrm>
            <a:off x="4782249" y="3091841"/>
            <a:ext cx="1000523" cy="616226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0927307-BB83-7CBA-0599-28C35988CB23}"/>
              </a:ext>
            </a:extLst>
          </p:cNvPr>
          <p:cNvSpPr txBox="1"/>
          <p:nvPr/>
        </p:nvSpPr>
        <p:spPr>
          <a:xfrm>
            <a:off x="2110800" y="2630176"/>
            <a:ext cx="3460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BDB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Now the Clowns Are Last</a:t>
            </a:r>
          </a:p>
        </p:txBody>
      </p:sp>
    </p:spTree>
    <p:extLst>
      <p:ext uri="{BB962C8B-B14F-4D97-AF65-F5344CB8AC3E}">
        <p14:creationId xmlns:p14="http://schemas.microsoft.com/office/powerpoint/2010/main" val="3082407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Rating sports teams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6542743" cy="55784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Offensive/Defensive Ratings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Predicted Points Scored by Home Team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Predicted Points Scored by Away Team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Divided Up Home Edge Equally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Average = Average Number of Total Points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Can Be Used to Create Overall Rating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Use These to Predict Team Points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Add Expected Home Points and Expected Away Points to Estimate Over/Under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67D690-0C46-4739-976E-6022FA7F49D7}"/>
                  </a:ext>
                </a:extLst>
              </p:cNvPr>
              <p:cNvSpPr txBox="1"/>
              <p:nvPr/>
            </p:nvSpPr>
            <p:spPr>
              <a:xfrm>
                <a:off x="1096312" y="2259151"/>
                <a:ext cx="11316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𝐴𝑣𝑒𝑟𝑎𝑔𝑒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+0.5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𝐻𝑜𝑚𝑒</m:t>
                          </m:r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𝐸𝑑𝑔𝑒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𝐻𝑜𝑚𝑒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𝑂𝑓𝑓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𝑅𝑎𝑡𝑖𝑛𝑔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𝐴𝑤𝑎𝑦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𝐷𝑒𝑓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𝑅𝑎𝑡𝑖𝑛𝑔</m:t>
                      </m:r>
                    </m:oMath>
                  </m:oMathPara>
                </a14:m>
                <a:endParaRPr lang="en-US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67D690-0C46-4739-976E-6022FA7F4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312" y="2259151"/>
                <a:ext cx="11316019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EB93CF-1A8C-4B0E-9C33-469B99ACE16B}"/>
                  </a:ext>
                </a:extLst>
              </p:cNvPr>
              <p:cNvSpPr txBox="1"/>
              <p:nvPr/>
            </p:nvSpPr>
            <p:spPr>
              <a:xfrm>
                <a:off x="1096312" y="2942571"/>
                <a:ext cx="11316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𝐴𝑣𝑒𝑟𝑎𝑔𝑒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−0.5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𝐻𝑜𝑚𝑒</m:t>
                          </m:r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𝐸𝑑𝑔𝑒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𝐴𝑤𝑎𝑦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𝑂𝑓𝑓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𝑅𝑎𝑡𝑖𝑛𝑔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𝐻𝑜𝑚𝑒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𝐷𝑒𝑓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𝑅𝑎𝑡𝑖𝑛𝑔</m:t>
                      </m:r>
                    </m:oMath>
                  </m:oMathPara>
                </a14:m>
                <a:endParaRPr lang="en-US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7EB93CF-1A8C-4B0E-9C33-469B99ACE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312" y="2942571"/>
                <a:ext cx="11316019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C311E3-C550-4970-AF12-CEAADF9D82E7}"/>
                  </a:ext>
                </a:extLst>
              </p:cNvPr>
              <p:cNvSpPr txBox="1"/>
              <p:nvPr/>
            </p:nvSpPr>
            <p:spPr>
              <a:xfrm>
                <a:off x="-275288" y="4347811"/>
                <a:ext cx="11316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𝑇𝑒𝑎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𝑂𝑓𝑓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𝑅𝑎𝑡𝑖𝑛𝑔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𝑇𝑒𝑎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𝐷𝑒𝑓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𝑅𝑎𝑡𝑖𝑛𝑔</m:t>
                      </m:r>
                    </m:oMath>
                  </m:oMathPara>
                </a14:m>
                <a:endParaRPr lang="en-US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9C311E3-C550-4970-AF12-CEAADF9D8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5288" y="4347811"/>
                <a:ext cx="11316019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3174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824</Words>
  <Application>Microsoft Office PowerPoint</Application>
  <PresentationFormat>Widescreen</PresentationFormat>
  <Paragraphs>168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Cambria Math</vt:lpstr>
      <vt:lpstr>Rockwell</vt:lpstr>
      <vt:lpstr>Rockwell Condensed</vt:lpstr>
      <vt:lpstr>Selawik Semibold</vt:lpstr>
      <vt:lpstr>Wingdings</vt:lpstr>
      <vt:lpstr>Wood Type</vt:lpstr>
      <vt:lpstr>Gambling II</vt:lpstr>
      <vt:lpstr>Rating sports teams</vt:lpstr>
      <vt:lpstr>Rating sports teams</vt:lpstr>
      <vt:lpstr>Rating sports teams</vt:lpstr>
      <vt:lpstr>Rating sports teams</vt:lpstr>
      <vt:lpstr>Rating sports teams</vt:lpstr>
      <vt:lpstr>Rating sports teams</vt:lpstr>
      <vt:lpstr>Rating sports teams</vt:lpstr>
      <vt:lpstr>Rating sports teams</vt:lpstr>
      <vt:lpstr>Rating sports teams</vt:lpstr>
      <vt:lpstr>Rating sports teams</vt:lpstr>
      <vt:lpstr>Rating sports teams</vt:lpstr>
      <vt:lpstr>Rating sports teams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Gambling I</dc:title>
  <dc:creator>Super Mario</dc:creator>
  <cp:lastModifiedBy>Giacomazzo, Mario</cp:lastModifiedBy>
  <cp:revision>86</cp:revision>
  <dcterms:created xsi:type="dcterms:W3CDTF">2019-11-01T03:45:16Z</dcterms:created>
  <dcterms:modified xsi:type="dcterms:W3CDTF">2023-04-24T01:53:03Z</dcterms:modified>
</cp:coreProperties>
</file>