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microsoft.com/office/2007/relationships/hdphoto" Target="../media/hdphoto1.wdp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819" y="1482415"/>
            <a:ext cx="1096548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Simpler Scenarios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from 30 Yard Line and Defense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</a:t>
            </a: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Ran for 0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on 30 Yard Line and Offense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 You See Any Problems With Using This to Make Decisions?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/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2,3,37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=0.956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/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1,5,35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=0.983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40947-6BD7-4FD8-9133-D619262B3A69}"/>
              </a:ext>
            </a:extLst>
          </p:cNvPr>
          <p:cNvCxnSpPr>
            <a:cxnSpLocks/>
          </p:cNvCxnSpPr>
          <p:nvPr/>
        </p:nvCxnSpPr>
        <p:spPr>
          <a:xfrm>
            <a:off x="4993810" y="2553521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C912B-52C7-4E77-BB63-5E85184D8310}"/>
              </a:ext>
            </a:extLst>
          </p:cNvPr>
          <p:cNvCxnSpPr>
            <a:cxnSpLocks/>
          </p:cNvCxnSpPr>
          <p:nvPr/>
        </p:nvCxnSpPr>
        <p:spPr>
          <a:xfrm>
            <a:off x="4993810" y="2954396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A79E2A-4ED6-42A6-A4E3-4DD90BCF8887}"/>
              </a:ext>
            </a:extLst>
          </p:cNvPr>
          <p:cNvSpPr txBox="1"/>
          <p:nvPr/>
        </p:nvSpPr>
        <p:spPr>
          <a:xfrm>
            <a:off x="6101124" y="2343905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8EC3-7971-42D5-B493-E0C87E7959B4}"/>
              </a:ext>
            </a:extLst>
          </p:cNvPr>
          <p:cNvSpPr txBox="1"/>
          <p:nvPr/>
        </p:nvSpPr>
        <p:spPr>
          <a:xfrm>
            <a:off x="6101124" y="275072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/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2,10,30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=0.115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/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1,15,25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=−0.057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38DB8E-8D6A-4856-898D-E23997979332}"/>
              </a:ext>
            </a:extLst>
          </p:cNvPr>
          <p:cNvCxnSpPr>
            <a:cxnSpLocks/>
          </p:cNvCxnSpPr>
          <p:nvPr/>
        </p:nvCxnSpPr>
        <p:spPr>
          <a:xfrm>
            <a:off x="5256107" y="4135805"/>
            <a:ext cx="845017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C6FC1-A89B-44DA-AE0E-CFE0C7F2F4B3}"/>
              </a:ext>
            </a:extLst>
          </p:cNvPr>
          <p:cNvCxnSpPr>
            <a:cxnSpLocks/>
          </p:cNvCxnSpPr>
          <p:nvPr/>
        </p:nvCxnSpPr>
        <p:spPr>
          <a:xfrm>
            <a:off x="5279813" y="4533068"/>
            <a:ext cx="79760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15EF4F-77F6-4ED4-8126-BFB21381B3AC}"/>
              </a:ext>
            </a:extLst>
          </p:cNvPr>
          <p:cNvSpPr txBox="1"/>
          <p:nvPr/>
        </p:nvSpPr>
        <p:spPr>
          <a:xfrm>
            <a:off x="6101124" y="392618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1C01D-955A-49F2-AF07-3D84F482029D}"/>
              </a:ext>
            </a:extLst>
          </p:cNvPr>
          <p:cNvSpPr txBox="1"/>
          <p:nvPr/>
        </p:nvSpPr>
        <p:spPr>
          <a:xfrm>
            <a:off x="6101124" y="4333013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</p:spTree>
    <p:extLst>
      <p:ext uri="{BB962C8B-B14F-4D97-AF65-F5344CB8AC3E}">
        <p14:creationId xmlns:p14="http://schemas.microsoft.com/office/powerpoint/2010/main" val="7736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This is no democracy.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a dictatorship.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am the law.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Coach Herman Boone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5 Key Decisions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Opponent’s 30 Yard Line. Field Goal or Go-for-It?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Own 30 Yard Line. Attempt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First Down From Own 30 Yard Line and Defense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Was Offsides.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Gained 0 Yards on Run on First Down. They were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Offside.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Run/Pass Mixture on First Down?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Decision Based on States of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Best Decision Maximizes the Expected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/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blipFill>
                <a:blip r:embed="rId7"/>
                <a:stretch>
                  <a:fillRect l="-55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A7498-836E-4E28-921B-9A53137C880A}"/>
              </a:ext>
            </a:extLst>
          </p:cNvPr>
          <p:cNvCxnSpPr>
            <a:cxnSpLocks/>
          </p:cNvCxnSpPr>
          <p:nvPr/>
        </p:nvCxnSpPr>
        <p:spPr>
          <a:xfrm>
            <a:off x="8009069" y="3900170"/>
            <a:ext cx="908203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620B-A551-4DD1-8F33-D97D7ADB3165}"/>
              </a:ext>
            </a:extLst>
          </p:cNvPr>
          <p:cNvSpPr txBox="1"/>
          <p:nvPr/>
        </p:nvSpPr>
        <p:spPr>
          <a:xfrm>
            <a:off x="8917272" y="3700115"/>
            <a:ext cx="190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at Later</a:t>
            </a:r>
          </a:p>
        </p:txBody>
      </p:sp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Examples of Expected Margin Based on States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1,10,50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3,3,80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=3.851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−1.647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Works of Konstantinos </a:t>
                </a:r>
                <a:r>
                  <a:rPr lang="en-US" sz="2200" dirty="0" err="1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Pelechrinis</a:t>
                </a: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University of Pittsburgh in School of Computing and Information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Excellent Sports Analytics Course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Recent Research on American Football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Analyzes Decision Making Based on Expected Points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Problem He Discusses: All Analysis is From View of Offense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Builds Predictive Model for NFL Games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to Get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Field Goal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/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/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(1,10,28)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/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𝐺𝑜𝑎𝑙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EE728-D845-4692-B965-0E8C920BD762}"/>
              </a:ext>
            </a:extLst>
          </p:cNvPr>
          <p:cNvCxnSpPr>
            <a:cxnSpLocks/>
          </p:cNvCxnSpPr>
          <p:nvPr/>
        </p:nvCxnSpPr>
        <p:spPr>
          <a:xfrm>
            <a:off x="7237576" y="3142646"/>
            <a:ext cx="291924" cy="36607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246B79-218B-4F33-AFBE-2A001536EF5D}"/>
              </a:ext>
            </a:extLst>
          </p:cNvPr>
          <p:cNvCxnSpPr>
            <a:cxnSpLocks/>
          </p:cNvCxnSpPr>
          <p:nvPr/>
        </p:nvCxnSpPr>
        <p:spPr>
          <a:xfrm flipH="1">
            <a:off x="9669294" y="3192329"/>
            <a:ext cx="302887" cy="359024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504E73-6FB8-4066-92C6-964EE1E3D44B}"/>
              </a:ext>
            </a:extLst>
          </p:cNvPr>
          <p:cNvSpPr txBox="1"/>
          <p:nvPr/>
        </p:nvSpPr>
        <p:spPr>
          <a:xfrm>
            <a:off x="7343863" y="34510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/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×(3−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(1,10,27))−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(1,10,37)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9F132-1E9F-400A-973C-A895F5506C57}"/>
              </a:ext>
            </a:extLst>
          </p:cNvPr>
          <p:cNvCxnSpPr>
            <a:cxnSpLocks/>
          </p:cNvCxnSpPr>
          <p:nvPr/>
        </p:nvCxnSpPr>
        <p:spPr>
          <a:xfrm>
            <a:off x="8093149" y="3111419"/>
            <a:ext cx="261986" cy="39729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EB2B9-374B-4343-9024-BCF5FFAAE97C}"/>
              </a:ext>
            </a:extLst>
          </p:cNvPr>
          <p:cNvCxnSpPr>
            <a:cxnSpLocks/>
          </p:cNvCxnSpPr>
          <p:nvPr/>
        </p:nvCxnSpPr>
        <p:spPr>
          <a:xfrm>
            <a:off x="7790261" y="5516076"/>
            <a:ext cx="302888" cy="22784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29985-B60C-4578-8064-24F57CEB8FC8}"/>
              </a:ext>
            </a:extLst>
          </p:cNvPr>
          <p:cNvCxnSpPr>
            <a:cxnSpLocks/>
          </p:cNvCxnSpPr>
          <p:nvPr/>
        </p:nvCxnSpPr>
        <p:spPr>
          <a:xfrm flipH="1">
            <a:off x="10561005" y="5530680"/>
            <a:ext cx="302889" cy="205386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8380A5-70CD-4956-A3DA-5A27250BB829}"/>
              </a:ext>
            </a:extLst>
          </p:cNvPr>
          <p:cNvSpPr txBox="1"/>
          <p:nvPr/>
        </p:nvSpPr>
        <p:spPr>
          <a:xfrm>
            <a:off x="8082824" y="56184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35829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Represent the Probability of Making a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Distance Effects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  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Represent the Distance of the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Linear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Other Considerations Should Be Made?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/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63F3E-3CC4-4601-BF40-96BB1A05866E}"/>
              </a:ext>
            </a:extLst>
          </p:cNvPr>
          <p:cNvCxnSpPr>
            <a:cxnSpLocks/>
          </p:cNvCxnSpPr>
          <p:nvPr/>
        </p:nvCxnSpPr>
        <p:spPr>
          <a:xfrm flipH="1">
            <a:off x="5556250" y="3548807"/>
            <a:ext cx="78105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893C21-5D79-4628-828E-D03A44171136}"/>
              </a:ext>
            </a:extLst>
          </p:cNvPr>
          <p:cNvSpPr txBox="1"/>
          <p:nvPr/>
        </p:nvSpPr>
        <p:spPr>
          <a:xfrm>
            <a:off x="6348617" y="3347567"/>
            <a:ext cx="478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/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Data From 2017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Model: 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8F47A2-CAC9-4B86-8CD8-83931B61FE56}"/>
              </a:ext>
            </a:extLst>
          </p:cNvPr>
          <p:cNvSpPr txBox="1"/>
          <p:nvPr/>
        </p:nvSpPr>
        <p:spPr>
          <a:xfrm>
            <a:off x="6791959" y="2526063"/>
            <a:ext cx="266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Smooths This Relationship?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2DD9B-03BC-CFD1-B14B-350DD3D5F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484" y="2560439"/>
            <a:ext cx="3409950" cy="2733675"/>
          </a:xfrm>
          <a:prstGeom prst="rect">
            <a:avLst/>
          </a:prstGeom>
          <a:ln w="28575">
            <a:solidFill>
              <a:srgbClr val="D34817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263CE-7209-F9A8-9BDC-9736900BA310}"/>
                  </a:ext>
                </a:extLst>
              </p:cNvPr>
              <p:cNvSpPr txBox="1"/>
              <p:nvPr/>
            </p:nvSpPr>
            <p:spPr>
              <a:xfrm>
                <a:off x="4771009" y="5614811"/>
                <a:ext cx="388285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=5.697−0.097∗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263CE-7209-F9A8-9BDC-9736900BA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09" y="5614811"/>
                <a:ext cx="38828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10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for States of Interest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Calculate Probability of 47-yard FG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Under Field Goal</a:t>
            </a: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/>
              <p:nvPr/>
            </p:nvSpPr>
            <p:spPr>
              <a:xfrm>
                <a:off x="3251017" y="2513419"/>
                <a:ext cx="101890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=3.884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0.266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0.979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017" y="2513419"/>
                <a:ext cx="10189029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/>
              <p:nvPr/>
            </p:nvSpPr>
            <p:spPr>
              <a:xfrm>
                <a:off x="3251017" y="5832273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0.76×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3−0.266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−0.24×0.978=1.84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017" y="5832273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B36DB-194F-96FA-30E9-91AC0847A17C}"/>
                  </a:ext>
                </a:extLst>
              </p:cNvPr>
              <p:cNvSpPr txBox="1"/>
              <p:nvPr/>
            </p:nvSpPr>
            <p:spPr>
              <a:xfrm>
                <a:off x="1035107" y="4345327"/>
                <a:ext cx="7387782" cy="84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5.697−0.097∗47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5.697−0.097∗47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B36DB-194F-96FA-30E9-91AC0847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07" y="4345327"/>
                <a:ext cx="7387782" cy="8449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to Go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 Football Reference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/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1.84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/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0.336+0.336×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1.84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/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4.22×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2.176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/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0.516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34AC88E-A374-B458-029D-46C53B14B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529" y="4529524"/>
            <a:ext cx="3629230" cy="1612422"/>
          </a:xfrm>
          <a:prstGeom prst="rect">
            <a:avLst/>
          </a:prstGeom>
          <a:ln w="28575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4339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Our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Punt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Go For It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67.8% Probability to Justify Going for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Romer: Should Go For It if Probability is At Least 45%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4314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/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1,10,25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=−0.46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/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1,10,55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−⋯−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(1,10,5)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CF3F8-36CA-4F08-8392-B57EAC4591F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05700" y="3055939"/>
            <a:ext cx="1087728" cy="5149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30612-B4D5-46AD-8AD6-7CB75B1A687B}"/>
              </a:ext>
            </a:extLst>
          </p:cNvPr>
          <p:cNvSpPr txBox="1"/>
          <p:nvPr/>
        </p:nvSpPr>
        <p:spPr>
          <a:xfrm>
            <a:off x="4193428" y="3216946"/>
            <a:ext cx="516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 of All Possible Punt Scenarios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Assuming the Punt is Not Blocked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/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1,10,68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6B52A4-2843-535B-713D-682F66FFEC1A}"/>
                  </a:ext>
                </a:extLst>
              </p:cNvPr>
              <p:cNvSpPr txBox="1"/>
              <p:nvPr/>
            </p:nvSpPr>
            <p:spPr>
              <a:xfrm>
                <a:off x="5307595" y="4751224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×0.839−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×3.265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6B52A4-2843-535B-713D-682F66FF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95" y="4751224"/>
                <a:ext cx="1018902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9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FEE98D-94CF-448D-A432-3B7DBCEDC10F}">
  <we:reference id="6a7bd4f3-0563-43af-8c08-79110eebdff6" version="1.1.0.1" store="EXCatalog" storeType="EXCatalog"/>
  <we:alternateReferences>
    <we:reference id="WA104381155" version="1.1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749</Words>
  <Application>Microsoft Office PowerPoint</Application>
  <PresentationFormat>Widescreen</PresentationFormat>
  <Paragraphs>179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IV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Mario Giacomazzo</cp:lastModifiedBy>
  <cp:revision>105</cp:revision>
  <dcterms:created xsi:type="dcterms:W3CDTF">2019-10-09T02:19:47Z</dcterms:created>
  <dcterms:modified xsi:type="dcterms:W3CDTF">2024-04-23T18:09:47Z</dcterms:modified>
</cp:coreProperties>
</file>