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7"/>
  </p:notesMasterIdLst>
  <p:sldIdLst>
    <p:sldId id="298" r:id="rId2"/>
    <p:sldId id="319" r:id="rId3"/>
    <p:sldId id="320" r:id="rId4"/>
    <p:sldId id="327" r:id="rId5"/>
    <p:sldId id="328" r:id="rId6"/>
    <p:sldId id="330" r:id="rId7"/>
    <p:sldId id="329" r:id="rId8"/>
    <p:sldId id="321" r:id="rId9"/>
    <p:sldId id="332" r:id="rId10"/>
    <p:sldId id="333" r:id="rId11"/>
    <p:sldId id="334" r:id="rId12"/>
    <p:sldId id="335" r:id="rId13"/>
    <p:sldId id="336" r:id="rId14"/>
    <p:sldId id="337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39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44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0.png"/><Relationship Id="rId5" Type="http://schemas.openxmlformats.org/officeDocument/2006/relationships/image" Target="../media/image7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On-Field Impact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on Roster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1-8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9-16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Pro-Baller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Determining Value of Player According to Salary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2111AD0-98F8-49B7-B958-80DFE066EF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043" y="4169292"/>
            <a:ext cx="3444837" cy="21103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9C3681A-E0E3-46AE-ABE0-F2E7BE6CCC0D}"/>
              </a:ext>
            </a:extLst>
          </p:cNvPr>
          <p:cNvCxnSpPr>
            <a:cxnSpLocks/>
          </p:cNvCxnSpPr>
          <p:nvPr/>
        </p:nvCxnSpPr>
        <p:spPr>
          <a:xfrm>
            <a:off x="6194474" y="5367075"/>
            <a:ext cx="1445116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F73FB2D-7EF3-4246-85F2-6D8324F74AD8}"/>
              </a:ext>
            </a:extLst>
          </p:cNvPr>
          <p:cNvSpPr txBox="1"/>
          <p:nvPr/>
        </p:nvSpPr>
        <p:spPr>
          <a:xfrm>
            <a:off x="7639590" y="5170867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Salary of Quarterbacks</a:t>
            </a:r>
          </a:p>
        </p:txBody>
      </p:sp>
    </p:spTree>
    <p:extLst>
      <p:ext uri="{BB962C8B-B14F-4D97-AF65-F5344CB8AC3E}">
        <p14:creationId xmlns:p14="http://schemas.microsoft.com/office/powerpoint/2010/main" val="3458077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Examination of Surplus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Drafted NFL Players are Paid According to Draft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Determined By Player Value Minus Average Player Salary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Discovered Average Surplus By Draft Position Increased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Meaning Later Picks Contributed More Value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F3579E-AC4F-4ADB-8BC6-23347BDD95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8504" y="3196639"/>
            <a:ext cx="4230799" cy="309020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404245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Critique’s by Phil Birnbaum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Well-known in Sabermetrics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Major Flaw: Assumption Players Who Play the Same Position and Are in the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Same Performance Category are Equally Valuable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Example: Quarterback with 1 Game Equivalent to QB with 8 Games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Better Measure of Player Performance Than Usage in Starts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Combine 40-YD Dash to Predict Running Back Performance</a:t>
            </a:r>
            <a:endParaRPr lang="en-US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Important to Identify Good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Analysis Done by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40-YD Dash Time Negatively Correlated With YDs Gained and Carries (-0.36)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Book States This Implies That Faster Runners Perform More Poorly Than   		  Slower Runners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Does this </a:t>
            </a:r>
            <a:r>
              <a:rPr lang="en-US" sz="200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make sense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0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Adjustment for Weight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Thanks Bill Barnwell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New Measure Has a 0.45 Correlation with Yards and Carries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Accounts for Data from 1999 to 2008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Calibrated to Average Out to 100 Across All Running Backs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Any Other Criticism’s of Value Model by Massey and Thaler?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F735E9B-6C82-4C62-B578-E8528C939D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8001" y="2325492"/>
            <a:ext cx="8439150" cy="971550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360392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Winner’s Curse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Look for Reasons of the Draft’s Inefficiency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Winner’s of Auctions Pay More Than the Object is Worth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Surplus Analysis Shows Picks Below #43 are at a Disadvantage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Because of Trades, Teams are Bidding on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What Other Ways are Winner’s Cursed?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805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If you’re not first, be last.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Occurs in the Situation of a Tied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Coin Toss Winner Has Two Choices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1: Kickoff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Choice 2: Receive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Overtime is Sudden Death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If No Team Wins in Overtime, Game Results in a Tie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Wins 60% of the Time (1994-2006)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Proposed Moving Kickoff to Make it Harder for Receiving Team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77DB3371-ABC8-416F-A1B7-F46CDAADA95E}"/>
              </a:ext>
            </a:extLst>
          </p:cNvPr>
          <p:cNvSpPr txBox="1">
            <a:spLocks/>
          </p:cNvSpPr>
          <p:nvPr/>
        </p:nvSpPr>
        <p:spPr>
          <a:xfrm>
            <a:off x="5375109" y="4797812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better to receive, than to give.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Mathematical Model of Sudden Death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Each Team Has Identical Probability of Scoring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Ties Happen Less Than 5% of the 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Game Will Endure Forever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K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Probability Team Receiving Wins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Two Ways Receiving Team Wins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Scores on First Possessions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Fails to Score But Scores on Later Possession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/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CFD5AF8-B8B6-4B6B-863C-21E5CF5D3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4503588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/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𝐿𝑎𝑡𝑒𝑟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43B5A42-F0DD-4B2C-BBF3-4653CBB3D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226" y="5412638"/>
                <a:ext cx="7806429" cy="400110"/>
              </a:xfrm>
              <a:prstGeom prst="rect">
                <a:avLst/>
              </a:prstGeom>
              <a:blipFill>
                <a:blip r:embed="rId8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EC2F6F-46F1-4957-9567-EDE9823152C6}"/>
              </a:ext>
            </a:extLst>
          </p:cNvPr>
          <p:cNvCxnSpPr>
            <a:cxnSpLocks/>
          </p:cNvCxnSpPr>
          <p:nvPr/>
        </p:nvCxnSpPr>
        <p:spPr>
          <a:xfrm flipH="1" flipV="1">
            <a:off x="7493146" y="5794966"/>
            <a:ext cx="609454" cy="2192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20A8E0E-7624-47FA-AEBA-6EDF8959F9BF}"/>
              </a:ext>
            </a:extLst>
          </p:cNvPr>
          <p:cNvSpPr txBox="1"/>
          <p:nvPr/>
        </p:nvSpPr>
        <p:spPr>
          <a:xfrm>
            <a:off x="8102600" y="5846696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Assume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6781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Previous Statements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How Would the NFL Make Overtime Fair?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/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EEFD826-3A0A-4A02-ABC8-45DD7D3FD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1905160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A4E6BE-B8E8-42A6-98A4-0397A50AAA68}"/>
              </a:ext>
            </a:extLst>
          </p:cNvPr>
          <p:cNvCxnSpPr>
            <a:cxnSpLocks/>
          </p:cNvCxnSpPr>
          <p:nvPr/>
        </p:nvCxnSpPr>
        <p:spPr>
          <a:xfrm flipH="1">
            <a:off x="5613546" y="2105215"/>
            <a:ext cx="175103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E79DFE9-7A7E-4557-A8F0-A2A767568598}"/>
              </a:ext>
            </a:extLst>
          </p:cNvPr>
          <p:cNvSpPr txBox="1"/>
          <p:nvPr/>
        </p:nvSpPr>
        <p:spPr>
          <a:xfrm>
            <a:off x="7428075" y="1905160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This Nonsense?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/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+2)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29BA72F-C897-4A81-AA17-97A30CC98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948" y="2339646"/>
                <a:ext cx="7806352" cy="7251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AA8B21-B4F1-40EB-A5AB-E48644134712}"/>
              </a:ext>
            </a:extLst>
          </p:cNvPr>
          <p:cNvCxnSpPr>
            <a:cxnSpLocks/>
          </p:cNvCxnSpPr>
          <p:nvPr/>
        </p:nvCxnSpPr>
        <p:spPr>
          <a:xfrm flipH="1" flipV="1">
            <a:off x="2805994" y="2908466"/>
            <a:ext cx="1112248" cy="6556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7488021-1B9D-4428-86F4-29052521F3E1}"/>
              </a:ext>
            </a:extLst>
          </p:cNvPr>
          <p:cNvSpPr txBox="1"/>
          <p:nvPr/>
        </p:nvSpPr>
        <p:spPr>
          <a:xfrm>
            <a:off x="3918242" y="336406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Greater Than 50%</a:t>
            </a:r>
          </a:p>
        </p:txBody>
      </p:sp>
    </p:spTree>
    <p:extLst>
      <p:ext uri="{BB962C8B-B14F-4D97-AF65-F5344CB8AC3E}">
        <p14:creationId xmlns:p14="http://schemas.microsoft.com/office/powerpoint/2010/main" val="149674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Checking Mathematics Empirically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Using NFL Data (2003-2006)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Therefore, the Probability Receiving Team Wins in Overtime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Changing the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In 2012, NFL Modified Overtime Rules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Receiving Team Needs a Touchdown to Win the Game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Since then 52.7% of Coin Toss Winners, Win the Game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/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=31%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6CE9B44-3800-4E47-B003-1D8FB6116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853" y="229013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/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2−0.31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=0.59≈60%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1F8C72-D12D-465A-B4A5-3C09EE317F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153" y="3191594"/>
                <a:ext cx="4508500" cy="6685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32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Flaws of NFL Overtime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Modified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Probability Average NFL Team Scores a Touchdown in a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First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Probability Receiving Team Wins on Second Possession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Now, Based on Mathematics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2019,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q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22.4%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 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= 36.4%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/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𝐹𝑖𝑟𝑠𝑡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5D4E301-FE8D-4376-9001-6EE687FD5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0" y="2901457"/>
                <a:ext cx="4508500" cy="400110"/>
              </a:xfrm>
              <a:prstGeom prst="rect">
                <a:avLst/>
              </a:prstGeom>
              <a:blipFill>
                <a:blip r:embed="rId7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/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𝑆𝑒𝑐𝑜𝑛𝑑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𝑃𝑜𝑠𝑠𝑒𝑠𝑠𝑖𝑜𝑛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1745BB-6199-4DCD-87FE-43A5FF34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3839866"/>
                <a:ext cx="5702300" cy="400110"/>
              </a:xfrm>
              <a:prstGeom prst="rect">
                <a:avLst/>
              </a:prstGeom>
              <a:blipFill>
                <a:blip r:embed="rId8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/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87EB1D-BD54-4F22-B2C1-C7FC1B556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900" y="4730202"/>
                <a:ext cx="5702300" cy="400110"/>
              </a:xfrm>
              <a:prstGeom prst="rect">
                <a:avLst/>
              </a:prstGeom>
              <a:blipFill>
                <a:blip r:embed="rId9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/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)(1−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2448AB-04E6-4FDE-B6F1-D193CFC1A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905" y="4643358"/>
                <a:ext cx="5702300" cy="6740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13E46D3-CD8A-4838-90B7-4BC186F050C2}"/>
              </a:ext>
            </a:extLst>
          </p:cNvPr>
          <p:cNvCxnSpPr>
            <a:cxnSpLocks/>
          </p:cNvCxnSpPr>
          <p:nvPr/>
        </p:nvCxnSpPr>
        <p:spPr>
          <a:xfrm>
            <a:off x="7237576" y="49426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/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0.224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1−(1−0.224)(1−0.364)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=44.23%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BA6B160-8927-4545-A8ED-E0D9854E3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959" y="5541139"/>
                <a:ext cx="5702300" cy="7516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3FE9BD2-C235-4C9B-9445-DE6A39CD2D06}"/>
              </a:ext>
            </a:extLst>
          </p:cNvPr>
          <p:cNvCxnSpPr>
            <a:cxnSpLocks/>
          </p:cNvCxnSpPr>
          <p:nvPr/>
        </p:nvCxnSpPr>
        <p:spPr>
          <a:xfrm>
            <a:off x="7798248" y="5916979"/>
            <a:ext cx="111902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BDEA636-A9E5-4C99-8029-E9DDD305218B}"/>
              </a:ext>
            </a:extLst>
          </p:cNvPr>
          <p:cNvSpPr txBox="1"/>
          <p:nvPr/>
        </p:nvSpPr>
        <p:spPr>
          <a:xfrm>
            <a:off x="8917272" y="5720771"/>
            <a:ext cx="3060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Math is Dope</a:t>
            </a:r>
          </a:p>
        </p:txBody>
      </p:sp>
    </p:spTree>
    <p:extLst>
      <p:ext uri="{BB962C8B-B14F-4D97-AF65-F5344CB8AC3E}">
        <p14:creationId xmlns:p14="http://schemas.microsoft.com/office/powerpoint/2010/main" val="22017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8550B869-0EBD-448B-98BC-26CDEBDEF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2629744" y="1498956"/>
            <a:ext cx="8546256" cy="4735186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0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Impact of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NFL is Considered to Be the Fairest League in the Land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Teams Draft in Inverse Order From Browns to Best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There are 8 Rounds in the NFL Draft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6.1 Million People Watch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100,000 People Attend on Average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Early Draft Picks are Believed to Be More Valuable Than Late Draft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Research by Cade Massey and Richard Thaler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Article Called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The Loser’s Curse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Collected Data on All Draft Day Trades From Recent Years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Define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v(n)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= Value of the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 Pick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Not About the Player But About the Position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Suppose Team Traded 12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28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 for 4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th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Pick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/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(4)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15D399-1851-496B-885A-D3E62A4C5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689" y="5929384"/>
                <a:ext cx="5702300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0285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Value of High Draft Picks in NFL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 for Value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Used Exponential Function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Based on Weibull Distribution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Parameters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and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Based on Data From Trades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Trades Can Be Used to Identify the Perceived Value of the Picks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Final Estimates: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 = -0.148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&amp; </a:t>
            </a:r>
            <a:r>
              <a:rPr lang="en-US" sz="20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b=0.7</a:t>
            </a: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/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046E1B-EEFC-4DB1-8CA9-DEEFE6968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510" y="2261315"/>
                <a:ext cx="5702300" cy="4577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B66422C1-42C3-4C0E-93C8-780A45650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6832" y="3910209"/>
            <a:ext cx="3180879" cy="2317074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10567201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874</Words>
  <Application>Microsoft Office PowerPoint</Application>
  <PresentationFormat>Widescreen</PresentationFormat>
  <Paragraphs>165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VI</vt:lpstr>
      <vt:lpstr>Flaws of NFL Overtime</vt:lpstr>
      <vt:lpstr>Flaws of NFL Overtime</vt:lpstr>
      <vt:lpstr>Flaws of NFL Overtime</vt:lpstr>
      <vt:lpstr>Flaws of NFL Overtime</vt:lpstr>
      <vt:lpstr>Flaws of NFL Overtime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Value of High Draft Picks in NFL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Mario Giacomazzo</cp:lastModifiedBy>
  <cp:revision>138</cp:revision>
  <dcterms:created xsi:type="dcterms:W3CDTF">2019-10-09T02:19:47Z</dcterms:created>
  <dcterms:modified xsi:type="dcterms:W3CDTF">2024-04-25T02:04:38Z</dcterms:modified>
</cp:coreProperties>
</file>