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8" r:id="rId4"/>
    <p:sldId id="283" r:id="rId5"/>
    <p:sldId id="295" r:id="rId6"/>
    <p:sldId id="260" r:id="rId7"/>
    <p:sldId id="259" r:id="rId8"/>
    <p:sldId id="261" r:id="rId9"/>
    <p:sldId id="263" r:id="rId10"/>
    <p:sldId id="262" r:id="rId11"/>
    <p:sldId id="297" r:id="rId12"/>
    <p:sldId id="264" r:id="rId13"/>
    <p:sldId id="291" r:id="rId14"/>
    <p:sldId id="265" r:id="rId15"/>
    <p:sldId id="286" r:id="rId16"/>
    <p:sldId id="266" r:id="rId17"/>
    <p:sldId id="267" r:id="rId18"/>
    <p:sldId id="288" r:id="rId19"/>
    <p:sldId id="289" r:id="rId20"/>
    <p:sldId id="290" r:id="rId21"/>
    <p:sldId id="296" r:id="rId22"/>
    <p:sldId id="269" r:id="rId23"/>
    <p:sldId id="270" r:id="rId24"/>
    <p:sldId id="271" r:id="rId25"/>
    <p:sldId id="27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5" autoAdjust="0"/>
    <p:restoredTop sz="94973" autoAdjust="0"/>
  </p:normalViewPr>
  <p:slideViewPr>
    <p:cSldViewPr snapToGrid="0">
      <p:cViewPr varScale="1">
        <p:scale>
          <a:sx n="104" d="100"/>
          <a:sy n="104" d="100"/>
        </p:scale>
        <p:origin x="80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9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5702-728A-83B1-2DA2-FEF7F98E5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2BFB0-430B-BCF2-793D-99E56A43C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9C35C-C8D6-0C09-3117-142477DCF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2989-54B3-9686-E169-CE6F16A2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6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3500F-1FE6-865F-C89A-94FD7AD7A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CCB92F-DB22-80F9-1437-FCB2DD369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6AB2C4-D622-6DFC-9312-486D80505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DEA3-5F4B-6A68-4B81-10EEB126F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A19B7-2DA9-5A56-FE7A-0FF2E59C0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7FFB6C-D2EC-0A91-887D-E8B60180B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D3FBA-753A-DA6B-AA82-B0487A44B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444D5-296D-1DD5-717A-3E9228332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2038469"/>
            <a:ext cx="7168376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(worldatlas.com)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Number of Fans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A screenshot of a sports list&#10;&#10;AI-generated content may be incorrect.">
            <a:extLst>
              <a:ext uri="{FF2B5EF4-FFF2-40B4-BE49-F238E27FC236}">
                <a16:creationId xmlns:a16="http://schemas.microsoft.com/office/drawing/2014/main" id="{6B320F58-50B5-2DA3-4CFB-1B4F5A198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72" y="2934481"/>
            <a:ext cx="5051648" cy="35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1032F-D93B-7A36-1EB3-964E3093C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C193F9-7F4D-68E5-3701-4D74A2CDC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9F39-E305-A28A-E30B-770E59ED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6EAF48-F559-1238-CE10-41D58FF2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2038469"/>
            <a:ext cx="7168376" cy="45832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(biggestglobalsports.com)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Ranking of Top 5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Football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Basketball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Tennis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Cricket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Baseball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Gives Rationale for Metric But No Formula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Discusses Data Without Providing the Data or Preview of Data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964E1EA-1153-C794-AF71-FD0A0D3D65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0EDCFD45-549E-1191-4ADA-9FFC41A7C7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83D322-0B6C-3053-A12F-4FD038C434B7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1B7CFE-7136-6786-DB9D-3DDEA7972C3F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2EB8D-9B9E-C0C3-1240-12B42A25C811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43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726783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(Gallup.com)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41% of US Adults Say Football is “Favorite”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Football has been “Favorite” Since 1972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Not True with Young Adults (Basketball)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 is Interesting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&lt;2% Prior to 2004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Consistently Above 2% Since 2008 (High of 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Updated to 2024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a sports game&#10;&#10;Description automatically generated with medium confidence">
            <a:extLst>
              <a:ext uri="{FF2B5EF4-FFF2-40B4-BE49-F238E27FC236}">
                <a16:creationId xmlns:a16="http://schemas.microsoft.com/office/drawing/2014/main" id="{F2DEBC7F-F0CF-0154-04EC-9F63294FF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0" b="9313"/>
          <a:stretch/>
        </p:blipFill>
        <p:spPr>
          <a:xfrm>
            <a:off x="7466250" y="3628266"/>
            <a:ext cx="4725750" cy="30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726783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Infographic About US Sports (Statista.com)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0B5FC-5E6F-0792-CFD6-8F2ED59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950" y="2473807"/>
            <a:ext cx="4652345" cy="42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5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CA4986-23D4-59DC-3076-556D48B1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1" y="2507876"/>
            <a:ext cx="4527334" cy="4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A55D49-6774-0F25-43B3-8A9BC696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46" y="2507876"/>
            <a:ext cx="6467832" cy="23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(Wikipedia)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 Based off Most Recent Data (in Euro)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NFL (American Football,18.027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MLB (Baseball, 10.07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NBA (Basketball, 9.951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EPL (Soccer, 6.442 Billion, England)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NHL (Hockey, 1.4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La Liga (Soccer, 4.443 Billion, Spain)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Bundesliga (Soccer, 3.610 Billion, Germany)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Serie A (Soccer, 2.927 Billion, Italy)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Ligue 1 (Soccer, 2.407 Billion, France)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NPB (Baseball, 1.506 Billion, Japan)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Compare Revenue Per Team and Revenue Per Match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 Twitter)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off 2019 Report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C29A090-57F8-12EE-E6FF-69DDC4C79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09" y="3160986"/>
            <a:ext cx="4043726" cy="3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Interesting Information About 2022 Annual Report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Pandemic Effect on Team Sports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67 million in 2020 to 68.3 million in 2021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70.8 million in 2019</a:t>
            </a:r>
          </a:p>
          <a:p>
            <a:pPr lvl="2"/>
            <a:endParaRPr lang="en-US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Team Sports Ages 6-12 Increased 0.6 million in 2021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Continues to be Most Played (27.1 million)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 Overtook Basketball for 6-year-olds in 2021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6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Participant Rate Changes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Fast-Pitch Softball (+15.3%)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Gymnastics (+10.9%)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Court Volleyball (+8.1%)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Swimming on Team (+8%)</a:t>
            </a:r>
          </a:p>
          <a:p>
            <a:pPr lvl="1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Team Sports Increased by 8 Million from 2022 to 2023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 Per Participant Continues a Downward Trend</a:t>
            </a:r>
          </a:p>
          <a:p>
            <a:pPr lvl="2"/>
            <a:r>
              <a:rPr lang="en-US" dirty="0">
                <a:latin typeface="Selawik Semibold" panose="020B0702040204020203" pitchFamily="34" charset="0"/>
              </a:rPr>
              <a:t>Mean  = 1.73 (Lowest in the Decade)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EDADD-602F-3957-F61F-816FB7B69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23D674-21DC-DF6B-107A-D4956FEF6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25746-AB16-60CA-3823-593ADC1E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EA36A2-F0C2-B954-0E78-E860425E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5109118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Article by Florian Zandt  (Statista.com)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96% of Americans Spent Time on Sports and Leisure Activities in 2021 (US BLS)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Number Consistent Along the Gender Divide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Article Focuses on Differences Between Men and Women Respondents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6556066A-93F4-1127-0093-7032D9DB3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69BEFD7-DDBB-436A-53C5-55680D9C10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F1858F-9AE0-9180-48D0-97C45C5BEB0D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2294E-D525-7C9E-454D-7F8BAD725BE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76B09-8DC5-854E-911D-6228140682A0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92EC190-D2B1-A60D-33AD-44329EE34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80" y="1516481"/>
            <a:ext cx="5664818" cy="52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>
                <a:latin typeface="Selawik Semibold" panose="020B0702040204020203" pitchFamily="34" charset="0"/>
              </a:rPr>
              <a:t>Attributes of the </a:t>
            </a:r>
            <a:r>
              <a:rPr lang="en-US" sz="2400" dirty="0">
                <a:latin typeface="Selawik Semibold" panose="020B0702040204020203" pitchFamily="34" charset="0"/>
              </a:rPr>
              <a:t>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75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(43/75)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Others are Juniors (25/75)</a:t>
            </a: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Some are Sophomores </a:t>
            </a:r>
            <a:r>
              <a:rPr lang="en-US" sz="2400">
                <a:latin typeface="Selawik Semibold" panose="020B0702040204020203" pitchFamily="34" charset="0"/>
              </a:rPr>
              <a:t>(6/75)</a:t>
            </a:r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Other = 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a number of gray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59EE551D-9842-DE1B-53C8-A208ABBB1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" y="1714593"/>
            <a:ext cx="7422207" cy="49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11337-C09B-594F-C8A4-608599218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A9F3628-4610-BC6F-48E3-B83EF8A8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2EB7-4826-EB23-D4AE-160D0238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C1F6BB-CDA6-4970-A4C6-79705BC2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9516073-55A9-EF6A-92FA-C7CF80AAF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FEA0993C-6B1E-5556-FEB0-07AD313AC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151D4B-F807-3510-EF8F-099218F7345A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60A1A1-2616-57C0-7AB6-55781E518AAE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DCDDF6-33B2-1B30-CACF-8584E25CAAD1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graph of a graduation goal&#10;&#10;Description automatically generated">
            <a:extLst>
              <a:ext uri="{FF2B5EF4-FFF2-40B4-BE49-F238E27FC236}">
                <a16:creationId xmlns:a16="http://schemas.microsoft.com/office/drawing/2014/main" id="{CF961955-D398-CDD4-E769-8F9DF7A85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451669" cy="49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5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4" name="Picture 3" descr="A graph of sports watching&#10;&#10;Description automatically generated">
            <a:extLst>
              <a:ext uri="{FF2B5EF4-FFF2-40B4-BE49-F238E27FC236}">
                <a16:creationId xmlns:a16="http://schemas.microsoft.com/office/drawing/2014/main" id="{AEDBECC6-8185-3E3E-9F5F-3FB938E1B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6" y="1436221"/>
            <a:ext cx="8132669" cy="5421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9D491-8FC2-4F8B-210C-1032F4F3BBEA}"/>
              </a:ext>
            </a:extLst>
          </p:cNvPr>
          <p:cNvSpPr txBox="1"/>
          <p:nvPr/>
        </p:nvSpPr>
        <p:spPr>
          <a:xfrm>
            <a:off x="2490583" y="2682605"/>
            <a:ext cx="34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56 Unique Sports Represented</a:t>
            </a:r>
          </a:p>
        </p:txBody>
      </p:sp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4" name="Picture 3" descr="A graph of a sports game&#10;&#10;Description automatically generated with medium confidence">
            <a:extLst>
              <a:ext uri="{FF2B5EF4-FFF2-40B4-BE49-F238E27FC236}">
                <a16:creationId xmlns:a16="http://schemas.microsoft.com/office/drawing/2014/main" id="{61D0604B-D6AE-3DF4-F98B-68995CE8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8" y="1434693"/>
            <a:ext cx="8134961" cy="5423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6BE3B-023D-B2E9-F739-53D7AAA11D03}"/>
              </a:ext>
            </a:extLst>
          </p:cNvPr>
          <p:cNvSpPr txBox="1"/>
          <p:nvPr/>
        </p:nvSpPr>
        <p:spPr>
          <a:xfrm>
            <a:off x="1966144" y="2598003"/>
            <a:ext cx="34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47 Unique Sports Represented</a:t>
            </a:r>
          </a:p>
        </p:txBody>
      </p:sp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5" name="Picture 4" descr="A red and blue lines with black text&#10;&#10;Description automatically generated">
            <a:extLst>
              <a:ext uri="{FF2B5EF4-FFF2-40B4-BE49-F238E27FC236}">
                <a16:creationId xmlns:a16="http://schemas.microsoft.com/office/drawing/2014/main" id="{C0FB3874-5A69-2734-55F9-5E0598D7C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9" y="1491290"/>
            <a:ext cx="10746076" cy="5373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F80BC-FF65-426F-BFEE-18370DE11A6D}"/>
              </a:ext>
            </a:extLst>
          </p:cNvPr>
          <p:cNvSpPr txBox="1"/>
          <p:nvPr/>
        </p:nvSpPr>
        <p:spPr>
          <a:xfrm>
            <a:off x="8885580" y="1608918"/>
            <a:ext cx="396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latin typeface="Selawik Semibold" panose="020B0702040204020203" pitchFamily="34" charset="0"/>
              </a:rPr>
              <a:t>Watched = Red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= Blue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(hdled.com)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“Ranked Based Off Global Popularity, Media Coverage, and Cultural Significance”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From Most Popular to Least Popular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Cricket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Basketball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Tennis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Hockey (Field and Ice)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American Football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Baseball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Golf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Table Tennis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836</Words>
  <Application>Microsoft Office PowerPoint</Application>
  <PresentationFormat>Widescreen</PresentationFormat>
  <Paragraphs>207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48</cp:revision>
  <dcterms:created xsi:type="dcterms:W3CDTF">2019-08-23T03:13:37Z</dcterms:created>
  <dcterms:modified xsi:type="dcterms:W3CDTF">2025-08-19T16:07:35Z</dcterms:modified>
</cp:coreProperties>
</file>