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8"/>
  </p:notesMasterIdLst>
  <p:sldIdLst>
    <p:sldId id="298" r:id="rId2"/>
    <p:sldId id="302" r:id="rId3"/>
    <p:sldId id="305" r:id="rId4"/>
    <p:sldId id="303" r:id="rId5"/>
    <p:sldId id="304" r:id="rId6"/>
    <p:sldId id="306" r:id="rId7"/>
    <p:sldId id="316" r:id="rId8"/>
    <p:sldId id="308" r:id="rId9"/>
    <p:sldId id="309" r:id="rId10"/>
    <p:sldId id="311" r:id="rId11"/>
    <p:sldId id="310" r:id="rId12"/>
    <p:sldId id="314" r:id="rId13"/>
    <p:sldId id="312" r:id="rId14"/>
    <p:sldId id="313" r:id="rId15"/>
    <p:sldId id="315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1A1"/>
    <a:srgbClr val="D34817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112" d="100"/>
          <a:sy n="112" d="100"/>
        </p:scale>
        <p:origin x="64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</a:t>
            </a:r>
            <a:r>
              <a:rPr lang="en-US">
                <a:latin typeface="Selawik Semibold" panose="020B0702040204020203" pitchFamily="34" charset="0"/>
              </a:rPr>
              <a:t>STOR 538</a:t>
            </a:r>
            <a:endParaRPr lang="en-US" dirty="0">
              <a:latin typeface="Selawik Semibold" panose="020B0702040204020203" pitchFamily="34" charset="0"/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Mavericks’ Playoff Information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48761A3-3CD1-4C3A-87C3-A777DC3C1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3924" y="2209010"/>
            <a:ext cx="5857875" cy="439102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9DBC7C3-2B18-42F1-B1F4-ECC0E123CE3F}"/>
              </a:ext>
            </a:extLst>
          </p:cNvPr>
          <p:cNvSpPr/>
          <p:nvPr/>
        </p:nvSpPr>
        <p:spPr>
          <a:xfrm>
            <a:off x="2703924" y="4490294"/>
            <a:ext cx="5857875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9589F1-8F93-4A89-B70D-A5CDFC8ACFD9}"/>
              </a:ext>
            </a:extLst>
          </p:cNvPr>
          <p:cNvSpPr/>
          <p:nvPr/>
        </p:nvSpPr>
        <p:spPr>
          <a:xfrm>
            <a:off x="2703923" y="3887716"/>
            <a:ext cx="5857875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1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Why Was This a Good Decision?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Adrian Griffin Had a -18 Offensive WINVAL Which Means He Had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a -13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Defensive  WINVAL (Horrible Impact on the Mavericks’ Offense)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0F86F0-D1F7-4563-8619-3D3D79EC9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07266"/>
              </p:ext>
            </p:extLst>
          </p:nvPr>
        </p:nvGraphicFramePr>
        <p:xfrm>
          <a:off x="2616556" y="2168121"/>
          <a:ext cx="82596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449">
                  <a:extLst>
                    <a:ext uri="{9D8B030D-6E8A-4147-A177-3AD203B41FA5}">
                      <a16:colId xmlns:a16="http://schemas.microsoft.com/office/drawing/2014/main" val="1076094347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1358977131"/>
                    </a:ext>
                  </a:extLst>
                </a:gridCol>
                <a:gridCol w="2558006">
                  <a:extLst>
                    <a:ext uri="{9D8B030D-6E8A-4147-A177-3AD203B41FA5}">
                      <a16:colId xmlns:a16="http://schemas.microsoft.com/office/drawing/2014/main" val="2074163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Statistics for Harris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Season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Against Spurs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00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Adjusted +/- (WINVAL)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-2.1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+9.4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Impact Rating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-15%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+8%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75781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FEFAE380-8C9A-4C97-885F-B1D5DB532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6398"/>
              </p:ext>
            </p:extLst>
          </p:nvPr>
        </p:nvGraphicFramePr>
        <p:xfrm>
          <a:off x="2616556" y="3919775"/>
          <a:ext cx="82596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449">
                  <a:extLst>
                    <a:ext uri="{9D8B030D-6E8A-4147-A177-3AD203B41FA5}">
                      <a16:colId xmlns:a16="http://schemas.microsoft.com/office/drawing/2014/main" val="1076094347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1358977131"/>
                    </a:ext>
                  </a:extLst>
                </a:gridCol>
                <a:gridCol w="2558006">
                  <a:extLst>
                    <a:ext uri="{9D8B030D-6E8A-4147-A177-3AD203B41FA5}">
                      <a16:colId xmlns:a16="http://schemas.microsoft.com/office/drawing/2014/main" val="2074163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Statistics for Griffin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Season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Against Spurs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00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Adjusted +/- (WINVAL)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-5.0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Impact Rating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-18%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75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49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2-Way Lineup Calculator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Summarizes Result of Any Combination of Team’s Players On or Off the Court Versus Any Combination of Opponent’s Players On or Off the Court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Calculation For Mavericks and Spurs Indicated Devin Harris Could Outperform Tony Parker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 in Spurs and Mavericks Playoff Series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Harris and Parker On Court = 2 Points Over Spurs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Harris Off Court and Parker On Court = 15 Points Under Spurs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2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Calculation for the Mavericks in Playoffs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1F7BD51-3E8E-4436-A4B1-010557C456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1731" y="1709264"/>
            <a:ext cx="8336403" cy="505496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DD815D7-4B71-42FE-9961-0A2676C3753C}"/>
              </a:ext>
            </a:extLst>
          </p:cNvPr>
          <p:cNvSpPr/>
          <p:nvPr/>
        </p:nvSpPr>
        <p:spPr>
          <a:xfrm>
            <a:off x="2361732" y="3177838"/>
            <a:ext cx="4502056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532271-EFA1-47C0-B531-43C63A2C4F38}"/>
              </a:ext>
            </a:extLst>
          </p:cNvPr>
          <p:cNvSpPr/>
          <p:nvPr/>
        </p:nvSpPr>
        <p:spPr>
          <a:xfrm>
            <a:off x="9930996" y="3198386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37504B-4A55-4005-B658-82CB92FBF89F}"/>
              </a:ext>
            </a:extLst>
          </p:cNvPr>
          <p:cNvSpPr/>
          <p:nvPr/>
        </p:nvSpPr>
        <p:spPr>
          <a:xfrm>
            <a:off x="2339464" y="5150958"/>
            <a:ext cx="4906287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80AC39-1DD9-4D5F-97E2-2C4BA538A538}"/>
              </a:ext>
            </a:extLst>
          </p:cNvPr>
          <p:cNvSpPr/>
          <p:nvPr/>
        </p:nvSpPr>
        <p:spPr>
          <a:xfrm>
            <a:off x="9930996" y="5171506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2819A8-5065-463E-BEDD-C0877D985BA5}"/>
              </a:ext>
            </a:extLst>
          </p:cNvPr>
          <p:cNvSpPr/>
          <p:nvPr/>
        </p:nvSpPr>
        <p:spPr>
          <a:xfrm>
            <a:off x="2339464" y="5526115"/>
            <a:ext cx="4906287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91D95D-F3D6-480E-928C-2573353E8B69}"/>
              </a:ext>
            </a:extLst>
          </p:cNvPr>
          <p:cNvSpPr/>
          <p:nvPr/>
        </p:nvSpPr>
        <p:spPr>
          <a:xfrm>
            <a:off x="9930996" y="5513203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Calculation for the Mavericks in Playoffs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C983A53-5DC6-48BE-AED2-41251BBDA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1260" y="1758471"/>
            <a:ext cx="8194381" cy="500073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713A75-88A0-4B77-8F3D-22CD94F3D8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1261" y="2142388"/>
            <a:ext cx="8194380" cy="462913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237842C-D74B-42DE-971C-D44F0D026480}"/>
              </a:ext>
            </a:extLst>
          </p:cNvPr>
          <p:cNvSpPr/>
          <p:nvPr/>
        </p:nvSpPr>
        <p:spPr>
          <a:xfrm>
            <a:off x="2341259" y="3796744"/>
            <a:ext cx="4557251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6F0CE8-63EE-46E1-87F2-289C03148979}"/>
              </a:ext>
            </a:extLst>
          </p:cNvPr>
          <p:cNvSpPr/>
          <p:nvPr/>
        </p:nvSpPr>
        <p:spPr>
          <a:xfrm>
            <a:off x="2318995" y="2789797"/>
            <a:ext cx="4730873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1B61F9-CA2F-4223-8F5B-2F48D4DD0165}"/>
              </a:ext>
            </a:extLst>
          </p:cNvPr>
          <p:cNvSpPr/>
          <p:nvPr/>
        </p:nvSpPr>
        <p:spPr>
          <a:xfrm>
            <a:off x="2341259" y="4456954"/>
            <a:ext cx="4730873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49DA9A-994A-4DB7-B11F-FC19F9246A8D}"/>
              </a:ext>
            </a:extLst>
          </p:cNvPr>
          <p:cNvSpPr/>
          <p:nvPr/>
        </p:nvSpPr>
        <p:spPr>
          <a:xfrm>
            <a:off x="9835261" y="3801629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823FDB-D915-4B08-98F7-FFB8FD6170B2}"/>
              </a:ext>
            </a:extLst>
          </p:cNvPr>
          <p:cNvSpPr/>
          <p:nvPr/>
        </p:nvSpPr>
        <p:spPr>
          <a:xfrm>
            <a:off x="9835261" y="4456954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CBF4BA-025F-4785-9737-81B5DA89D3A9}"/>
              </a:ext>
            </a:extLst>
          </p:cNvPr>
          <p:cNvSpPr/>
          <p:nvPr/>
        </p:nvSpPr>
        <p:spPr>
          <a:xfrm>
            <a:off x="9822382" y="2791412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21768C-C514-43F6-A6B5-3D1F3715B67E}"/>
              </a:ext>
            </a:extLst>
          </p:cNvPr>
          <p:cNvSpPr/>
          <p:nvPr/>
        </p:nvSpPr>
        <p:spPr>
          <a:xfrm>
            <a:off x="2318994" y="2481885"/>
            <a:ext cx="4730873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9D7479-8B05-48A9-BB5C-AD46EA45A55E}"/>
              </a:ext>
            </a:extLst>
          </p:cNvPr>
          <p:cNvSpPr/>
          <p:nvPr/>
        </p:nvSpPr>
        <p:spPr>
          <a:xfrm>
            <a:off x="9822382" y="2483500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92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Non-Transitivity of NBA Matchups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Transitivity?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A &gt; Player B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B &gt; Player C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Then, Player A &gt; Player C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 Careful Not To Assume Transitive Property in Sports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in 2005-2006 Season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Devin Harris &gt; Tony Parker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Devin Harris + Jason Terry Against Steve Nash (-23 Points)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Jerry Stackhouse + Jason Terry Against Steve Nash (+20 Points)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Steve Nash &gt; Devin Harris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Does This Imply, Steve Nash &gt; Tony Parker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Across Season, Steve Nash Impact was +28%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Against Spurs, Steve Nash Impact was 0%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Across Season, Tony Parker Impact </a:t>
            </a:r>
            <a:r>
              <a:rPr lang="en-US" sz="1800">
                <a:solidFill>
                  <a:schemeClr val="bg1"/>
                </a:solidFill>
                <a:latin typeface="Selawik Semibold" panose="020B0702040204020203" pitchFamily="34" charset="0"/>
              </a:rPr>
              <a:t>was -3%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Against Suns, Tony Parker Impact was +35%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9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are going to foul, foul hard.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My Father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Facts About Lineups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Few Players on NBA Teams are Traded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Important Coach Decision: Lineups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Players Should Play Together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Players Should Play Against Opponents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Approximately 300-600 Unique Lineups in a Season</a:t>
            </a: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Measured on the Lineup (NBA.com)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EE217D7-8833-48A4-9F07-F86C57BA7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2732" y="4256642"/>
            <a:ext cx="8584934" cy="243352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73912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Measured on the Lineup (82games.com)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28FBF4-244D-4A36-8782-6B37A5802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1783" y="1962572"/>
            <a:ext cx="9511290" cy="434405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89433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Adjusted +/- for the NBA Lineup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Warriors 2A={SC,KT,AI,KD,DG} Played 225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is Equivalent to 4.69 Full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Outscored Opponents by 125 Points (Raw +/-)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Scaled to 48 Minutes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Played Against Opposition Lineups Averaging +2.67 Points Better Than Average Team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Warriors 2A Lineup has Adjusted +/- of 26.67+2.67=+29.67 Points Better Than Average Lineup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B7E77-C226-4D26-AFEE-BF16B80523E1}"/>
                  </a:ext>
                </a:extLst>
              </p:cNvPr>
              <p:cNvSpPr txBox="1"/>
              <p:nvPr/>
            </p:nvSpPr>
            <p:spPr>
              <a:xfrm>
                <a:off x="2402087" y="3039622"/>
                <a:ext cx="4512536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125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4.69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=+26.67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48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𝑀𝑖𝑛𝑢𝑡𝑒𝑠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B7E77-C226-4D26-AFEE-BF16B8052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87" y="3039622"/>
                <a:ext cx="4512536" cy="6971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99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Examples of Poor Lineup Decision Making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Miami Heat (2017-2018)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Which Lineup Should Play More?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A3F0560-4EC6-406C-9B27-C41BA61C7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0387" y="2106791"/>
            <a:ext cx="9482119" cy="83607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BDEC81-8CA4-4F0D-8F50-959704EB5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0387" y="3163672"/>
            <a:ext cx="9482119" cy="220725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26571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Problem’s With Lineup Analysis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Many Lineups Don’t Play Many Minutes (High Variability)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Less Than 10% of All Lineups Have More than 27 Offensive Possessions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Median Number of Possessions Across All Lineups = 6 Possessions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Superiority Hypothesis Testing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Null Hypothesis: Lineups are Equal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Alternative Hypothesis: Lineup 2 is Superior to Lineup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P-Value &lt; 0.05: Indicates Lineup 2 Superior to Lineup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Estimate of Lineup’s Ability Above Average Team = Adjusted +/-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Standard Error of Estimate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7E0C73-0020-466D-998F-A81BA70F1D86}"/>
                  </a:ext>
                </a:extLst>
              </p:cNvPr>
              <p:cNvSpPr txBox="1"/>
              <p:nvPr/>
            </p:nvSpPr>
            <p:spPr>
              <a:xfrm>
                <a:off x="1060319" y="5621335"/>
                <a:ext cx="6046536" cy="79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𝑁𝑢𝑚𝑏𝑒𝑟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𝐺𝑎𝑚𝑒𝑠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7E0C73-0020-466D-998F-A81BA70F1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19" y="5621335"/>
                <a:ext cx="6046536" cy="7997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1CFAAB8-3DB5-4A3C-8331-D9E98E4BA006}"/>
              </a:ext>
            </a:extLst>
          </p:cNvPr>
          <p:cNvSpPr/>
          <p:nvPr/>
        </p:nvSpPr>
        <p:spPr>
          <a:xfrm>
            <a:off x="4089723" y="5560878"/>
            <a:ext cx="474562" cy="434808"/>
          </a:xfrm>
          <a:prstGeom prst="ellipse">
            <a:avLst/>
          </a:prstGeom>
          <a:noFill/>
          <a:ln w="5715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3FAFC6-BC1F-46B1-A936-9F61BC1B880F}"/>
              </a:ext>
            </a:extLst>
          </p:cNvPr>
          <p:cNvCxnSpPr>
            <a:stCxn id="4" idx="6"/>
          </p:cNvCxnSpPr>
          <p:nvPr/>
        </p:nvCxnSpPr>
        <p:spPr>
          <a:xfrm>
            <a:off x="4564285" y="5778282"/>
            <a:ext cx="2455324" cy="0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B06EFC-9A5A-43C6-9D44-F81ABB17A206}"/>
              </a:ext>
            </a:extLst>
          </p:cNvPr>
          <p:cNvSpPr txBox="1"/>
          <p:nvPr/>
        </p:nvSpPr>
        <p:spPr>
          <a:xfrm>
            <a:off x="7019609" y="5560878"/>
            <a:ext cx="2525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Needs Justification</a:t>
            </a:r>
          </a:p>
        </p:txBody>
      </p:sp>
    </p:spTree>
    <p:extLst>
      <p:ext uri="{BB962C8B-B14F-4D97-AF65-F5344CB8AC3E}">
        <p14:creationId xmlns:p14="http://schemas.microsoft.com/office/powerpoint/2010/main" val="418282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</a:t>
            </a:r>
            <a:r>
              <a:rPr lang="en-US" sz="2400">
                <a:solidFill>
                  <a:schemeClr val="bg1"/>
                </a:solidFill>
                <a:latin typeface="Selawik Semibold" panose="020B0702040204020203" pitchFamily="34" charset="0"/>
              </a:rPr>
              <a:t>Competing Hawks 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Lineups (2016-2017)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1 With Bazemore: Adjusted +/-  of -2.4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2 With Tim Hardaway Jr.: Adjusted +/-  of 28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1 Played 426 Minutes or 8.875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2 Played 126 Minutes or 2.625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Question: Was Lineup 2 Significantly Better than Lineup 1?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A13FD5-224F-44DA-924D-0207CDAF34BC}"/>
              </a:ext>
            </a:extLst>
          </p:cNvPr>
          <p:cNvCxnSpPr>
            <a:cxnSpLocks/>
          </p:cNvCxnSpPr>
          <p:nvPr/>
        </p:nvCxnSpPr>
        <p:spPr>
          <a:xfrm>
            <a:off x="4577442" y="5797689"/>
            <a:ext cx="0" cy="421018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1D708B-7552-43BD-B3EA-C760FFB7EE7A}"/>
                  </a:ext>
                </a:extLst>
              </p:cNvPr>
              <p:cNvSpPr txBox="1"/>
              <p:nvPr/>
            </p:nvSpPr>
            <p:spPr>
              <a:xfrm>
                <a:off x="1249749" y="6049603"/>
                <a:ext cx="6046536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144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8.875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144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2.625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1D708B-7552-43BD-B3EA-C760FFB7E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49" y="6049603"/>
                <a:ext cx="6046536" cy="668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423410-6452-43AC-96A0-9C6A6F7D13E9}"/>
                  </a:ext>
                </a:extLst>
              </p:cNvPr>
              <p:cNvSpPr txBox="1"/>
              <p:nvPr/>
            </p:nvSpPr>
            <p:spPr>
              <a:xfrm>
                <a:off x="5505907" y="5895344"/>
                <a:ext cx="60465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𝑝𝑛𝑜𝑟𝑚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−30.4,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𝑠𝑑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=8.43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423410-6452-43AC-96A0-9C6A6F7D1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07" y="5895344"/>
                <a:ext cx="6046536" cy="400110"/>
              </a:xfrm>
              <a:prstGeom prst="rect">
                <a:avLst/>
              </a:prstGeom>
              <a:blipFill>
                <a:blip r:embed="rId7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30AC862-D758-C01E-1FA1-1E29982CF5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6556" y="3502164"/>
            <a:ext cx="6191250" cy="2295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22277E-E740-07A1-620B-50F21C4E8AF5}"/>
                  </a:ext>
                </a:extLst>
              </p:cNvPr>
              <p:cNvSpPr txBox="1"/>
              <p:nvPr/>
            </p:nvSpPr>
            <p:spPr>
              <a:xfrm>
                <a:off x="4508322" y="6218707"/>
                <a:ext cx="60465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0.0002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22277E-E740-07A1-620B-50F21C4E8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322" y="6218707"/>
                <a:ext cx="604653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45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Chemistry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How Would You Define Good Chemistry?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LAPM Represent Lineup Adjusted +/- Rating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PAPM Represent Player Adjusted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+/- Rating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(2016-2017): 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94FB94-B5A7-4275-A203-93B089223016}"/>
                  </a:ext>
                </a:extLst>
              </p:cNvPr>
              <p:cNvSpPr txBox="1"/>
              <p:nvPr/>
            </p:nvSpPr>
            <p:spPr>
              <a:xfrm>
                <a:off x="1443448" y="2706169"/>
                <a:ext cx="6046536" cy="990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𝐶h𝑒𝑚𝑖𝑠𝑡𝑟𝑦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𝐿𝐴𝑃𝑀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𝑃𝐴𝑃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94FB94-B5A7-4275-A203-93B089223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48" y="2706169"/>
                <a:ext cx="6046536" cy="990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D00BB89-2F6E-8C3B-6C2F-AF3E2006CD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8757" y="4243080"/>
            <a:ext cx="7723490" cy="2466906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180949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Spurs Versus Mavericks in 2006 Playoffs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 Beat Spurs in 7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Replaced Adrian Griffin with Devin Harris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Mavericks’ Season Information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2292375-4BEF-44DB-9586-0D8947B04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6556" y="3183058"/>
            <a:ext cx="6226502" cy="353753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908DD2-9D2A-4829-A2CA-3B350E8E2951}"/>
              </a:ext>
            </a:extLst>
          </p:cNvPr>
          <p:cNvSpPr/>
          <p:nvPr/>
        </p:nvSpPr>
        <p:spPr>
          <a:xfrm>
            <a:off x="2633807" y="5330186"/>
            <a:ext cx="6226502" cy="24738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AB10BD-5622-4402-B43D-AB6019E0E501}"/>
              </a:ext>
            </a:extLst>
          </p:cNvPr>
          <p:cNvSpPr/>
          <p:nvPr/>
        </p:nvSpPr>
        <p:spPr>
          <a:xfrm>
            <a:off x="2616557" y="5841635"/>
            <a:ext cx="6243752" cy="29344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5023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3198</TotalTime>
  <Words>730</Words>
  <Application>Microsoft Office PowerPoint</Application>
  <PresentationFormat>Widescreen</PresentationFormat>
  <Paragraphs>209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III</vt:lpstr>
      <vt:lpstr>NBA Lineup Analysis</vt:lpstr>
      <vt:lpstr>NBA Lineup Analysis</vt:lpstr>
      <vt:lpstr>NBA Lineup Analysis</vt:lpstr>
      <vt:lpstr>NBA Lineup Analysis</vt:lpstr>
      <vt:lpstr>NBA Lineup Analysis</vt:lpstr>
      <vt:lpstr>NBA Lineup Analysis</vt:lpstr>
      <vt:lpstr>NBA Lineup Analysis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Giacomazzo, Mario</cp:lastModifiedBy>
  <cp:revision>121</cp:revision>
  <dcterms:created xsi:type="dcterms:W3CDTF">2019-09-22T23:34:01Z</dcterms:created>
  <dcterms:modified xsi:type="dcterms:W3CDTF">2025-10-23T16:09:19Z</dcterms:modified>
</cp:coreProperties>
</file>