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5" r:id="rId1"/>
  </p:sldMasterIdLst>
  <p:notesMasterIdLst>
    <p:notesMasterId r:id="rId24"/>
  </p:notesMasterIdLst>
  <p:sldIdLst>
    <p:sldId id="298" r:id="rId2"/>
    <p:sldId id="305" r:id="rId3"/>
    <p:sldId id="303" r:id="rId4"/>
    <p:sldId id="304" r:id="rId5"/>
    <p:sldId id="318" r:id="rId6"/>
    <p:sldId id="319" r:id="rId7"/>
    <p:sldId id="320" r:id="rId8"/>
    <p:sldId id="322" r:id="rId9"/>
    <p:sldId id="321" r:id="rId10"/>
    <p:sldId id="309" r:id="rId11"/>
    <p:sldId id="317" r:id="rId12"/>
    <p:sldId id="311" r:id="rId13"/>
    <p:sldId id="315" r:id="rId14"/>
    <p:sldId id="316" r:id="rId15"/>
    <p:sldId id="312" r:id="rId16"/>
    <p:sldId id="313" r:id="rId17"/>
    <p:sldId id="314" r:id="rId18"/>
    <p:sldId id="323" r:id="rId19"/>
    <p:sldId id="324" r:id="rId20"/>
    <p:sldId id="325" r:id="rId21"/>
    <p:sldId id="326" r:id="rId22"/>
    <p:sldId id="28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196"/>
    <a:srgbClr val="9B2D1F"/>
    <a:srgbClr val="B23615"/>
    <a:srgbClr val="BDB5B6"/>
    <a:srgbClr val="AB2400"/>
    <a:srgbClr val="F9C201"/>
    <a:srgbClr val="FADB43"/>
    <a:srgbClr val="DFDFE1"/>
    <a:srgbClr val="EB321A"/>
    <a:srgbClr val="FDC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83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604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81C039-66A3-4640-815B-3B5A8B7D868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4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11/10/2021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11/10/2021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jpeg"/><Relationship Id="rId7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jpeg"/><Relationship Id="rId7" Type="http://schemas.openxmlformats.org/officeDocument/2006/relationships/image" Target="../media/image3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8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6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5" name="Arrow: Chevron 154">
            <a:extLst>
              <a:ext uri="{FF2B5EF4-FFF2-40B4-BE49-F238E27FC236}">
                <a16:creationId xmlns:a16="http://schemas.microsoft.com/office/drawing/2014/main" id="{78F79A9B-43DE-4007-BEE7-212F8FE8A991}"/>
              </a:ext>
            </a:extLst>
          </p:cNvPr>
          <p:cNvSpPr/>
          <p:nvPr/>
        </p:nvSpPr>
        <p:spPr>
          <a:xfrm rot="10800000">
            <a:off x="6230736" y="2911373"/>
            <a:ext cx="7637444" cy="2213476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Arrow: Chevron 155">
            <a:extLst>
              <a:ext uri="{FF2B5EF4-FFF2-40B4-BE49-F238E27FC236}">
                <a16:creationId xmlns:a16="http://schemas.microsoft.com/office/drawing/2014/main" id="{2BC072E6-80A5-4803-B7CF-1169949BFEDC}"/>
              </a:ext>
            </a:extLst>
          </p:cNvPr>
          <p:cNvSpPr/>
          <p:nvPr/>
        </p:nvSpPr>
        <p:spPr>
          <a:xfrm rot="10800000">
            <a:off x="6230736" y="2813253"/>
            <a:ext cx="7637444" cy="221347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408" y="179321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effectLst/>
                <a:latin typeface="Selawik Semibold" panose="020B0702040204020203" pitchFamily="34" charset="0"/>
              </a:rPr>
              <a:t>Gambling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942" y="4056036"/>
            <a:ext cx="5532646" cy="1032953"/>
          </a:xfrm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Produced by Dr. Mario  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  </a:t>
            </a:r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UNC </a:t>
            </a:r>
            <a:r>
              <a:rPr lang="en-US" sz="240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STOR </a:t>
            </a:r>
            <a:r>
              <a:rPr lang="en-US" sz="240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538</a:t>
            </a:r>
            <a:endParaRPr lang="en-US" sz="240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7303E0-5760-44E3-9C04-E1CF0D32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-4" b="-4"/>
          <a:stretch/>
        </p:blipFill>
        <p:spPr>
          <a:xfrm>
            <a:off x="5233763" y="10"/>
            <a:ext cx="4480560" cy="251677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101" name="Freeform: Shape 88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D68360-9AB4-41BB-8EBB-0036AFD99E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4"/>
          <a:stretch/>
        </p:blipFill>
        <p:spPr>
          <a:xfrm>
            <a:off x="20" y="537668"/>
            <a:ext cx="568118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102" name="Freeform: Shape 90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Arbitrage Betting Opportunity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Combination of Bets Without Risk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Consider the Following Betting Lines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Bookie 1 Offers Better Odds on Colts = Take Colts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Bookie 2 Offers Better Odds on Bears = Take Bears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22094-1626-4476-BECC-5677C16F0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795" y="2911174"/>
            <a:ext cx="7650009" cy="1035651"/>
          </a:xfrm>
          <a:prstGeom prst="rect">
            <a:avLst/>
          </a:prstGeom>
          <a:ln w="38100">
            <a:solidFill>
              <a:srgbClr val="B23615"/>
            </a:solidFill>
          </a:ln>
        </p:spPr>
      </p:pic>
    </p:spTree>
    <p:extLst>
      <p:ext uri="{BB962C8B-B14F-4D97-AF65-F5344CB8AC3E}">
        <p14:creationId xmlns:p14="http://schemas.microsoft.com/office/powerpoint/2010/main" val="211574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Arbitrage Betting Opportunity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x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Dollars with Bookie 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$100 Dollars with Bookie 2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Profit if Colts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Profit if Bears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Betting Between $122 and $125 With Bookie 1 Guarantees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C47CE-D9E6-4DCB-B7FB-FB0969BF407B}"/>
                  </a:ext>
                </a:extLst>
              </p:cNvPr>
              <p:cNvSpPr txBox="1"/>
              <p:nvPr/>
            </p:nvSpPr>
            <p:spPr>
              <a:xfrm>
                <a:off x="1110896" y="3057868"/>
                <a:ext cx="82707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122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−100&gt;0         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&gt;$122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C47CE-D9E6-4DCB-B7FB-FB0969BF4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96" y="3057868"/>
                <a:ext cx="8270791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4F47C1-A754-42A7-B09D-8718ACE0347E}"/>
                  </a:ext>
                </a:extLst>
              </p:cNvPr>
              <p:cNvSpPr txBox="1"/>
              <p:nvPr/>
            </p:nvSpPr>
            <p:spPr>
              <a:xfrm>
                <a:off x="774074" y="435462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125−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         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&lt;$125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4F47C1-A754-42A7-B09D-8718ACE03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74" y="435462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427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Parlay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Multi-Event Wager Involving Typically 2 to 10 Bets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Can Involve Mixture of Completely Different Bets/Events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Gives You Worse Odds to Win, But Larger Potential Reward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All Bets Must Win for You to Win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Suppose You Parlay Two Bets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Each Bet Has 50% Chance of Winning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𝑊𝑖𝑛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=0.5×0.5=0.25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𝐿𝑜𝑠𝑒</m:t>
                        </m:r>
                      </m:e>
                    </m:d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0.5×0.5+0.5×0.5+0.5×0.5=0.75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Fair Odds = 3/1 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Losing is 3 Times More Likely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Actual Odds 2.6/1</a:t>
                </a:r>
                <a:endParaRPr lang="en-US" sz="20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Clr>
                    <a:schemeClr val="bg2">
                      <a:lumMod val="90000"/>
                    </a:schemeClr>
                  </a:buClr>
                  <a:buSzPct val="100000"/>
                  <a:buNone/>
                </a:pPr>
                <a:endParaRPr lang="en-US" sz="22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3037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Parlay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House Edge for Parlay if Betting $100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 Fair Odds, Expected Profit is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 2.6/1 Odds, Expected Profit is …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House Expected to Win $10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 = +10%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Table of Payoffs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1E012-93F5-4E5C-AF79-F4CAB38A4D64}"/>
                  </a:ext>
                </a:extLst>
              </p:cNvPr>
              <p:cNvSpPr txBox="1"/>
              <p:nvPr/>
            </p:nvSpPr>
            <p:spPr>
              <a:xfrm>
                <a:off x="1820220" y="2876277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=0.25×260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0.75×100=−10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1E012-93F5-4E5C-AF79-F4CAB38A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20" y="2876277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B0EFE7B-2BDE-4E2A-920F-FFEC221EA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6255" y="4297729"/>
            <a:ext cx="5514686" cy="2312165"/>
          </a:xfrm>
          <a:prstGeom prst="rect">
            <a:avLst/>
          </a:prstGeom>
          <a:ln w="38100">
            <a:solidFill>
              <a:srgbClr val="B23615"/>
            </a:solidFill>
          </a:ln>
        </p:spPr>
      </p:pic>
    </p:spTree>
    <p:extLst>
      <p:ext uri="{BB962C8B-B14F-4D97-AF65-F5344CB8AC3E}">
        <p14:creationId xmlns:p14="http://schemas.microsoft.com/office/powerpoint/2010/main" val="3770241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Parlay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Correlated Events in Parlays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1: Tom Brady Throws Touchdown to Gronkowski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2: Tom Brady Throw 3 Touchdowns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Notice the Following Conditional Probability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If Events are Independent: 3/1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Winning Parlay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for This Parlay: 1.22/1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$100 and Win</a:t>
            </a:r>
          </a:p>
          <a:p>
            <a:pPr lvl="3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Should Win $122</a:t>
            </a:r>
          </a:p>
          <a:p>
            <a:pPr lvl="3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Will Win $300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1A859-DB28-4D8A-BEB2-6F2E7FEB3AE3}"/>
                  </a:ext>
                </a:extLst>
              </p:cNvPr>
              <p:cNvSpPr txBox="1"/>
              <p:nvPr/>
            </p:nvSpPr>
            <p:spPr>
              <a:xfrm>
                <a:off x="851456" y="255392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=0.5=50%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1A859-DB28-4D8A-BEB2-6F2E7FEB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56" y="2553925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50761D-5399-490F-A94B-DEEB9A531140}"/>
                  </a:ext>
                </a:extLst>
              </p:cNvPr>
              <p:cNvSpPr txBox="1"/>
              <p:nvPr/>
            </p:nvSpPr>
            <p:spPr>
              <a:xfrm>
                <a:off x="851456" y="322894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=0.5=50%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50761D-5399-490F-A94B-DEEB9A531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56" y="3228945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663949-9014-4145-A5AF-F777E89D2ACB}"/>
                  </a:ext>
                </a:extLst>
              </p:cNvPr>
              <p:cNvSpPr txBox="1"/>
              <p:nvPr/>
            </p:nvSpPr>
            <p:spPr>
              <a:xfrm>
                <a:off x="1115066" y="384640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=90%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663949-9014-4145-A5AF-F777E89D2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66" y="3846408"/>
                <a:ext cx="82707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77BB0C-7F83-44AC-8FFC-74F21E3CDEFC}"/>
                  </a:ext>
                </a:extLst>
              </p:cNvPr>
              <p:cNvSpPr txBox="1"/>
              <p:nvPr/>
            </p:nvSpPr>
            <p:spPr>
              <a:xfrm>
                <a:off x="3030364" y="479792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𝑃𝑎𝑟𝑙𝑎𝑦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1|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2)=45%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77BB0C-7F83-44AC-8FFC-74F21E3CD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364" y="4797925"/>
                <a:ext cx="8270791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624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Teaser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Multi-Event Wager Like a Parlay But Pay Less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Two Events and Need to Win Both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K-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Point Teaser (Bettor Alters Point Spreads by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K)</a:t>
                </a: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Situation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1: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−12 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NC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𝑆𝑇𝐴𝑇𝐸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  / 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𝑊𝐹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1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Example of 4-Point Teaser Taking UNC and WF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1: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−8 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NC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𝑆𝑇𝐴𝑇𝐸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−10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𝑊𝐹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To Win Teaser, We Need …</a:t>
                </a:r>
              </a:p>
              <a:p>
                <a:pPr lvl="3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to Win by More Than 8 Points</a:t>
                </a:r>
              </a:p>
              <a:p>
                <a:pPr lvl="3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WF to Lose by Fewer Than 10 Points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Notice that the Point Spreads Got “Better”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211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Either Game “Pushes” = Teaser “Pushes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 Football, Teasers Usually Involve 6, 6.5, or 7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Typical Teaser Payoff Grid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History of 7-Point Teasers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Win 70.6%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Push 1.5%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Lose 27.9%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205157-84D0-49CD-BF27-B5BEB428B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916" y="3065871"/>
            <a:ext cx="3915177" cy="1673586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5DB59-DB0A-473C-82B2-0D07580FD076}"/>
              </a:ext>
            </a:extLst>
          </p:cNvPr>
          <p:cNvCxnSpPr>
            <a:cxnSpLocks/>
          </p:cNvCxnSpPr>
          <p:nvPr/>
        </p:nvCxnSpPr>
        <p:spPr>
          <a:xfrm>
            <a:off x="6959277" y="3608734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615A5B-C6BA-43CA-AFC4-23CBB9518BC8}"/>
              </a:ext>
            </a:extLst>
          </p:cNvPr>
          <p:cNvCxnSpPr>
            <a:cxnSpLocks/>
          </p:cNvCxnSpPr>
          <p:nvPr/>
        </p:nvCxnSpPr>
        <p:spPr>
          <a:xfrm>
            <a:off x="6959276" y="4611139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134AAA-4387-4E63-A5A9-8606F4A68D85}"/>
              </a:ext>
            </a:extLst>
          </p:cNvPr>
          <p:cNvSpPr txBox="1"/>
          <p:nvPr/>
        </p:nvSpPr>
        <p:spPr>
          <a:xfrm>
            <a:off x="7690037" y="3424068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 $130 to Win $100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D63F6-AD23-4564-AD02-18DD7EAEF497}"/>
              </a:ext>
            </a:extLst>
          </p:cNvPr>
          <p:cNvSpPr txBox="1"/>
          <p:nvPr/>
        </p:nvSpPr>
        <p:spPr>
          <a:xfrm>
            <a:off x="7690037" y="4408156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 $100 to Win $500</a:t>
            </a:r>
          </a:p>
        </p:txBody>
      </p:sp>
    </p:spTree>
    <p:extLst>
      <p:ext uri="{BB962C8B-B14F-4D97-AF65-F5344CB8AC3E}">
        <p14:creationId xmlns:p14="http://schemas.microsoft.com/office/powerpoint/2010/main" val="1013798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Winning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Pushing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Losing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of 7-Point Teaser Bet of $130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6BA0C-2EEE-4027-BBEC-1A17E8EFB9D0}"/>
                  </a:ext>
                </a:extLst>
              </p:cNvPr>
              <p:cNvSpPr txBox="1"/>
              <p:nvPr/>
            </p:nvSpPr>
            <p:spPr>
              <a:xfrm>
                <a:off x="2491943" y="4398486"/>
                <a:ext cx="8540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=0.4984×100+0.0298×0+0.4802×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−130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=−$12.58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6BA0C-2EEE-4027-BBEC-1A17E8EFB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43" y="4398486"/>
                <a:ext cx="8540884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3768DD-9DF1-4E81-AA6E-B4C5FDCA7F40}"/>
                  </a:ext>
                </a:extLst>
              </p:cNvPr>
              <p:cNvSpPr txBox="1"/>
              <p:nvPr/>
            </p:nvSpPr>
            <p:spPr>
              <a:xfrm>
                <a:off x="1769668" y="2275276"/>
                <a:ext cx="665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=0.706×0.706=0.4984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3768DD-9DF1-4E81-AA6E-B4C5FDCA7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668" y="2275276"/>
                <a:ext cx="66546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E7BC63-BE08-44EC-9B22-B50F43B6D6D3}"/>
                  </a:ext>
                </a:extLst>
              </p:cNvPr>
              <p:cNvSpPr txBox="1"/>
              <p:nvPr/>
            </p:nvSpPr>
            <p:spPr>
              <a:xfrm>
                <a:off x="2590798" y="2974237"/>
                <a:ext cx="827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𝑃𝑢𝑠h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=0.015×0.015+0.015×0.985+0.985×.015=0.0298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E7BC63-BE08-44EC-9B22-B50F43B6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8" y="2974237"/>
                <a:ext cx="82707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DE746-5EA9-4A96-A808-BD201D05B1D0}"/>
                  </a:ext>
                </a:extLst>
              </p:cNvPr>
              <p:cNvSpPr txBox="1"/>
              <p:nvPr/>
            </p:nvSpPr>
            <p:spPr>
              <a:xfrm>
                <a:off x="2491943" y="3640169"/>
                <a:ext cx="827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𝐿𝑜𝑠𝑒</m:t>
                      </m:r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)=0.279×0.279+0.279×0.721+0.721×.279=0.4802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DE746-5EA9-4A96-A808-BD201D05B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43" y="3640169"/>
                <a:ext cx="8270791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44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Steven Levitt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Famous for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Freakonomics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Showed Bookmakers Can Get a Profit Exceeding 4.5% Per Dollar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People Believe Bookmakers Try to Set “Prices” So Half on Both Sides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NFL Data Shows Contradiction to This Notion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½ of Games Have Uneven Split of Bets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Specifically Seen in Games Where Home Team is Underdog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Wagers on Visiting Team In These Cases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Set Unfair Spreads to Exploit Systematic Biases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are Gambling With Gamblers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2575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8" y="1541441"/>
            <a:ext cx="6923743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Implications on Gamblers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Bets That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Conclusion: Favorites Are Not Good Bets (&lt;50%)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UNC is 10 Points Better Than Duke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Know Most People Will Bet on UNC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 Line: UNC -12/ Duke +12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Trap People Who Have Definite Biases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D7215B4-BBB8-4FBD-BD60-4C05909A0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848631"/>
              </p:ext>
            </p:extLst>
          </p:nvPr>
        </p:nvGraphicFramePr>
        <p:xfrm>
          <a:off x="3270465" y="2365872"/>
          <a:ext cx="476083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063">
                  <a:extLst>
                    <a:ext uri="{9D8B030D-6E8A-4147-A177-3AD203B41FA5}">
                      <a16:colId xmlns:a16="http://schemas.microsoft.com/office/drawing/2014/main" val="1717425812"/>
                    </a:ext>
                  </a:extLst>
                </a:gridCol>
                <a:gridCol w="1751682">
                  <a:extLst>
                    <a:ext uri="{9D8B030D-6E8A-4147-A177-3AD203B41FA5}">
                      <a16:colId xmlns:a16="http://schemas.microsoft.com/office/drawing/2014/main" val="3120191689"/>
                    </a:ext>
                  </a:extLst>
                </a:gridCol>
                <a:gridCol w="2016087">
                  <a:extLst>
                    <a:ext uri="{9D8B030D-6E8A-4147-A177-3AD203B41FA5}">
                      <a16:colId xmlns:a16="http://schemas.microsoft.com/office/drawing/2014/main" val="693062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BDB196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Underdog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Favorite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03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Home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57.7%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49.1%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34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Away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50.4%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BDB196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47.8%</a:t>
                      </a:r>
                    </a:p>
                  </a:txBody>
                  <a:tcPr>
                    <a:solidFill>
                      <a:srgbClr val="9B2D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420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91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Person/Organization Who Takes Bets and Pays Off Bets in Sports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a Bookie (Individual)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a Sportsbook (Organization)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The Real Winner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Someone Who Profits Off Stupidity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 Online Sportsbooks for US Bettors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Bovada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5Dimes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BetOnline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GTBets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Youwager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3973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8" y="1541441"/>
            <a:ext cx="6923743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Earnings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Bookie Wins = 50.55%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Bookie Loses = 49.45%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Earnings Per $10 Bet (10/11 Odds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Bets Were Evenly Split on Both Sides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Bettor Should Bet on All Home Underdogs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Results Independent of Size of Spread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Results Consistent Over Time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1835F-6420-46AC-9B26-E2199DFD64BE}"/>
                  </a:ext>
                </a:extLst>
              </p:cNvPr>
              <p:cNvSpPr txBox="1"/>
              <p:nvPr/>
            </p:nvSpPr>
            <p:spPr>
              <a:xfrm>
                <a:off x="2302817" y="2966793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𝐸𝑎𝑟𝑛𝑖𝑛𝑔𝑠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×0.4945+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×0.5055=0.6156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1835F-6420-46AC-9B26-E2199DFD6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817" y="2966793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F9DD8C-3FA2-4465-8FAA-1766EB15CACE}"/>
                  </a:ext>
                </a:extLst>
              </p:cNvPr>
              <p:cNvSpPr txBox="1"/>
              <p:nvPr/>
            </p:nvSpPr>
            <p:spPr>
              <a:xfrm>
                <a:off x="1778000" y="367856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𝐸𝑎𝑟𝑛𝑖𝑛𝑔𝑠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−10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×0.5+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×0.50=0.50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F9DD8C-3FA2-4465-8FAA-1766EB15C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0" y="367856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42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Freakonomics for bookies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8" y="1541441"/>
            <a:ext cx="8383477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Work by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Flepp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,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Nuesch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, and Franck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Analyzed This For Over/Under Bet in Soccer Matches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Focused on the Over of 2.5 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Goals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Fans Are Biased to Bet on Over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80% of Money Waged on the Over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Number of Goals Between 2.4 and 2.6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Discovered that Bettors Don’t Attempt to Modify the Over/Under Bet to Take Advantage of Bettors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Why Do You Think This is the Case?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217608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219FB6E-F747-4762-9DB7-5B188829E009}"/>
              </a:ext>
            </a:extLst>
          </p:cNvPr>
          <p:cNvSpPr/>
          <p:nvPr/>
        </p:nvSpPr>
        <p:spPr>
          <a:xfrm rot="10800000">
            <a:off x="5925670" y="950258"/>
            <a:ext cx="9127619" cy="842682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2448" y="1117660"/>
            <a:ext cx="6734047" cy="310673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Final Inspiration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7" r="19445" b="-1"/>
          <a:stretch/>
        </p:blipFill>
        <p:spPr>
          <a:xfrm>
            <a:off x="1" y="2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9AD6B5-2B0C-453A-B6EA-8E3643346646}"/>
              </a:ext>
            </a:extLst>
          </p:cNvPr>
          <p:cNvSpPr txBox="1">
            <a:spLocks/>
          </p:cNvSpPr>
          <p:nvPr/>
        </p:nvSpPr>
        <p:spPr>
          <a:xfrm>
            <a:off x="6450539" y="4079826"/>
            <a:ext cx="529111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The only cure for a gambling addiction is losing all your money.</a:t>
            </a:r>
          </a:p>
          <a:p>
            <a:pPr algn="r"/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-Mahatma Mario</a:t>
            </a: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is Favored by 12 Points Over Duke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Why? Because I Like Working at UNC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Known as the “Point Spread”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Often Expressed: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−12    / 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Bookmaker</a:t>
                </a:r>
              </a:p>
              <a:p>
                <a:pPr marL="274320" lvl="1" indent="0">
                  <a:buClr>
                    <a:schemeClr val="bg2">
                      <a:lumMod val="90000"/>
                    </a:schemeClr>
                  </a:buClr>
                  <a:buSzPct val="100000"/>
                  <a:buNone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Negative Implies Favorite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Wins and Score is 87 to 65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Bet on UNC = Winning Bet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𝑈𝑁𝐶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𝐷𝑈𝐾𝐸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−12&gt;0</m:t>
                    </m:r>
                  </m:oMath>
                </a14:m>
                <a:endParaRPr lang="en-US" sz="1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Total Points is Expected to Be 150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Known as the “Over/Under”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Similar to Betting on Point Spread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Even Probability Below 150 and Above 150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D33FC5-D525-4722-9941-D51BBFBB7B71}"/>
                  </a:ext>
                </a:extLst>
              </p:cNvPr>
              <p:cNvSpPr txBox="1"/>
              <p:nvPr/>
            </p:nvSpPr>
            <p:spPr>
              <a:xfrm>
                <a:off x="2688608" y="3331081"/>
                <a:ext cx="66546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𝑈𝑁𝐶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𝐷𝑈𝐾𝐸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&gt;12</m:t>
                          </m:r>
                        </m:e>
                      </m:d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𝑈𝑁𝐶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𝐷𝑈𝐾𝐸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&lt;12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50%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D33FC5-D525-4722-9941-D51BBFBB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08" y="3331081"/>
                <a:ext cx="665461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28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Unit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Popular Term in Sports Betting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Measurement of the Size of Someone’s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+25 Units Doesn’t Mean Anything and is Arbitrary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What is Better?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1: Started with $100 and Now Has $800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2: Started with $1000 and Now Has $8000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Each Unit is $1,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 is Up 700 Units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 is Up 7000 Units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Each Unit is 1% of Bankroll,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 is Up 700 Units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 is Up 700 Units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688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Odds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Ratio of Probability of Winning to Probability of Losing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Fractional Representation: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10/1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1/10 or 0.1/1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American Representation: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+1000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100 or -100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-1000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 for Payout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$10 or Bet $100 to Win $1000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$1 or Bet $100 to Win $100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$0.10 or Bet $1000 to Win $100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280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Payout Odds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Use Odds to Payout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Team Has 50% Chance of Winning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is 1/1 (100 or -100)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Common Odds is 10/11  (-110) 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 of Typical Odds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$11 to Win $10 (Total=$21)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$110 to Win $100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Formula: Total Amount If You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Formula: Total Amount If You Lose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D74E0-9866-458A-A961-1983CB2CDA6B}"/>
                  </a:ext>
                </a:extLst>
              </p:cNvPr>
              <p:cNvSpPr txBox="1"/>
              <p:nvPr/>
            </p:nvSpPr>
            <p:spPr>
              <a:xfrm>
                <a:off x="1322435" y="475473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𝐹𝑟𝑎𝑐𝑡𝑖𝑜𝑛𝑎𝑙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𝑂𝑑𝑑𝑠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D74E0-9866-458A-A961-1983CB2CD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35" y="4754738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658A7-71D4-4A7C-9720-FB4E02C714C6}"/>
                  </a:ext>
                </a:extLst>
              </p:cNvPr>
              <p:cNvSpPr txBox="1"/>
              <p:nvPr/>
            </p:nvSpPr>
            <p:spPr>
              <a:xfrm>
                <a:off x="204693" y="5522771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658A7-71D4-4A7C-9720-FB4E02C71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93" y="5522771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69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How Bettors Make Money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Gambler Wins a Point Spread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When is Expected Profit $0 If Betting $11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Gambler Wins More Than 52.4% of Time, Gambler Wins Long Term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How Bookmakers Make Money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Vig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= Bookmaker’s Mean Profit Per Dollar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We Bet $11 on Bet With Odds 10/11 and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Bo Bets $11 on Same and Loses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 Gets $22 and Pays $21 to Us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A4F99-C0B6-4B80-8B2E-CF59E97E5E4A}"/>
                  </a:ext>
                </a:extLst>
              </p:cNvPr>
              <p:cNvSpPr txBox="1"/>
              <p:nvPr/>
            </p:nvSpPr>
            <p:spPr>
              <a:xfrm>
                <a:off x="926473" y="2580050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A4F99-C0B6-4B80-8B2E-CF59E97E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73" y="2580050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C069FF-DF5D-49ED-9AB2-EC36163AEFAD}"/>
              </a:ext>
            </a:extLst>
          </p:cNvPr>
          <p:cNvCxnSpPr>
            <a:cxnSpLocks/>
          </p:cNvCxnSpPr>
          <p:nvPr/>
        </p:nvCxnSpPr>
        <p:spPr>
          <a:xfrm>
            <a:off x="7026210" y="2782174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AD0410-163F-447A-A5BD-47A2C5859636}"/>
                  </a:ext>
                </a:extLst>
              </p:cNvPr>
              <p:cNvSpPr txBox="1"/>
              <p:nvPr/>
            </p:nvSpPr>
            <p:spPr>
              <a:xfrm>
                <a:off x="7239080" y="2571487"/>
                <a:ext cx="2485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=0.524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AD0410-163F-447A-A5BD-47A2C5859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80" y="2571487"/>
                <a:ext cx="2485767" cy="4001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5F2F3-E7B8-4736-A201-66C377BD6166}"/>
                  </a:ext>
                </a:extLst>
              </p:cNvPr>
              <p:cNvSpPr txBox="1"/>
              <p:nvPr/>
            </p:nvSpPr>
            <p:spPr>
              <a:xfrm>
                <a:off x="0" y="5618972"/>
                <a:ext cx="8270791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𝑉𝑖𝑔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$1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=4.5%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5F2F3-E7B8-4736-A201-66C377BD6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18972"/>
                <a:ext cx="8270791" cy="687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Gamblers Don’t Only Have to Bet on Events with 50% Chance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 Allows Bettor to Bet on Who Wins Outright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 in 2007 NBA Finals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-450 Spurs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+325 Cavaliers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Implies Favored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$450 on Spurs and Get $100 if Spurs Win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$100 on Cavaliers and Get $325 If Cavs Win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455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Strategy for Betting on Spurs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Want Expected Profit to Be More Than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Spurs Win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Believe Spurs Have 82% Chance of Winning or Higher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Strategy for Betting on Cavs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Want Expected Profit to Be More Than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Believe Spurs Have 76% Chance of Winning or Lower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/>
              <p:nvPr/>
            </p:nvSpPr>
            <p:spPr>
              <a:xfrm>
                <a:off x="1960603" y="299984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−450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3" y="2999844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DDB5C7-2531-4B97-8786-E04E0D7A8A59}"/>
                  </a:ext>
                </a:extLst>
              </p:cNvPr>
              <p:cNvSpPr txBox="1"/>
              <p:nvPr/>
            </p:nvSpPr>
            <p:spPr>
              <a:xfrm>
                <a:off x="1960602" y="4654140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−100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+(325)×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DDB5C7-2531-4B97-8786-E04E0D7A8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2" y="4654140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13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1528</Words>
  <Application>Microsoft Office PowerPoint</Application>
  <PresentationFormat>Widescreen</PresentationFormat>
  <Paragraphs>311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Cambria Math</vt:lpstr>
      <vt:lpstr>Rockwell</vt:lpstr>
      <vt:lpstr>Rockwell Condensed</vt:lpstr>
      <vt:lpstr>Selawik Semibold</vt:lpstr>
      <vt:lpstr>Wingdings</vt:lpstr>
      <vt:lpstr>Wood Type</vt:lpstr>
      <vt:lpstr>Gambling I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Freakonomics for bookies</vt:lpstr>
      <vt:lpstr>Freakonomics for bookies</vt:lpstr>
      <vt:lpstr>Freakonomics for bookies</vt:lpstr>
      <vt:lpstr>Freakonomics for bookies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Gambling I</dc:title>
  <dc:creator>Super Mario</dc:creator>
  <cp:lastModifiedBy>Giacomazzo, Mario</cp:lastModifiedBy>
  <cp:revision>63</cp:revision>
  <dcterms:created xsi:type="dcterms:W3CDTF">2019-11-01T03:45:16Z</dcterms:created>
  <dcterms:modified xsi:type="dcterms:W3CDTF">2021-11-10T17:20:21Z</dcterms:modified>
</cp:coreProperties>
</file>