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98" r:id="rId2"/>
    <p:sldId id="303" r:id="rId3"/>
    <p:sldId id="308" r:id="rId4"/>
    <p:sldId id="309" r:id="rId5"/>
    <p:sldId id="310" r:id="rId6"/>
    <p:sldId id="311" r:id="rId7"/>
    <p:sldId id="304" r:id="rId8"/>
    <p:sldId id="306" r:id="rId9"/>
    <p:sldId id="305" r:id="rId10"/>
    <p:sldId id="30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Discrepancy Existed Under Both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Indicates Another Reason For This Phenomenon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Strong Favorites May Actually Care About Winning the Game More Than They Care About Making Vegas Happy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Leading By a Wide Margin May Relax the Increase in Points and Focus on Defense and Slowing the Game Down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greatest thing that happened to Cleveland is the worst thing that happened to Lebron James.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Article: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Discrimination Among NBA Referees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1: Joseph Price from Cornell (PhD)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2: Justin Wolfers from UPenn (Professor)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Claim: More Personal Fouls for Players Officiated by a Refereeing Crew of Different Race</a:t>
            </a:r>
          </a:p>
          <a:p>
            <a:pPr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Breakdown of Refereeing Crew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Officials and Four Classifications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White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White Player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8515E47-1187-48D8-9F42-79EF3F882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309" y="3932600"/>
            <a:ext cx="1531678" cy="281577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6C5697-F66F-4D3F-A807-8B799F39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0309" y="2033193"/>
            <a:ext cx="1560830" cy="175420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Dataset for Referee Bias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FFD7DA-EC52-4019-9840-8247FB765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68" y="1873069"/>
            <a:ext cx="8838365" cy="370936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4986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9D714D-7687-460B-828C-B83A51CB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00610"/>
              </p:ext>
            </p:extLst>
          </p:nvPr>
        </p:nvGraphicFramePr>
        <p:xfrm>
          <a:off x="2623253" y="2168121"/>
          <a:ext cx="8127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85118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9078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3600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9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06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5D90E6-6EA6-4FA0-8BF3-262531D0D313}"/>
              </a:ext>
            </a:extLst>
          </p:cNvPr>
          <p:cNvCxnSpPr/>
          <p:nvPr/>
        </p:nvCxnSpPr>
        <p:spPr>
          <a:xfrm flipH="1">
            <a:off x="8171727" y="3356841"/>
            <a:ext cx="1192192" cy="1909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Estimation: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9,024 Fouls Called by Black Officials Against Black Players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310,413 Minutes for Black Players When Black Official on Court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/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𝐹𝑜𝑢𝑙𝑠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9,024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310,413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×48=1.423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A9AF4E2-9103-4A62-A052-5F1697096511}"/>
              </a:ext>
            </a:extLst>
          </p:cNvPr>
          <p:cNvSpPr/>
          <p:nvPr/>
        </p:nvSpPr>
        <p:spPr>
          <a:xfrm>
            <a:off x="8784919" y="2984273"/>
            <a:ext cx="1203767" cy="326268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Gathered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 (F)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Race of Player (R)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Game Officials Who are White (W)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 to Predict Fouls Per 48 Minutes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Parameters are Statistically Significant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R: White=0  &amp;  Black=1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W:  0, 1/3, 2/3, 3/3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/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5.1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−0.763×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−0.204×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+0.182×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6F42F2-695D-41D1-B040-2DD88A3B162A}"/>
              </a:ext>
            </a:extLst>
          </p:cNvPr>
          <p:cNvCxnSpPr>
            <a:cxnSpLocks/>
          </p:cNvCxnSpPr>
          <p:nvPr/>
        </p:nvCxnSpPr>
        <p:spPr>
          <a:xfrm>
            <a:off x="7019609" y="3814558"/>
            <a:ext cx="15741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60FCA-AF13-4571-B3C9-F90DD120863A}"/>
              </a:ext>
            </a:extLst>
          </p:cNvPr>
          <p:cNvSpPr txBox="1"/>
          <p:nvPr/>
        </p:nvSpPr>
        <p:spPr>
          <a:xfrm>
            <a:off x="7065907" y="3844758"/>
            <a:ext cx="155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0045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Showing Predicted Rates for All Scenarios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5CD643-5541-4507-A945-70E850F6C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199" y="2168120"/>
            <a:ext cx="8509427" cy="413391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9CE181-69F7-463C-8A42-4EDC8BF6E0BD}"/>
              </a:ext>
            </a:extLst>
          </p:cNvPr>
          <p:cNvSpPr/>
          <p:nvPr/>
        </p:nvSpPr>
        <p:spPr>
          <a:xfrm>
            <a:off x="2664199" y="3429000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B6E176-0899-43EA-939F-D85B4F20A5AC}"/>
              </a:ext>
            </a:extLst>
          </p:cNvPr>
          <p:cNvSpPr/>
          <p:nvPr/>
        </p:nvSpPr>
        <p:spPr>
          <a:xfrm>
            <a:off x="2664198" y="5598875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1529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 Wolfers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Professor of Public Policy at Wharton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Claimed 5% of College Basketball Games are Fixed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Intentionally Play Worse (Point Shaving)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Is This Claim Defensible or is Justin Salty Because UPenn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Ain’t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Making it to the Tournament?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 for Point Spreads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Errors are Evenly Distributed Around 0 (Unbiased and Symmetric)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A=(1,6) &amp; B=(8,13)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Expect That Over a Long Period…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6D34D4-BDCC-41C3-8478-B0016B6CA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384" y="2332743"/>
            <a:ext cx="2401943" cy="441562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/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40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Justin’s Discovery of the Serious Conspiracy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Considered Games Where a Team was Favored by More than 12 Points (Strong Favorites)</a:t>
            </a:r>
            <a:b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Errors Not Symmetrically Distributed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46.2% of the Time, Favorite Won by Less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40.7% of the Time, Favorite Won by More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 5.5% Difference Due to Players Cheating?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oblem With This 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Spreads Change as People Make Bets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Closing Spreads May not Represent  the Actual Expectation of the Spread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Notation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A=(1,S-1) &amp; B=(S+1,2S-1)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Rebuttal by Heston and Bernhardt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Increased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More Betting on the Favorite Causes this Increase Which Would Lead to a Lack of Incentive for Point Shaving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Spread Decreased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Gamblers on the Underdog May Pressure Players to Play Worse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/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=45.15%&gt;39.54%=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/>
              <p:nvPr/>
            </p:nvSpPr>
            <p:spPr>
              <a:xfrm>
                <a:off x="1885553" y="6015304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=45.12%&gt;39.54%=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53" y="6015304"/>
                <a:ext cx="6283666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978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642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</vt:lpstr>
      <vt:lpstr>Racial Prejudice of NBA Officials</vt:lpstr>
      <vt:lpstr>Racial Prejudice of NBA Officials</vt:lpstr>
      <vt:lpstr>Racial Prejudice of NBA Officials</vt:lpstr>
      <vt:lpstr>Racial Prejudice of NBA Officials</vt:lpstr>
      <vt:lpstr>Racial Prejudice of NBA Officials</vt:lpstr>
      <vt:lpstr>Fixing College Basketball Games</vt:lpstr>
      <vt:lpstr>Fixing College Basketball Games</vt:lpstr>
      <vt:lpstr>Fixing College Basketball Games</vt:lpstr>
      <vt:lpstr>Fixing College Basketball Games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130</cp:revision>
  <dcterms:created xsi:type="dcterms:W3CDTF">2019-09-22T23:34:01Z</dcterms:created>
  <dcterms:modified xsi:type="dcterms:W3CDTF">2020-10-05T19:41:38Z</dcterms:modified>
</cp:coreProperties>
</file>