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4"/>
  </p:notesMasterIdLst>
  <p:sldIdLst>
    <p:sldId id="298" r:id="rId2"/>
    <p:sldId id="308" r:id="rId3"/>
    <p:sldId id="309" r:id="rId4"/>
    <p:sldId id="307" r:id="rId5"/>
    <p:sldId id="311" r:id="rId6"/>
    <p:sldId id="310" r:id="rId7"/>
    <p:sldId id="312" r:id="rId8"/>
    <p:sldId id="313" r:id="rId9"/>
    <p:sldId id="315" r:id="rId10"/>
    <p:sldId id="314" r:id="rId11"/>
    <p:sldId id="316" r:id="rId12"/>
    <p:sldId id="28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A6A1A1"/>
    <a:srgbClr val="663300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55" d="100"/>
          <a:sy n="55" d="100"/>
        </p:scale>
        <p:origin x="40" y="4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36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6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05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92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6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7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6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4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4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2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7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81C039-66A3-4640-815B-3B5A8B7D868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17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9.png"/><Relationship Id="rId7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41856743-89BA-4675-AC94-48F5144804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6" b="23593"/>
          <a:stretch/>
        </p:blipFill>
        <p:spPr>
          <a:xfrm>
            <a:off x="-4364946" y="-83127"/>
            <a:ext cx="12424206" cy="69886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2744" y="2131894"/>
            <a:ext cx="7574604" cy="1828801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8093" y="6274528"/>
            <a:ext cx="6903907" cy="39218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Produced by Dr. Mario | UNC </a:t>
            </a:r>
            <a:r>
              <a:rPr lang="en-US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STOR 538</a:t>
            </a:r>
            <a:endParaRPr lang="en-US" dirty="0">
              <a:ln>
                <a:noFill/>
              </a:ln>
              <a:solidFill>
                <a:srgbClr val="D34817"/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9" name="Graphic 8" descr="Football">
            <a:extLst>
              <a:ext uri="{FF2B5EF4-FFF2-40B4-BE49-F238E27FC236}">
                <a16:creationId xmlns:a16="http://schemas.microsoft.com/office/drawing/2014/main" id="{8458BA3F-0AF8-4D6D-8A76-77009396C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182294">
            <a:off x="9207524" y="-67270"/>
            <a:ext cx="3049289" cy="304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Tom Brady VS Aaron Rodgers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4" y="1490925"/>
            <a:ext cx="9908845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Comparing Ratings in 2016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FECA2D-1E28-FB69-E7E0-8C6202CC24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4632" y="2134768"/>
            <a:ext cx="5991225" cy="3095625"/>
          </a:xfrm>
          <a:prstGeom prst="rect">
            <a:avLst/>
          </a:prstGeom>
          <a:ln w="28575">
            <a:solidFill>
              <a:srgbClr val="D3481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6" name="Picture 2" descr="Tom Brady gets apology from Tampa mayor over park snafu">
            <a:extLst>
              <a:ext uri="{FF2B5EF4-FFF2-40B4-BE49-F238E27FC236}">
                <a16:creationId xmlns:a16="http://schemas.microsoft.com/office/drawing/2014/main" id="{BFE6578B-78F1-86B9-8AD5-F676E7FB1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452" y="2134768"/>
            <a:ext cx="1589602" cy="1059408"/>
          </a:xfrm>
          <a:prstGeom prst="rect">
            <a:avLst/>
          </a:prstGeom>
          <a:noFill/>
          <a:ln w="28575">
            <a:solidFill>
              <a:srgbClr val="D3481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aron Rodgers has no interest in TV gig after NFL retirement">
            <a:extLst>
              <a:ext uri="{FF2B5EF4-FFF2-40B4-BE49-F238E27FC236}">
                <a16:creationId xmlns:a16="http://schemas.microsoft.com/office/drawing/2014/main" id="{D1C05B2F-737D-EC86-B324-30254B5F7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678" y="3354998"/>
            <a:ext cx="1588376" cy="1059408"/>
          </a:xfrm>
          <a:prstGeom prst="rect">
            <a:avLst/>
          </a:prstGeom>
          <a:noFill/>
          <a:ln w="28575">
            <a:solidFill>
              <a:srgbClr val="D3481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09D44E6-5E72-18DF-62E5-211579E7168E}"/>
              </a:ext>
            </a:extLst>
          </p:cNvPr>
          <p:cNvSpPr/>
          <p:nvPr/>
        </p:nvSpPr>
        <p:spPr>
          <a:xfrm>
            <a:off x="5640510" y="2720800"/>
            <a:ext cx="513116" cy="2730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8B0E9B-69AE-936A-E993-3D585467C195}"/>
              </a:ext>
            </a:extLst>
          </p:cNvPr>
          <p:cNvSpPr/>
          <p:nvPr/>
        </p:nvSpPr>
        <p:spPr>
          <a:xfrm>
            <a:off x="5615774" y="3283506"/>
            <a:ext cx="513116" cy="2730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A4A511-7B41-4F66-3C13-005600CC1ED3}"/>
              </a:ext>
            </a:extLst>
          </p:cNvPr>
          <p:cNvCxnSpPr/>
          <p:nvPr/>
        </p:nvCxnSpPr>
        <p:spPr>
          <a:xfrm flipV="1">
            <a:off x="6153626" y="2401122"/>
            <a:ext cx="3411393" cy="4562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1DA4E8-2C30-8118-2990-634DE58273A1}"/>
              </a:ext>
            </a:extLst>
          </p:cNvPr>
          <p:cNvCxnSpPr>
            <a:cxnSpLocks/>
          </p:cNvCxnSpPr>
          <p:nvPr/>
        </p:nvCxnSpPr>
        <p:spPr>
          <a:xfrm>
            <a:off x="6138583" y="3416029"/>
            <a:ext cx="3482072" cy="421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535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Tom Brady VS Aaron Rodgers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6928180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Correlation Between Ratings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Book with QBR (0.9)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Book with Total QBR (0.82)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Further Adjustment Needed to Measure the Quality of the Quarterback?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Book Points Out the Difficulty in Understanding How the Offensive Line Contributes to the </a:t>
            </a:r>
            <a:r>
              <a:rPr lang="en-US" sz="240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QB’s Success</a:t>
            </a: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1026" name="Picture 2" descr="Tom Brady gets apology from Tampa mayor over park snafu">
            <a:extLst>
              <a:ext uri="{FF2B5EF4-FFF2-40B4-BE49-F238E27FC236}">
                <a16:creationId xmlns:a16="http://schemas.microsoft.com/office/drawing/2014/main" id="{BFE6578B-78F1-86B9-8AD5-F676E7FB1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452" y="2134768"/>
            <a:ext cx="1589602" cy="1059408"/>
          </a:xfrm>
          <a:prstGeom prst="rect">
            <a:avLst/>
          </a:prstGeom>
          <a:noFill/>
          <a:ln w="28575">
            <a:solidFill>
              <a:srgbClr val="D3481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aron Rodgers has no interest in TV gig after NFL retirement">
            <a:extLst>
              <a:ext uri="{FF2B5EF4-FFF2-40B4-BE49-F238E27FC236}">
                <a16:creationId xmlns:a16="http://schemas.microsoft.com/office/drawing/2014/main" id="{D1C05B2F-737D-EC86-B324-30254B5F7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678" y="3354998"/>
            <a:ext cx="1588376" cy="1059408"/>
          </a:xfrm>
          <a:prstGeom prst="rect">
            <a:avLst/>
          </a:prstGeom>
          <a:noFill/>
          <a:ln w="28575">
            <a:solidFill>
              <a:srgbClr val="D3481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396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</a:br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307645" y="4702986"/>
            <a:ext cx="6639939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All I know is grind.</a:t>
            </a:r>
          </a:p>
          <a:p>
            <a:pPr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- Reverend Ray Lewis</a:t>
            </a: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Importance of the Quarterback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4" y="1490925"/>
            <a:ext cx="6928179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Historically Important for Success in NFL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Owner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Establish Team Identity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Hire Leadership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Provide Resources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General Manager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Evaluate Players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Make Trades and Acquire Players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Final Say on Personnel (20/32 Teams)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Coach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Responsible for Player Development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Responsible for On-Field Strategy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Real-Time Game Decisions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Quarterback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Throws the Rock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Highest Paid Position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2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Importance of the Quarterback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4" y="1490925"/>
            <a:ext cx="7277535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We Know All Are Important #Browns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is the Most Important?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Analysis Published in Harvard Business Review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38 Years of Data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Basic Linear Regression (RSQ=0.682)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Order of Importance by Percentage of RSQ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Comparison of 80s and 90s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Head Coach Effect Unchanged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Owner and General Manager Effects Declined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of QB has increased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267AC30-A584-4C1B-B6C0-39AB5289ED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3622" y="3462438"/>
            <a:ext cx="3179478" cy="2809620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232235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Metrics for Quarterbacks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7275036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Article from Bleacher Report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Passing YDS (Bad Metric to Measure Success)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Selawik Semibold" panose="020B0702040204020203" pitchFamily="34" charset="0"/>
              </a:rPr>
              <a:t>TD/INT (Accounts for Most Important Info)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Selawik Semibold" panose="020B0702040204020203" pitchFamily="34" charset="0"/>
              </a:rPr>
              <a:t>COMP/ATT (Misleading)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Selawik Semibold" panose="020B0702040204020203" pitchFamily="34" charset="0"/>
              </a:rPr>
              <a:t>YDS/ATT (Leaves Out Sacks and Touchdowns)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Selawik Semibold" panose="020B0702040204020203" pitchFamily="34" charset="0"/>
              </a:rPr>
              <a:t>Passer Rating (Accounts for Most QB Information)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Selawik Semibold" panose="020B0702040204020203" pitchFamily="34" charset="0"/>
              </a:rPr>
              <a:t>Dates Back to 1971 and Hasn’t Changed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Selawik Semibold" panose="020B0702040204020203" pitchFamily="34" charset="0"/>
              </a:rPr>
              <a:t>Minimum = 0  &amp;  Maximum = 158.3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Selawik Semibold" panose="020B0702040204020203" pitchFamily="34" charset="0"/>
              </a:rPr>
              <a:t>Leader in 2018 Was Danny Amendola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Selawik Semibold" panose="020B0702040204020203" pitchFamily="34" charset="0"/>
              </a:rPr>
              <a:t>QBR (Produced by ESPN)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Selawik Semibold" panose="020B0702040204020203" pitchFamily="34" charset="0"/>
              </a:rPr>
              <a:t>Created in 2011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Selawik Semibold" panose="020B0702040204020203" pitchFamily="34" charset="0"/>
              </a:rPr>
              <a:t>Minimum = 0  &amp;  Maximum = 100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Selawik Semibold" panose="020B0702040204020203" pitchFamily="34" charset="0"/>
              </a:rPr>
              <a:t>Compares Outcome to Expected Outcome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Selawik Semibold" panose="020B0702040204020203" pitchFamily="34" charset="0"/>
              </a:rPr>
              <a:t>Leaders in 2018 Were Patrick </a:t>
            </a:r>
            <a:r>
              <a:rPr lang="en-US" sz="1800" dirty="0" err="1">
                <a:effectLst/>
                <a:latin typeface="Selawik Semibold" panose="020B0702040204020203" pitchFamily="34" charset="0"/>
              </a:rPr>
              <a:t>Mahomes</a:t>
            </a:r>
            <a:r>
              <a:rPr lang="en-US" sz="1800" dirty="0">
                <a:effectLst/>
                <a:latin typeface="Selawik Semibold" panose="020B0702040204020203" pitchFamily="34" charset="0"/>
              </a:rPr>
              <a:t> and Drew </a:t>
            </a:r>
            <a:r>
              <a:rPr lang="en-US" sz="1800" dirty="0" err="1">
                <a:effectLst/>
                <a:latin typeface="Selawik Semibold" panose="020B0702040204020203" pitchFamily="34" charset="0"/>
              </a:rPr>
              <a:t>Brees</a:t>
            </a:r>
            <a:endParaRPr lang="en-US" sz="1800" dirty="0"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Selawik Semibold" panose="020B0702040204020203" pitchFamily="34" charset="0"/>
              </a:rPr>
              <a:t>W/G (Classic Problem Similar to Baseball Pitching)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D564FE-449E-4C0E-B4F0-C0D47CAF5C6D}"/>
              </a:ext>
            </a:extLst>
          </p:cNvPr>
          <p:cNvSpPr/>
          <p:nvPr/>
        </p:nvSpPr>
        <p:spPr>
          <a:xfrm>
            <a:off x="9869341" y="1660888"/>
            <a:ext cx="2322658" cy="4470544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7CD2B-FB33-4F66-8615-D0702FC8CBCF}"/>
              </a:ext>
            </a:extLst>
          </p:cNvPr>
          <p:cNvSpPr txBox="1"/>
          <p:nvPr/>
        </p:nvSpPr>
        <p:spPr>
          <a:xfrm>
            <a:off x="10013004" y="1760270"/>
            <a:ext cx="2490145" cy="207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YDS =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TD = Touchdown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INT = Interception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17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COMP = Completion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ATT = Attempts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W = Wins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G = Games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106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Metrics for Quarterbacks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6928179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Advanced Stats from Football Outsiders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Defense-Adjusted Value Over Average (DVOA)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Defense-Adjusted Yards Over Replacement (DYOA)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Advanced Stats from Brian Burke (Advanced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Football Analytics)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Selawik Semibold" panose="020B0702040204020203" pitchFamily="34" charset="0"/>
              </a:rPr>
              <a:t>Win Probability Added (WPA)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Selawik Semibold" panose="020B0702040204020203" pitchFamily="34" charset="0"/>
              </a:rPr>
              <a:t>Expected Points Added (EPA)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dirty="0"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D564FE-449E-4C0E-B4F0-C0D47CAF5C6D}"/>
              </a:ext>
            </a:extLst>
          </p:cNvPr>
          <p:cNvSpPr/>
          <p:nvPr/>
        </p:nvSpPr>
        <p:spPr>
          <a:xfrm>
            <a:off x="9869341" y="1660888"/>
            <a:ext cx="2322658" cy="4470544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7CD2B-FB33-4F66-8615-D0702FC8CBCF}"/>
              </a:ext>
            </a:extLst>
          </p:cNvPr>
          <p:cNvSpPr txBox="1"/>
          <p:nvPr/>
        </p:nvSpPr>
        <p:spPr>
          <a:xfrm>
            <a:off x="10013004" y="1760270"/>
            <a:ext cx="2490145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YDS =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TD = Touchdown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INT = Interception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ATT = Attempts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SYDS=Sack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S=Sacks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756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Tom Brady VS Aaron Rodgers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4" y="1490925"/>
            <a:ext cx="7277535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Quarterback’s Rating Based on 4 Stats (NFL)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Comp/ATT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YDS/ATT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INT/ATT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TD/ATT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Critique: “Any system for rating quarterbacks based on passing statistics is really rating the team’s entire passing game."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Estimated Linear Model for Wins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Conducted by Brian Burke (ESPN)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Data from 2002-2006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Created Total QBR for ESPN in 2016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F0AAD60-8447-4345-8BAE-BAA9FE11D163}"/>
              </a:ext>
            </a:extLst>
          </p:cNvPr>
          <p:cNvSpPr/>
          <p:nvPr/>
        </p:nvSpPr>
        <p:spPr>
          <a:xfrm>
            <a:off x="9869341" y="1660888"/>
            <a:ext cx="2322658" cy="4470544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B8CCB2-3A90-4EFE-87E8-7E86A934FDEE}"/>
              </a:ext>
            </a:extLst>
          </p:cNvPr>
          <p:cNvSpPr txBox="1"/>
          <p:nvPr/>
        </p:nvSpPr>
        <p:spPr>
          <a:xfrm>
            <a:off x="9966704" y="1760270"/>
            <a:ext cx="2490145" cy="1574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YDS =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TD = Touchdown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INT = Interception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17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COMP = Completion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ATT = Attempts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41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Tom Brady VS Aaron Rodgers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4" y="1490925"/>
            <a:ext cx="7277535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Independent Variables for Wins</a:t>
            </a: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EA4F53F-80CF-44E9-A6D6-082520183F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4571" y="2031857"/>
            <a:ext cx="7286324" cy="2660786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992717-A284-4D1C-8499-17BCF1094D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4571" y="4727019"/>
            <a:ext cx="7286324" cy="972083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3155459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Tom Brady VS Aaron Rodgers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4" y="1490925"/>
            <a:ext cx="7277535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Results of Regression</a:t>
            </a: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EE1ADE-4B7D-44FF-A11D-DAA77DFB97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7209" y="1991490"/>
            <a:ext cx="3428156" cy="4105323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EDBD470-16AC-4A2F-B293-F704DE34556B}"/>
              </a:ext>
            </a:extLst>
          </p:cNvPr>
          <p:cNvSpPr/>
          <p:nvPr/>
        </p:nvSpPr>
        <p:spPr>
          <a:xfrm>
            <a:off x="5251450" y="2736850"/>
            <a:ext cx="844550" cy="323607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2E67CA3-8C07-4D5C-8444-7E90136AD6EC}"/>
              </a:ext>
            </a:extLst>
          </p:cNvPr>
          <p:cNvSpPr/>
          <p:nvPr/>
        </p:nvSpPr>
        <p:spPr>
          <a:xfrm>
            <a:off x="5251450" y="3073157"/>
            <a:ext cx="844550" cy="323607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7C27D6-AE29-4FAA-97F7-6585C4DED987}"/>
              </a:ext>
            </a:extLst>
          </p:cNvPr>
          <p:cNvSpPr/>
          <p:nvPr/>
        </p:nvSpPr>
        <p:spPr>
          <a:xfrm>
            <a:off x="5332261" y="4086874"/>
            <a:ext cx="844550" cy="323607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29E5B8-3E72-498B-9399-05C123EB95E2}"/>
              </a:ext>
            </a:extLst>
          </p:cNvPr>
          <p:cNvSpPr txBox="1"/>
          <p:nvPr/>
        </p:nvSpPr>
        <p:spPr>
          <a:xfrm>
            <a:off x="7128473" y="3583079"/>
            <a:ext cx="1596397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All Passing Information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42FB62-BCCD-41E1-9ECC-743DA559F4F8}"/>
              </a:ext>
            </a:extLst>
          </p:cNvPr>
          <p:cNvCxnSpPr>
            <a:cxnSpLocks/>
          </p:cNvCxnSpPr>
          <p:nvPr/>
        </p:nvCxnSpPr>
        <p:spPr>
          <a:xfrm flipH="1" flipV="1">
            <a:off x="6280150" y="3009901"/>
            <a:ext cx="1022350" cy="6436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BA0020-2837-483C-8123-FB89709F1E75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6220423" y="3309191"/>
            <a:ext cx="908050" cy="5693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8AAC44-E805-4889-B9FD-C7C7980CCBF6}"/>
              </a:ext>
            </a:extLst>
          </p:cNvPr>
          <p:cNvCxnSpPr>
            <a:cxnSpLocks/>
          </p:cNvCxnSpPr>
          <p:nvPr/>
        </p:nvCxnSpPr>
        <p:spPr>
          <a:xfrm flipH="1">
            <a:off x="6236971" y="4032119"/>
            <a:ext cx="998689" cy="2045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AF7A364-CF05-9E45-3BCD-B413991B08D7}"/>
              </a:ext>
            </a:extLst>
          </p:cNvPr>
          <p:cNvSpPr/>
          <p:nvPr/>
        </p:nvSpPr>
        <p:spPr>
          <a:xfrm>
            <a:off x="5306311" y="4444857"/>
            <a:ext cx="844550" cy="323607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079213-FAA7-1284-7B0F-081DC88C87F9}"/>
              </a:ext>
            </a:extLst>
          </p:cNvPr>
          <p:cNvCxnSpPr>
            <a:cxnSpLocks/>
          </p:cNvCxnSpPr>
          <p:nvPr/>
        </p:nvCxnSpPr>
        <p:spPr>
          <a:xfrm flipH="1">
            <a:off x="6258417" y="4174010"/>
            <a:ext cx="977243" cy="4126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56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Tom Brady VS Aaron Rodgers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4" y="1490925"/>
            <a:ext cx="7277535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Results of Regression</a:t>
            </a: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EE1ADE-4B7D-44FF-A11D-DAA77DFB97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7209" y="1991490"/>
            <a:ext cx="3428156" cy="4105323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EDBD470-16AC-4A2F-B293-F704DE34556B}"/>
              </a:ext>
            </a:extLst>
          </p:cNvPr>
          <p:cNvSpPr/>
          <p:nvPr/>
        </p:nvSpPr>
        <p:spPr>
          <a:xfrm>
            <a:off x="5251450" y="2736850"/>
            <a:ext cx="844550" cy="323607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7C27D6-AE29-4FAA-97F7-6585C4DED987}"/>
              </a:ext>
            </a:extLst>
          </p:cNvPr>
          <p:cNvSpPr/>
          <p:nvPr/>
        </p:nvSpPr>
        <p:spPr>
          <a:xfrm>
            <a:off x="5310815" y="4093224"/>
            <a:ext cx="844550" cy="323607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29E5B8-3E72-498B-9399-05C123EB95E2}"/>
              </a:ext>
            </a:extLst>
          </p:cNvPr>
          <p:cNvSpPr txBox="1"/>
          <p:nvPr/>
        </p:nvSpPr>
        <p:spPr>
          <a:xfrm>
            <a:off x="7026873" y="3459952"/>
            <a:ext cx="2021877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Contribution from Offense QB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42FB62-BCCD-41E1-9ECC-743DA559F4F8}"/>
              </a:ext>
            </a:extLst>
          </p:cNvPr>
          <p:cNvCxnSpPr>
            <a:cxnSpLocks/>
          </p:cNvCxnSpPr>
          <p:nvPr/>
        </p:nvCxnSpPr>
        <p:spPr>
          <a:xfrm flipH="1" flipV="1">
            <a:off x="6280150" y="3009901"/>
            <a:ext cx="946150" cy="5731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8AAC44-E805-4889-B9FD-C7C7980CCBF6}"/>
              </a:ext>
            </a:extLst>
          </p:cNvPr>
          <p:cNvCxnSpPr>
            <a:cxnSpLocks/>
          </p:cNvCxnSpPr>
          <p:nvPr/>
        </p:nvCxnSpPr>
        <p:spPr>
          <a:xfrm flipH="1">
            <a:off x="6237108" y="4044151"/>
            <a:ext cx="891365" cy="182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03B60C9-7C72-4433-99C7-C630F7F15855}"/>
              </a:ext>
            </a:extLst>
          </p:cNvPr>
          <p:cNvSpPr/>
          <p:nvPr/>
        </p:nvSpPr>
        <p:spPr>
          <a:xfrm>
            <a:off x="4198449" y="2736850"/>
            <a:ext cx="844550" cy="323607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C91381B-ED3F-4E9F-964C-066926926849}"/>
              </a:ext>
            </a:extLst>
          </p:cNvPr>
          <p:cNvSpPr/>
          <p:nvPr/>
        </p:nvSpPr>
        <p:spPr>
          <a:xfrm>
            <a:off x="4198449" y="4093223"/>
            <a:ext cx="844550" cy="323607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2876C5-6E9D-89D6-A6C9-34362B6100D4}"/>
                  </a:ext>
                </a:extLst>
              </p:cNvPr>
              <p:cNvSpPr txBox="1"/>
              <p:nvPr/>
            </p:nvSpPr>
            <p:spPr>
              <a:xfrm>
                <a:off x="6096000" y="4508653"/>
                <a:ext cx="62864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𝑄𝐵𝑅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𝐵𝑜𝑜𝑘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=1.543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𝑇𝑅𝑈𝑂𝑃𝐴𝑆𝑆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−50.096(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𝑂𝐼𝑁𝑇𝑅𝐴𝑇𝐸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2876C5-6E9D-89D6-A6C9-34362B610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508653"/>
                <a:ext cx="6286460" cy="369332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594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520</Words>
  <Application>Microsoft Office PowerPoint</Application>
  <PresentationFormat>Widescreen</PresentationFormat>
  <Paragraphs>142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Calisto MT</vt:lpstr>
      <vt:lpstr>Cambria Math</vt:lpstr>
      <vt:lpstr>Selawik Semibold</vt:lpstr>
      <vt:lpstr>Wingdings</vt:lpstr>
      <vt:lpstr>Wingdings 2</vt:lpstr>
      <vt:lpstr>Slate</vt:lpstr>
      <vt:lpstr>Football II</vt:lpstr>
      <vt:lpstr>Importance of the Quarterback</vt:lpstr>
      <vt:lpstr>Importance of the Quarterback</vt:lpstr>
      <vt:lpstr>Metrics for Quarterbacks</vt:lpstr>
      <vt:lpstr>Metrics for Quarterbacks</vt:lpstr>
      <vt:lpstr>Tom Brady VS Aaron Rodgers</vt:lpstr>
      <vt:lpstr>Tom Brady VS Aaron Rodgers</vt:lpstr>
      <vt:lpstr>Tom Brady VS Aaron Rodgers</vt:lpstr>
      <vt:lpstr>Tom Brady VS Aaron Rodgers</vt:lpstr>
      <vt:lpstr>Tom Brady VS Aaron Rodgers</vt:lpstr>
      <vt:lpstr>Tom Brady VS Aaron Rodgers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I</dc:title>
  <dc:creator>Super Mario</dc:creator>
  <cp:lastModifiedBy>Giacomazzo, Mario</cp:lastModifiedBy>
  <cp:revision>40</cp:revision>
  <dcterms:created xsi:type="dcterms:W3CDTF">2019-10-09T02:19:47Z</dcterms:created>
  <dcterms:modified xsi:type="dcterms:W3CDTF">2023-04-03T02:03:47Z</dcterms:modified>
</cp:coreProperties>
</file>