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90" r:id="rId4"/>
    <p:sldId id="282" r:id="rId5"/>
    <p:sldId id="283" r:id="rId6"/>
    <p:sldId id="284" r:id="rId7"/>
    <p:sldId id="291" r:id="rId8"/>
    <p:sldId id="285" r:id="rId9"/>
    <p:sldId id="286" r:id="rId10"/>
    <p:sldId id="287" r:id="rId11"/>
    <p:sldId id="288" r:id="rId12"/>
    <p:sldId id="289" r:id="rId13"/>
    <p:sldId id="292" r:id="rId14"/>
    <p:sldId id="293" r:id="rId15"/>
    <p:sldId id="294" r:id="rId16"/>
    <p:sldId id="295" r:id="rId17"/>
    <p:sldId id="296" r:id="rId18"/>
    <p:sldId id="297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E00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5z-lRvfXUA?feature=oembed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109" y="462645"/>
            <a:ext cx="10506456" cy="1197864"/>
          </a:xfrm>
          <a:solidFill>
            <a:schemeClr val="bg1"/>
          </a:solidFill>
          <a:ln w="44450" cmpd="thinThick">
            <a:noFill/>
          </a:ln>
        </p:spPr>
        <p:txBody>
          <a:bodyPr>
            <a:normAutofit/>
          </a:bodyPr>
          <a:lstStyle/>
          <a:p>
            <a:r>
              <a:rPr lang="en-US" sz="66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Hockey I</a:t>
            </a:r>
          </a:p>
        </p:txBody>
      </p:sp>
      <p:pic>
        <p:nvPicPr>
          <p:cNvPr id="6" name="Picture 5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A43E68E5-9EF2-48CC-8EFC-2AEBD0B1CC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9" r="2" b="6423"/>
          <a:stretch/>
        </p:blipFill>
        <p:spPr>
          <a:xfrm>
            <a:off x="-495570" y="2627874"/>
            <a:ext cx="5988656" cy="4292947"/>
          </a:xfrm>
          <a:prstGeom prst="rect">
            <a:avLst/>
          </a:prstGeom>
        </p:spPr>
      </p:pic>
      <p:pic>
        <p:nvPicPr>
          <p:cNvPr id="8" name="Picture 7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E3EFDBB8-00C1-43F6-B82D-AA6058FE70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8" r="2" b="3558"/>
          <a:stretch/>
        </p:blipFill>
        <p:spPr>
          <a:xfrm>
            <a:off x="6698915" y="2565053"/>
            <a:ext cx="5988677" cy="429294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772" y="6130179"/>
            <a:ext cx="10506456" cy="530352"/>
          </a:xfrm>
        </p:spPr>
        <p:txBody>
          <a:bodyPr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000" b="1" dirty="0">
                <a:ln/>
                <a:solidFill>
                  <a:schemeClr val="accent3"/>
                </a:solidFill>
                <a:latin typeface="Selawik Semibold" panose="020B0702040204020203" pitchFamily="34" charset="0"/>
              </a:rPr>
              <a:t>Produced by Dr. Mario  |  UNC STOR 390</a:t>
            </a:r>
          </a:p>
        </p:txBody>
      </p:sp>
      <p:sp>
        <p:nvSpPr>
          <p:cNvPr id="11" name="Flowchart: Stored Data 10">
            <a:extLst>
              <a:ext uri="{FF2B5EF4-FFF2-40B4-BE49-F238E27FC236}">
                <a16:creationId xmlns:a16="http://schemas.microsoft.com/office/drawing/2014/main" id="{415B238B-09DF-4648-8FBA-05E8AC56EED5}"/>
              </a:ext>
            </a:extLst>
          </p:cNvPr>
          <p:cNvSpPr/>
          <p:nvPr/>
        </p:nvSpPr>
        <p:spPr>
          <a:xfrm>
            <a:off x="4059381" y="462645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tored Data 15">
            <a:extLst>
              <a:ext uri="{FF2B5EF4-FFF2-40B4-BE49-F238E27FC236}">
                <a16:creationId xmlns:a16="http://schemas.microsoft.com/office/drawing/2014/main" id="{5AF27B52-5E03-4576-B890-9BEBBC88B632}"/>
              </a:ext>
            </a:extLst>
          </p:cNvPr>
          <p:cNvSpPr/>
          <p:nvPr/>
        </p:nvSpPr>
        <p:spPr>
          <a:xfrm rot="10800000">
            <a:off x="7959436" y="462645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08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5" y="1810747"/>
            <a:ext cx="6851904" cy="3653677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Regularized Approach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Representation of Log Odds</a:t>
            </a: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Negative Log Likelihood Objective Function</a:t>
            </a: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Penalization of Generalized Linear Model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3DCF3B-74B6-4355-B971-BDAA1E4F6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2563714"/>
            <a:ext cx="2286000" cy="3143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92E197-62B5-481A-BC2A-ECA63A939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6221" y="3169043"/>
            <a:ext cx="4029075" cy="9239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ADB26D-FF77-4915-B4B6-4D33D02CDC8A}"/>
              </a:ext>
            </a:extLst>
          </p:cNvPr>
          <p:cNvCxnSpPr>
            <a:cxnSpLocks/>
          </p:cNvCxnSpPr>
          <p:nvPr/>
        </p:nvCxnSpPr>
        <p:spPr>
          <a:xfrm flipV="1">
            <a:off x="4919851" y="3817600"/>
            <a:ext cx="0" cy="474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C4A0FA-5419-49C1-916A-DE55B3C0D5B0}"/>
              </a:ext>
            </a:extLst>
          </p:cNvPr>
          <p:cNvSpPr txBox="1"/>
          <p:nvPr/>
        </p:nvSpPr>
        <p:spPr>
          <a:xfrm>
            <a:off x="3016221" y="4217258"/>
            <a:ext cx="592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Bernouilli</a:t>
            </a:r>
            <a:r>
              <a:rPr lang="en-US" sz="2400" dirty="0">
                <a:solidFill>
                  <a:srgbClr val="FF0000"/>
                </a:solidFill>
              </a:rPr>
              <a:t> Distribution in Exponential Family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7A77D2-408C-4AE9-81FE-BBBF3670E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3744" y="5269393"/>
            <a:ext cx="5148465" cy="59278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CBCF2B-601D-4EB2-B276-AABE057FFBB3}"/>
              </a:ext>
            </a:extLst>
          </p:cNvPr>
          <p:cNvCxnSpPr>
            <a:cxnSpLocks/>
          </p:cNvCxnSpPr>
          <p:nvPr/>
        </p:nvCxnSpPr>
        <p:spPr>
          <a:xfrm flipV="1">
            <a:off x="6195419" y="5686065"/>
            <a:ext cx="0" cy="474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664831-9E81-4018-951D-8A5B6313A388}"/>
              </a:ext>
            </a:extLst>
          </p:cNvPr>
          <p:cNvCxnSpPr>
            <a:cxnSpLocks/>
          </p:cNvCxnSpPr>
          <p:nvPr/>
        </p:nvCxnSpPr>
        <p:spPr>
          <a:xfrm flipV="1">
            <a:off x="7600421" y="5686065"/>
            <a:ext cx="0" cy="4749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162C173-50D1-4045-8279-463D800B5E1C}"/>
              </a:ext>
            </a:extLst>
          </p:cNvPr>
          <p:cNvSpPr txBox="1"/>
          <p:nvPr/>
        </p:nvSpPr>
        <p:spPr>
          <a:xfrm>
            <a:off x="5030758" y="6083821"/>
            <a:ext cx="3770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Cost Function of Coefficients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31491D4-67BD-4D85-8BDF-FCF3D271FD01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22" name="Flowchart: Stored Data 21">
            <a:extLst>
              <a:ext uri="{FF2B5EF4-FFF2-40B4-BE49-F238E27FC236}">
                <a16:creationId xmlns:a16="http://schemas.microsoft.com/office/drawing/2014/main" id="{D25FF9FA-C93A-4270-B100-D9A2696ECCD4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lowchart: Stored Data 22">
            <a:extLst>
              <a:ext uri="{FF2B5EF4-FFF2-40B4-BE49-F238E27FC236}">
                <a16:creationId xmlns:a16="http://schemas.microsoft.com/office/drawing/2014/main" id="{80189A08-823C-48FC-9CF2-7B71326B1FE8}"/>
              </a:ext>
            </a:extLst>
          </p:cNvPr>
          <p:cNvSpPr/>
          <p:nvPr/>
        </p:nvSpPr>
        <p:spPr>
          <a:xfrm rot="10800000">
            <a:off x="8187017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46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7339809" cy="4921610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Lasso Penalization </a:t>
            </a:r>
          </a:p>
          <a:p>
            <a:endParaRPr lang="en-US" sz="24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marL="0" indent="0">
              <a:buNone/>
            </a:pPr>
            <a:endParaRPr lang="en-US" sz="24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endParaRPr lang="en-US" sz="24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marL="0" indent="0">
              <a:buNone/>
            </a:pPr>
            <a:endParaRPr lang="en-US" sz="24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Regularization Path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Each Lambda Leads to Different Estimates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Larger Lambda = Effects Pushed Towards 0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Cross-Validation Used to Choose Lambda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Alternative: Corrected Akaike Information Criterion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17381D-D250-40CA-B33C-AF077B417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316" y="2183130"/>
            <a:ext cx="4457700" cy="10287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9C478A-26D3-434F-B6D0-92B46AAC5966}"/>
              </a:ext>
            </a:extLst>
          </p:cNvPr>
          <p:cNvCxnSpPr>
            <a:cxnSpLocks/>
          </p:cNvCxnSpPr>
          <p:nvPr/>
        </p:nvCxnSpPr>
        <p:spPr>
          <a:xfrm flipH="1" flipV="1">
            <a:off x="4944564" y="2939017"/>
            <a:ext cx="153216" cy="3225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1A7280-0934-4820-8DCD-B4C71C62303B}"/>
              </a:ext>
            </a:extLst>
          </p:cNvPr>
          <p:cNvCxnSpPr>
            <a:cxnSpLocks/>
          </p:cNvCxnSpPr>
          <p:nvPr/>
        </p:nvCxnSpPr>
        <p:spPr>
          <a:xfrm flipV="1">
            <a:off x="6401875" y="2919441"/>
            <a:ext cx="196231" cy="2923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5D1142-53CA-45CA-AF40-6928595E9E24}"/>
              </a:ext>
            </a:extLst>
          </p:cNvPr>
          <p:cNvCxnSpPr>
            <a:cxnSpLocks/>
          </p:cNvCxnSpPr>
          <p:nvPr/>
        </p:nvCxnSpPr>
        <p:spPr>
          <a:xfrm flipV="1">
            <a:off x="5749827" y="2887031"/>
            <a:ext cx="0" cy="3247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BE845EB-FDE7-4ED2-8891-EB0833B6A4AF}"/>
              </a:ext>
            </a:extLst>
          </p:cNvPr>
          <p:cNvSpPr txBox="1"/>
          <p:nvPr/>
        </p:nvSpPr>
        <p:spPr>
          <a:xfrm>
            <a:off x="3883913" y="3261615"/>
            <a:ext cx="3897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Penalizing Only Player Effects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36200D-B4E5-43AE-81C8-CF6DD3315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321" y="5932257"/>
            <a:ext cx="3495675" cy="8001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83AEBA4-3947-40D7-BC1C-D404460FC9F2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20" name="Flowchart: Stored Data 19">
            <a:extLst>
              <a:ext uri="{FF2B5EF4-FFF2-40B4-BE49-F238E27FC236}">
                <a16:creationId xmlns:a16="http://schemas.microsoft.com/office/drawing/2014/main" id="{F402A022-6E3D-42D4-B87E-DC8268DF5F0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Stored Data 20">
            <a:extLst>
              <a:ext uri="{FF2B5EF4-FFF2-40B4-BE49-F238E27FC236}">
                <a16:creationId xmlns:a16="http://schemas.microsoft.com/office/drawing/2014/main" id="{86BD1487-1AC9-4D51-9D52-6FFA0F4F7573}"/>
              </a:ext>
            </a:extLst>
          </p:cNvPr>
          <p:cNvSpPr/>
          <p:nvPr/>
        </p:nvSpPr>
        <p:spPr>
          <a:xfrm rot="10800000">
            <a:off x="8187017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586295" cy="4921610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Goal-based Effects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Utilized Play-by-Play Data from 2002-2014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Based on 2,439 Unique Players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Involved 69,449 Goals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Link Function Makes Coefficients Difficult to Interpret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Partial Probabilities for Individual Players</a:t>
            </a: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marL="457200" lvl="1" indent="0">
              <a:buNone/>
            </a:pPr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5AB5C1-6AD1-4983-82B7-88AE5CD2C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9649" y="3901988"/>
            <a:ext cx="3848100" cy="48577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586138-1782-41EE-BC54-48DFC00F46F6}"/>
              </a:ext>
            </a:extLst>
          </p:cNvPr>
          <p:cNvCxnSpPr>
            <a:cxnSpLocks/>
          </p:cNvCxnSpPr>
          <p:nvPr/>
        </p:nvCxnSpPr>
        <p:spPr>
          <a:xfrm flipV="1">
            <a:off x="3341232" y="4264709"/>
            <a:ext cx="0" cy="5000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E46C2E-C870-44D6-885D-171AEF4BF0E6}"/>
              </a:ext>
            </a:extLst>
          </p:cNvPr>
          <p:cNvSpPr txBox="1"/>
          <p:nvPr/>
        </p:nvSpPr>
        <p:spPr>
          <a:xfrm>
            <a:off x="3039649" y="4917578"/>
            <a:ext cx="5101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Given Goal Scored by Team,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What is the Probability Player </a:t>
            </a:r>
            <a:r>
              <a:rPr lang="en-US" sz="2400" i="1" dirty="0">
                <a:solidFill>
                  <a:srgbClr val="FF0000"/>
                </a:solidFill>
              </a:rPr>
              <a:t>j </a:t>
            </a:r>
            <a:r>
              <a:rPr lang="en-US" sz="2400" dirty="0">
                <a:solidFill>
                  <a:srgbClr val="FF0000"/>
                </a:solidFill>
              </a:rPr>
              <a:t> Scored?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396C09A-041A-4838-8235-A1C870E02641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5" name="Flowchart: Stored Data 14">
            <a:extLst>
              <a:ext uri="{FF2B5EF4-FFF2-40B4-BE49-F238E27FC236}">
                <a16:creationId xmlns:a16="http://schemas.microsoft.com/office/drawing/2014/main" id="{2AEB4DB3-1C50-490B-9817-B357DD098B93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tored Data 15">
            <a:extLst>
              <a:ext uri="{FF2B5EF4-FFF2-40B4-BE49-F238E27FC236}">
                <a16:creationId xmlns:a16="http://schemas.microsoft.com/office/drawing/2014/main" id="{1A989630-BB61-4B0E-B8C8-A3DAC3CC90FF}"/>
              </a:ext>
            </a:extLst>
          </p:cNvPr>
          <p:cNvSpPr/>
          <p:nvPr/>
        </p:nvSpPr>
        <p:spPr>
          <a:xfrm rot="10800000">
            <a:off x="8187017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06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586295" cy="4921610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Goal-based Effects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Translate Player Effects Into Scale of Goals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Partial Plus-Minus</a:t>
            </a: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marL="457200" lvl="1" indent="0">
              <a:buNone/>
            </a:pPr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C8F28A-B73F-4A7B-827C-2386C87E0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762" y="2906299"/>
            <a:ext cx="6086475" cy="4191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7B8FAA-D9F9-4F4B-B1CF-CA3E0DAABB84}"/>
              </a:ext>
            </a:extLst>
          </p:cNvPr>
          <p:cNvCxnSpPr>
            <a:cxnSpLocks/>
          </p:cNvCxnSpPr>
          <p:nvPr/>
        </p:nvCxnSpPr>
        <p:spPr>
          <a:xfrm flipV="1">
            <a:off x="4293210" y="3288083"/>
            <a:ext cx="0" cy="5459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DF28B1-EC41-4AD5-B813-837A09D0446A}"/>
              </a:ext>
            </a:extLst>
          </p:cNvPr>
          <p:cNvCxnSpPr>
            <a:cxnSpLocks/>
          </p:cNvCxnSpPr>
          <p:nvPr/>
        </p:nvCxnSpPr>
        <p:spPr>
          <a:xfrm flipV="1">
            <a:off x="5533658" y="3288083"/>
            <a:ext cx="0" cy="5459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E30ED1-EAA5-46E9-9DEF-EC9E00EC2262}"/>
              </a:ext>
            </a:extLst>
          </p:cNvPr>
          <p:cNvSpPr txBox="1"/>
          <p:nvPr/>
        </p:nvSpPr>
        <p:spPr>
          <a:xfrm>
            <a:off x="2901875" y="3833993"/>
            <a:ext cx="58037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Number of Goals Player </a:t>
            </a:r>
            <a:r>
              <a:rPr lang="en-US" sz="2400" i="1" dirty="0">
                <a:solidFill>
                  <a:srgbClr val="FF0000"/>
                </a:solidFill>
              </a:rPr>
              <a:t>j</a:t>
            </a:r>
            <a:r>
              <a:rPr lang="en-US" sz="2400" dirty="0">
                <a:solidFill>
                  <a:srgbClr val="FF0000"/>
                </a:solidFill>
              </a:rPr>
              <a:t> Was on the Ice For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321541F-CB12-4C6D-9A6B-D26BAD7E9CFC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3" name="Flowchart: Stored Data 12">
            <a:extLst>
              <a:ext uri="{FF2B5EF4-FFF2-40B4-BE49-F238E27FC236}">
                <a16:creationId xmlns:a16="http://schemas.microsoft.com/office/drawing/2014/main" id="{BE4A45FC-19CB-4834-A8AC-233039A160E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Stored Data 19">
            <a:extLst>
              <a:ext uri="{FF2B5EF4-FFF2-40B4-BE49-F238E27FC236}">
                <a16:creationId xmlns:a16="http://schemas.microsoft.com/office/drawing/2014/main" id="{1D943728-BC5E-4034-A77A-B96DB75A2FD5}"/>
              </a:ext>
            </a:extLst>
          </p:cNvPr>
          <p:cNvSpPr/>
          <p:nvPr/>
        </p:nvSpPr>
        <p:spPr>
          <a:xfrm rot="10800000">
            <a:off x="8187017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95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586295" cy="4921610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Goal-based Effects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Results</a:t>
            </a: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marL="457200" lvl="1" indent="0">
              <a:buNone/>
            </a:pPr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B4C773-BAFC-42C9-B152-68CD01A26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551" y="2626116"/>
            <a:ext cx="10348939" cy="282488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32A77D-AFEA-47F1-9721-A03BA6DF29A5}"/>
              </a:ext>
            </a:extLst>
          </p:cNvPr>
          <p:cNvSpPr/>
          <p:nvPr/>
        </p:nvSpPr>
        <p:spPr>
          <a:xfrm>
            <a:off x="7859806" y="3429000"/>
            <a:ext cx="2830606" cy="202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6D8886-E305-4516-B5F4-A0E604F63946}"/>
              </a:ext>
            </a:extLst>
          </p:cNvPr>
          <p:cNvSpPr/>
          <p:nvPr/>
        </p:nvSpPr>
        <p:spPr>
          <a:xfrm>
            <a:off x="11205600" y="3429000"/>
            <a:ext cx="585890" cy="202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5B95B5-3542-4CD0-B7AE-BAE97C81CCD1}"/>
              </a:ext>
            </a:extLst>
          </p:cNvPr>
          <p:cNvCxnSpPr>
            <a:cxnSpLocks/>
          </p:cNvCxnSpPr>
          <p:nvPr/>
        </p:nvCxnSpPr>
        <p:spPr>
          <a:xfrm flipV="1">
            <a:off x="9130191" y="5562350"/>
            <a:ext cx="0" cy="5000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DFF62F-3569-4ED2-BB78-ADDC27CAE40F}"/>
              </a:ext>
            </a:extLst>
          </p:cNvPr>
          <p:cNvCxnSpPr>
            <a:cxnSpLocks/>
          </p:cNvCxnSpPr>
          <p:nvPr/>
        </p:nvCxnSpPr>
        <p:spPr>
          <a:xfrm flipV="1">
            <a:off x="11548421" y="5562350"/>
            <a:ext cx="0" cy="5000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0D1F89-5D64-41FD-A7E3-345A607CD0E6}"/>
              </a:ext>
            </a:extLst>
          </p:cNvPr>
          <p:cNvSpPr txBox="1"/>
          <p:nvPr/>
        </p:nvSpPr>
        <p:spPr>
          <a:xfrm>
            <a:off x="8293768" y="6023051"/>
            <a:ext cx="389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Completely Different Ranking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71D7FD0-2E81-4DB4-A84F-2110A94B056E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4" name="Flowchart: Stored Data 13">
            <a:extLst>
              <a:ext uri="{FF2B5EF4-FFF2-40B4-BE49-F238E27FC236}">
                <a16:creationId xmlns:a16="http://schemas.microsoft.com/office/drawing/2014/main" id="{DD933ED2-3077-4944-9CED-BA7543773746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Stored Data 14">
            <a:extLst>
              <a:ext uri="{FF2B5EF4-FFF2-40B4-BE49-F238E27FC236}">
                <a16:creationId xmlns:a16="http://schemas.microsoft.com/office/drawing/2014/main" id="{AB564494-050D-4D44-B9A2-BE0343897389}"/>
              </a:ext>
            </a:extLst>
          </p:cNvPr>
          <p:cNvSpPr/>
          <p:nvPr/>
        </p:nvSpPr>
        <p:spPr>
          <a:xfrm rot="10800000">
            <a:off x="8187017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4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586295" cy="4921610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Problem With Previous Analysis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Focused on Goals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Other Important Events</a:t>
            </a:r>
          </a:p>
          <a:p>
            <a:pPr lvl="2"/>
            <a:r>
              <a:rPr lang="en-US" sz="18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Shots on Goals</a:t>
            </a:r>
          </a:p>
          <a:p>
            <a:pPr lvl="2"/>
            <a:r>
              <a:rPr lang="en-US" sz="18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Missed Shots</a:t>
            </a:r>
          </a:p>
          <a:p>
            <a:pPr lvl="2"/>
            <a:r>
              <a:rPr lang="en-US" sz="18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Blocked Shots</a:t>
            </a:r>
          </a:p>
          <a:p>
            <a:pPr lvl="2"/>
            <a:endParaRPr lang="en-US" sz="18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r>
              <a:rPr lang="en-US" sz="2600" b="1" spc="5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Corsi</a:t>
            </a:r>
            <a:r>
              <a:rPr lang="en-US" sz="26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 and Fenwick Statistics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2505AF-E03A-4F3D-8641-59C84804D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66" y="4759642"/>
            <a:ext cx="6000750" cy="101917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3F2F2F5-8722-4B9F-9243-106846639CC2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3" name="Flowchart: Stored Data 12">
            <a:extLst>
              <a:ext uri="{FF2B5EF4-FFF2-40B4-BE49-F238E27FC236}">
                <a16:creationId xmlns:a16="http://schemas.microsoft.com/office/drawing/2014/main" id="{854B386A-1767-4FBE-BEFC-87C599146109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tored Data 13">
            <a:extLst>
              <a:ext uri="{FF2B5EF4-FFF2-40B4-BE49-F238E27FC236}">
                <a16:creationId xmlns:a16="http://schemas.microsoft.com/office/drawing/2014/main" id="{8A8C0F30-01FE-463B-A65B-EF986CF91554}"/>
              </a:ext>
            </a:extLst>
          </p:cNvPr>
          <p:cNvSpPr/>
          <p:nvPr/>
        </p:nvSpPr>
        <p:spPr>
          <a:xfrm rot="10800000">
            <a:off x="8187017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39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586295" cy="4921610"/>
          </a:xfrm>
        </p:spPr>
        <p:txBody>
          <a:bodyPr anchor="t">
            <a:noAutofit/>
          </a:bodyPr>
          <a:lstStyle/>
          <a:p>
            <a:r>
              <a:rPr lang="en-US" sz="26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Results for </a:t>
            </a:r>
            <a:r>
              <a:rPr lang="en-US" sz="2600" b="1" spc="50" dirty="0" err="1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Corsi</a:t>
            </a:r>
            <a:r>
              <a:rPr lang="en-US" sz="26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-Based Partial +/-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2F5510-E7B9-4AB2-930B-F2E22A56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749" y="2429486"/>
            <a:ext cx="10011844" cy="270258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F785113-3A7A-48AC-81BF-994866ECE4C7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0" name="Flowchart: Stored Data 9">
            <a:extLst>
              <a:ext uri="{FF2B5EF4-FFF2-40B4-BE49-F238E27FC236}">
                <a16:creationId xmlns:a16="http://schemas.microsoft.com/office/drawing/2014/main" id="{AC81775B-404B-4D9D-966E-B30AB2341A76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Stored Data 11">
            <a:extLst>
              <a:ext uri="{FF2B5EF4-FFF2-40B4-BE49-F238E27FC236}">
                <a16:creationId xmlns:a16="http://schemas.microsoft.com/office/drawing/2014/main" id="{0CB6BAEE-EC15-4E5D-BD9B-A533FC3C6DE0}"/>
              </a:ext>
            </a:extLst>
          </p:cNvPr>
          <p:cNvSpPr/>
          <p:nvPr/>
        </p:nvSpPr>
        <p:spPr>
          <a:xfrm rot="10800000">
            <a:off x="8187017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80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586295" cy="4921610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Salary and Performance</a:t>
            </a:r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46DD71-C785-4CEB-B1CB-E1908B724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862" y="2370857"/>
            <a:ext cx="6806350" cy="192688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A375C1-DC12-4B95-9C10-2BC014E9F518}"/>
              </a:ext>
            </a:extLst>
          </p:cNvPr>
          <p:cNvCxnSpPr>
            <a:cxnSpLocks/>
          </p:cNvCxnSpPr>
          <p:nvPr/>
        </p:nvCxnSpPr>
        <p:spPr>
          <a:xfrm flipV="1">
            <a:off x="3906681" y="4407571"/>
            <a:ext cx="0" cy="5000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C568886-B6AE-4913-910A-A0D731FF370E}"/>
              </a:ext>
            </a:extLst>
          </p:cNvPr>
          <p:cNvSpPr txBox="1"/>
          <p:nvPr/>
        </p:nvSpPr>
        <p:spPr>
          <a:xfrm>
            <a:off x="3070258" y="4868272"/>
            <a:ext cx="178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Goals-Based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00AB17-36E0-4F55-9FE1-6B6A8D553BC8}"/>
              </a:ext>
            </a:extLst>
          </p:cNvPr>
          <p:cNvSpPr txBox="1"/>
          <p:nvPr/>
        </p:nvSpPr>
        <p:spPr>
          <a:xfrm>
            <a:off x="7090410" y="4868271"/>
            <a:ext cx="1787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Corsi</a:t>
            </a:r>
            <a:r>
              <a:rPr lang="en-US" sz="2400" dirty="0">
                <a:solidFill>
                  <a:srgbClr val="FF0000"/>
                </a:solidFill>
              </a:rPr>
              <a:t>-Based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B283C6-A934-415F-A2DE-DA39030ED91B}"/>
              </a:ext>
            </a:extLst>
          </p:cNvPr>
          <p:cNvCxnSpPr>
            <a:cxnSpLocks/>
          </p:cNvCxnSpPr>
          <p:nvPr/>
        </p:nvCxnSpPr>
        <p:spPr>
          <a:xfrm flipV="1">
            <a:off x="7883485" y="4407570"/>
            <a:ext cx="0" cy="5000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8A099903-B7E2-4E2E-8808-ED7FBA93A116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20" name="Flowchart: Stored Data 19">
            <a:extLst>
              <a:ext uri="{FF2B5EF4-FFF2-40B4-BE49-F238E27FC236}">
                <a16:creationId xmlns:a16="http://schemas.microsoft.com/office/drawing/2014/main" id="{0BB2190B-439A-4411-B14F-075F7588CCA3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lowchart: Stored Data 20">
            <a:extLst>
              <a:ext uri="{FF2B5EF4-FFF2-40B4-BE49-F238E27FC236}">
                <a16:creationId xmlns:a16="http://schemas.microsoft.com/office/drawing/2014/main" id="{03AA1707-3C1D-4CDD-8513-EF0787A12BF8}"/>
              </a:ext>
            </a:extLst>
          </p:cNvPr>
          <p:cNvSpPr/>
          <p:nvPr/>
        </p:nvSpPr>
        <p:spPr>
          <a:xfrm rot="10800000">
            <a:off x="8187017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25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586295" cy="4921610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Salary and Performance</a:t>
            </a:r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lvl="1"/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437713-382D-45CC-926B-61A5AC29C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063" y="2281832"/>
            <a:ext cx="6229350" cy="418147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6FCC0A-F94C-4D72-94FD-99FDF4615344}"/>
              </a:ext>
            </a:extLst>
          </p:cNvPr>
          <p:cNvCxnSpPr>
            <a:cxnSpLocks/>
          </p:cNvCxnSpPr>
          <p:nvPr/>
        </p:nvCxnSpPr>
        <p:spPr>
          <a:xfrm flipH="1">
            <a:off x="9072742" y="2885301"/>
            <a:ext cx="50713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D9012C-6D8F-4FCB-9E67-CE9389D810AE}"/>
              </a:ext>
            </a:extLst>
          </p:cNvPr>
          <p:cNvSpPr txBox="1"/>
          <p:nvPr/>
        </p:nvSpPr>
        <p:spPr>
          <a:xfrm>
            <a:off x="9592438" y="2455278"/>
            <a:ext cx="1787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2013-2014 Season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F9068C-F937-4510-882B-01F189905D46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3" name="Flowchart: Stored Data 12">
            <a:extLst>
              <a:ext uri="{FF2B5EF4-FFF2-40B4-BE49-F238E27FC236}">
                <a16:creationId xmlns:a16="http://schemas.microsoft.com/office/drawing/2014/main" id="{1398C45D-A1F3-4DFD-A541-9479348793E6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tored Data 13">
            <a:extLst>
              <a:ext uri="{FF2B5EF4-FFF2-40B4-BE49-F238E27FC236}">
                <a16:creationId xmlns:a16="http://schemas.microsoft.com/office/drawing/2014/main" id="{FE1BE085-1DE6-412B-B941-8BA441F4925F}"/>
              </a:ext>
            </a:extLst>
          </p:cNvPr>
          <p:cNvSpPr/>
          <p:nvPr/>
        </p:nvSpPr>
        <p:spPr>
          <a:xfrm rot="10800000">
            <a:off x="8187017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67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n w="0"/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C6B35D0-7796-4A80-94F9-B0907B55C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1589" y="3751730"/>
            <a:ext cx="6755383" cy="3993293"/>
          </a:xfrm>
        </p:spPr>
        <p:txBody>
          <a:bodyPr>
            <a:normAutofit/>
          </a:bodyPr>
          <a:lstStyle/>
          <a:p>
            <a:pPr algn="r"/>
            <a:r>
              <a:rPr lang="en-US" sz="4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I will personally challenge anyone who wants to get rid of fighting to a fight.</a:t>
            </a:r>
          </a:p>
          <a:p>
            <a:pPr algn="r"/>
            <a:endParaRPr lang="en-US" sz="4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algn="r"/>
            <a:r>
              <a:rPr lang="en-US" sz="4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-Brian Burke</a:t>
            </a: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Hockey Explained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1434BDC-077E-432A-B817-1C308E124339}"/>
              </a:ext>
            </a:extLst>
          </p:cNvPr>
          <p:cNvSpPr/>
          <p:nvPr/>
        </p:nvSpPr>
        <p:spPr>
          <a:xfrm rot="10800000">
            <a:off x="8345872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Online Media 12" title="How to Play Hockey - Basic Hockey Rules Explained">
            <a:hlinkClick r:id="" action="ppaction://media"/>
            <a:extLst>
              <a:ext uri="{FF2B5EF4-FFF2-40B4-BE49-F238E27FC236}">
                <a16:creationId xmlns:a16="http://schemas.microsoft.com/office/drawing/2014/main" id="{E342968E-8557-4145-8215-5163660D461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714371" y="1784939"/>
            <a:ext cx="8763258" cy="492922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1611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5" y="1810747"/>
            <a:ext cx="8513001" cy="5047253"/>
          </a:xfrm>
        </p:spPr>
        <p:txBody>
          <a:bodyPr anchor="t">
            <a:noAutofit/>
          </a:bodyPr>
          <a:lstStyle/>
          <a:p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Unique to Hockey = Rapid Substitutions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Median Time for Unique Configuration is 8 Seconds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Most Shifts Are Between 30 and 50 Seconds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Constant Substitutions Make it Difficult to Value Players for Events Such as Goals</a:t>
            </a:r>
          </a:p>
          <a:p>
            <a:endParaRPr lang="en-US" sz="2400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Plus-Minus (+/-)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Difference Between Goals Scored and Goals </a:t>
            </a:r>
          </a:p>
          <a:p>
            <a:pPr marL="457200" lvl="1" indent="0">
              <a:buNone/>
            </a:pPr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   Allowed Player is on Ice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Example of a Marginal Effect</a:t>
            </a:r>
          </a:p>
          <a:p>
            <a:pPr lvl="1"/>
            <a:endParaRPr lang="en-US" sz="2000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Marginal Effect = Difference in Variable </a:t>
            </a:r>
          </a:p>
          <a:p>
            <a:pPr marL="0" indent="0">
              <a:buNone/>
            </a:pPr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   Between 2 Groups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Stored Data 18">
            <a:extLst>
              <a:ext uri="{FF2B5EF4-FFF2-40B4-BE49-F238E27FC236}">
                <a16:creationId xmlns:a16="http://schemas.microsoft.com/office/drawing/2014/main" id="{21434BDC-077E-432A-B817-1C308E124339}"/>
              </a:ext>
            </a:extLst>
          </p:cNvPr>
          <p:cNvSpPr/>
          <p:nvPr/>
        </p:nvSpPr>
        <p:spPr>
          <a:xfrm rot="10800000">
            <a:off x="8187017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1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5" y="1810747"/>
            <a:ext cx="8636568" cy="4633914"/>
          </a:xfrm>
        </p:spPr>
        <p:txBody>
          <a:bodyPr anchor="t">
            <a:noAutofit/>
          </a:bodyPr>
          <a:lstStyle/>
          <a:p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Problems With +/-</a:t>
            </a:r>
          </a:p>
          <a:p>
            <a:pPr marL="0" indent="0">
              <a:buNone/>
            </a:pPr>
            <a:endParaRPr lang="en-US" sz="2400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Variables Effecting +/- Other Than Player Skill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Ability of Player’s Teammates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Opponent Quality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Amount of Playing Time</a:t>
            </a:r>
          </a:p>
          <a:p>
            <a:pPr lvl="1"/>
            <a:endParaRPr lang="en-US" sz="2000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Partial Effects = Difference in Variable </a:t>
            </a:r>
          </a:p>
          <a:p>
            <a:pPr marL="0" indent="0">
              <a:buNone/>
            </a:pPr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   Between 2 Groups After Controlling </a:t>
            </a:r>
          </a:p>
          <a:p>
            <a:pPr marL="0" indent="0">
              <a:buNone/>
            </a:pPr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   for Other Variables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82D16AE-2EEB-4567-872A-BA5074D5F668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2" name="Flowchart: Stored Data 11">
            <a:extLst>
              <a:ext uri="{FF2B5EF4-FFF2-40B4-BE49-F238E27FC236}">
                <a16:creationId xmlns:a16="http://schemas.microsoft.com/office/drawing/2014/main" id="{DB2FB8A5-0DC9-4475-8837-E38450C0328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Stored Data 12">
            <a:extLst>
              <a:ext uri="{FF2B5EF4-FFF2-40B4-BE49-F238E27FC236}">
                <a16:creationId xmlns:a16="http://schemas.microsoft.com/office/drawing/2014/main" id="{29F46636-EAD9-46E3-876C-C4F2795E4B75}"/>
              </a:ext>
            </a:extLst>
          </p:cNvPr>
          <p:cNvSpPr/>
          <p:nvPr/>
        </p:nvSpPr>
        <p:spPr>
          <a:xfrm rot="10800000">
            <a:off x="8187017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3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611855" cy="4807650"/>
          </a:xfrm>
        </p:spPr>
        <p:txBody>
          <a:bodyPr anchor="t">
            <a:noAutofit/>
          </a:bodyPr>
          <a:lstStyle/>
          <a:p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Experiments = Optimal for Estimating Marginal Effects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Pick a Player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Randomly Sample from Pool of Other Players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Do This When Player is Playing and on Bench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Impractical and Need to Rely on Observational Data</a:t>
            </a:r>
          </a:p>
          <a:p>
            <a:endParaRPr lang="en-US" sz="2400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r>
              <a:rPr lang="en-US" sz="24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Estimated Using Regression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Predict Number of Goals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Include All Covariates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Massive Set of Covariates</a:t>
            </a:r>
          </a:p>
          <a:p>
            <a:pPr lvl="2"/>
            <a:r>
              <a:rPr lang="en-US" sz="18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Requires a Ton of Data</a:t>
            </a:r>
          </a:p>
          <a:p>
            <a:pPr lvl="2"/>
            <a:r>
              <a:rPr lang="en-US" sz="18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Standard Linear Regression Fails</a:t>
            </a:r>
          </a:p>
          <a:p>
            <a:pPr lvl="1"/>
            <a:r>
              <a:rPr lang="en-US" sz="2000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Over-Fit or Fail to Converge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CB40B8-99C3-4B45-AED3-8DE047C2D534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2" name="Flowchart: Stored Data 11">
            <a:extLst>
              <a:ext uri="{FF2B5EF4-FFF2-40B4-BE49-F238E27FC236}">
                <a16:creationId xmlns:a16="http://schemas.microsoft.com/office/drawing/2014/main" id="{9A0DAE45-0C9D-4897-8C66-B3D46753EC2B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Stored Data 12">
            <a:extLst>
              <a:ext uri="{FF2B5EF4-FFF2-40B4-BE49-F238E27FC236}">
                <a16:creationId xmlns:a16="http://schemas.microsoft.com/office/drawing/2014/main" id="{F9374F96-BB9F-4CFC-B3BA-A8B9C6D0500B}"/>
              </a:ext>
            </a:extLst>
          </p:cNvPr>
          <p:cNvSpPr/>
          <p:nvPr/>
        </p:nvSpPr>
        <p:spPr>
          <a:xfrm rot="10800000">
            <a:off x="8187017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9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327649" cy="5702161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Proportional Hazards Model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Studied by Thomas, Ventura, Jensen, Ma (2013)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Goals are Rare and Time is Almost Continuous</a:t>
            </a:r>
          </a:p>
          <a:p>
            <a:endParaRPr lang="en-US" sz="24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Introduction of Binary Goals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Purpose = Simplicity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+1 = Goal Scored by Home Team</a:t>
            </a:r>
          </a:p>
          <a:p>
            <a:pPr lvl="1"/>
            <a:r>
              <a:rPr lang="en-US" sz="20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-1 = Goal Scored by Away Team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FDEE95-85E4-45F2-8362-3C182438CC72}"/>
                  </a:ext>
                </a:extLst>
              </p:cNvPr>
              <p:cNvSpPr txBox="1"/>
              <p:nvPr/>
            </p:nvSpPr>
            <p:spPr>
              <a:xfrm>
                <a:off x="2699709" y="4976951"/>
                <a:ext cx="67715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𝑇𝑒𝑎𝑚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𝑆𝑐𝑜𝑟𝑒𝑑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𝐺𝑜𝑎𝑙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AFDEE95-85E4-45F2-8362-3C182438C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09" y="4976951"/>
                <a:ext cx="6771502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3197759A-6FBB-49A3-A26B-2DCF42A24CD6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3" name="Flowchart: Stored Data 12">
            <a:extLst>
              <a:ext uri="{FF2B5EF4-FFF2-40B4-BE49-F238E27FC236}">
                <a16:creationId xmlns:a16="http://schemas.microsoft.com/office/drawing/2014/main" id="{F5C9F786-C148-4B96-96FF-2C74B70FED0C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Stored Data 13">
            <a:extLst>
              <a:ext uri="{FF2B5EF4-FFF2-40B4-BE49-F238E27FC236}">
                <a16:creationId xmlns:a16="http://schemas.microsoft.com/office/drawing/2014/main" id="{83744C3F-9CBC-4E26-A238-63C447644435}"/>
              </a:ext>
            </a:extLst>
          </p:cNvPr>
          <p:cNvSpPr/>
          <p:nvPr/>
        </p:nvSpPr>
        <p:spPr>
          <a:xfrm rot="10800000">
            <a:off x="8187017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2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4" y="1810747"/>
            <a:ext cx="8327649" cy="5702161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Logistic Regression Model</a:t>
            </a:r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FBE750-E2C5-45D4-9087-FE05C8408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679" y="2430000"/>
            <a:ext cx="8937005" cy="1177839"/>
          </a:xfrm>
          <a:prstGeom prst="rect">
            <a:avLst/>
          </a:prstGeom>
          <a:ln w="38100">
            <a:noFill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D0BDC2-77D7-4F2A-966C-2199D1C1FD42}"/>
              </a:ext>
            </a:extLst>
          </p:cNvPr>
          <p:cNvCxnSpPr>
            <a:cxnSpLocks/>
          </p:cNvCxnSpPr>
          <p:nvPr/>
        </p:nvCxnSpPr>
        <p:spPr>
          <a:xfrm flipV="1">
            <a:off x="2171700" y="3174171"/>
            <a:ext cx="2084294" cy="867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478DDC-311A-4397-A8C7-F901655D06D0}"/>
              </a:ext>
            </a:extLst>
          </p:cNvPr>
          <p:cNvSpPr txBox="1"/>
          <p:nvPr/>
        </p:nvSpPr>
        <p:spPr>
          <a:xfrm>
            <a:off x="1192748" y="4014023"/>
            <a:ext cx="1917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Team/Season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DC4C55-EE86-46EF-B647-CE4A8F5EFC5C}"/>
              </a:ext>
            </a:extLst>
          </p:cNvPr>
          <p:cNvCxnSpPr>
            <a:cxnSpLocks/>
          </p:cNvCxnSpPr>
          <p:nvPr/>
        </p:nvCxnSpPr>
        <p:spPr>
          <a:xfrm flipV="1">
            <a:off x="1731861" y="3136768"/>
            <a:ext cx="3503085" cy="20259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8FEEA16-4DA4-48E2-9511-906F37D869BA}"/>
              </a:ext>
            </a:extLst>
          </p:cNvPr>
          <p:cNvSpPr txBox="1"/>
          <p:nvPr/>
        </p:nvSpPr>
        <p:spPr>
          <a:xfrm>
            <a:off x="723680" y="5162697"/>
            <a:ext cx="26095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Special Teams: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Penalty Scenarios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Pulled Goalies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884365-FB57-4AE8-ADE9-90568A7F7A3D}"/>
              </a:ext>
            </a:extLst>
          </p:cNvPr>
          <p:cNvCxnSpPr>
            <a:cxnSpLocks/>
          </p:cNvCxnSpPr>
          <p:nvPr/>
        </p:nvCxnSpPr>
        <p:spPr>
          <a:xfrm flipV="1">
            <a:off x="4391256" y="3258325"/>
            <a:ext cx="1807133" cy="15250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915B02-4C75-4E26-B602-A82EA0D80554}"/>
              </a:ext>
            </a:extLst>
          </p:cNvPr>
          <p:cNvSpPr txBox="1"/>
          <p:nvPr/>
        </p:nvSpPr>
        <p:spPr>
          <a:xfrm>
            <a:off x="3333206" y="4783384"/>
            <a:ext cx="2609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Player-Presence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Indicator Variables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828DC0-B424-4D0C-9E8F-603B569F8E40}"/>
              </a:ext>
            </a:extLst>
          </p:cNvPr>
          <p:cNvCxnSpPr>
            <a:cxnSpLocks/>
          </p:cNvCxnSpPr>
          <p:nvPr/>
        </p:nvCxnSpPr>
        <p:spPr>
          <a:xfrm flipV="1">
            <a:off x="6195897" y="3191651"/>
            <a:ext cx="1838279" cy="25913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11927BC-781F-4A57-B5C1-F838BFB1148D}"/>
              </a:ext>
            </a:extLst>
          </p:cNvPr>
          <p:cNvSpPr txBox="1"/>
          <p:nvPr/>
        </p:nvSpPr>
        <p:spPr>
          <a:xfrm>
            <a:off x="5160493" y="5782962"/>
            <a:ext cx="2609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Player/Season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E14FA3-D253-4F96-BC2F-A452BD02B420}"/>
              </a:ext>
            </a:extLst>
          </p:cNvPr>
          <p:cNvCxnSpPr>
            <a:cxnSpLocks/>
          </p:cNvCxnSpPr>
          <p:nvPr/>
        </p:nvCxnSpPr>
        <p:spPr>
          <a:xfrm flipV="1">
            <a:off x="8329607" y="3192538"/>
            <a:ext cx="1094824" cy="16850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6C30D0E-E472-4207-B433-1C615C2B3972}"/>
              </a:ext>
            </a:extLst>
          </p:cNvPr>
          <p:cNvSpPr txBox="1"/>
          <p:nvPr/>
        </p:nvSpPr>
        <p:spPr>
          <a:xfrm>
            <a:off x="7561245" y="4867675"/>
            <a:ext cx="2609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Post-Season</a:t>
            </a:r>
          </a:p>
          <a:p>
            <a:r>
              <a:rPr lang="en-US" sz="2400" dirty="0">
                <a:solidFill>
                  <a:srgbClr val="FF0000"/>
                </a:solidFill>
              </a:rPr>
              <a:t>Indicator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CF89EFAB-CF29-46A5-8CD6-D1A1725FD3BE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24" name="Flowchart: Stored Data 23">
            <a:extLst>
              <a:ext uri="{FF2B5EF4-FFF2-40B4-BE49-F238E27FC236}">
                <a16:creationId xmlns:a16="http://schemas.microsoft.com/office/drawing/2014/main" id="{16399E3E-ECFE-4CEF-BCFB-C5CC195BC280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Stored Data 25">
            <a:extLst>
              <a:ext uri="{FF2B5EF4-FFF2-40B4-BE49-F238E27FC236}">
                <a16:creationId xmlns:a16="http://schemas.microsoft.com/office/drawing/2014/main" id="{F9224494-1DAA-428A-A6C3-E27AB08DEC8F}"/>
              </a:ext>
            </a:extLst>
          </p:cNvPr>
          <p:cNvSpPr/>
          <p:nvPr/>
        </p:nvSpPr>
        <p:spPr>
          <a:xfrm rot="10800000">
            <a:off x="8187017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52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5" y="1810747"/>
            <a:ext cx="6851904" cy="3653677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Partial Effect of Specific Player</a:t>
            </a:r>
          </a:p>
          <a:p>
            <a:endParaRPr lang="en-US" sz="24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endParaRPr lang="en-US" sz="24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marL="457200" lvl="1" indent="0">
              <a:buNone/>
            </a:pPr>
            <a:endParaRPr lang="en-US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pPr marL="457200" lvl="1" indent="0">
              <a:buNone/>
            </a:pPr>
            <a:endParaRPr lang="en-US" sz="20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Player-Only Version of Model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32FCE3-F7C2-486C-AD58-7F670532B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999" y="2263677"/>
            <a:ext cx="1076325" cy="409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0175FC-C4E5-4702-BC26-718162235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3999" y="2872796"/>
            <a:ext cx="1905000" cy="4000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D3700F-094A-4E8B-B698-A09A201CD64B}"/>
              </a:ext>
            </a:extLst>
          </p:cNvPr>
          <p:cNvCxnSpPr>
            <a:cxnSpLocks/>
          </p:cNvCxnSpPr>
          <p:nvPr/>
        </p:nvCxnSpPr>
        <p:spPr>
          <a:xfrm>
            <a:off x="3818238" y="2468464"/>
            <a:ext cx="2533135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BE72BE-BAC6-444A-B077-2CBB4423AAF1}"/>
              </a:ext>
            </a:extLst>
          </p:cNvPr>
          <p:cNvCxnSpPr>
            <a:cxnSpLocks/>
          </p:cNvCxnSpPr>
          <p:nvPr/>
        </p:nvCxnSpPr>
        <p:spPr>
          <a:xfrm flipV="1">
            <a:off x="4673557" y="3072821"/>
            <a:ext cx="1677816" cy="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59E01B8-0175-45C8-9714-D3B2DFEC952C}"/>
              </a:ext>
            </a:extLst>
          </p:cNvPr>
          <p:cNvSpPr txBox="1"/>
          <p:nvPr/>
        </p:nvSpPr>
        <p:spPr>
          <a:xfrm>
            <a:off x="6439287" y="2237631"/>
            <a:ext cx="4389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Regular Season Effect of Player </a:t>
            </a:r>
            <a:r>
              <a:rPr lang="en-US" sz="2400" i="1" dirty="0">
                <a:solidFill>
                  <a:srgbClr val="FF0000"/>
                </a:solidFill>
              </a:rPr>
              <a:t>j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346696-D092-4813-AE77-A015EF632F8E}"/>
              </a:ext>
            </a:extLst>
          </p:cNvPr>
          <p:cNvSpPr txBox="1"/>
          <p:nvPr/>
        </p:nvSpPr>
        <p:spPr>
          <a:xfrm>
            <a:off x="6439287" y="2885411"/>
            <a:ext cx="4389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Post-Season Effect of Player </a:t>
            </a:r>
            <a:r>
              <a:rPr lang="en-US" sz="2400" i="1" dirty="0">
                <a:solidFill>
                  <a:srgbClr val="FF0000"/>
                </a:solidFill>
              </a:rPr>
              <a:t>j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AAD578-A835-449B-B7E1-344EED2282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9456" y="4362062"/>
            <a:ext cx="6486525" cy="781050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E3AFE6BE-CF67-4022-9668-AF22397B974F}"/>
              </a:ext>
            </a:extLst>
          </p:cNvPr>
          <p:cNvSpPr/>
          <p:nvPr/>
        </p:nvSpPr>
        <p:spPr>
          <a:xfrm rot="16200000">
            <a:off x="5630745" y="4294724"/>
            <a:ext cx="605481" cy="1898458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E23E29-8DC8-4C99-A32B-47C433930090}"/>
              </a:ext>
            </a:extLst>
          </p:cNvPr>
          <p:cNvSpPr txBox="1"/>
          <p:nvPr/>
        </p:nvSpPr>
        <p:spPr>
          <a:xfrm>
            <a:off x="4945298" y="5696433"/>
            <a:ext cx="2301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Home Players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62466868-2559-4373-8557-673C70A51756}"/>
              </a:ext>
            </a:extLst>
          </p:cNvPr>
          <p:cNvSpPr/>
          <p:nvPr/>
        </p:nvSpPr>
        <p:spPr>
          <a:xfrm rot="16200000">
            <a:off x="7812125" y="4241545"/>
            <a:ext cx="605481" cy="1998255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7C4647-AA71-4917-A739-3935071716BF}"/>
              </a:ext>
            </a:extLst>
          </p:cNvPr>
          <p:cNvSpPr txBox="1"/>
          <p:nvPr/>
        </p:nvSpPr>
        <p:spPr>
          <a:xfrm>
            <a:off x="7291034" y="5694272"/>
            <a:ext cx="2301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Away Players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321E15A-B99E-4235-90C9-12162D34D44B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24" name="Flowchart: Stored Data 23">
            <a:extLst>
              <a:ext uri="{FF2B5EF4-FFF2-40B4-BE49-F238E27FC236}">
                <a16:creationId xmlns:a16="http://schemas.microsoft.com/office/drawing/2014/main" id="{AB24056A-47AC-4E43-BD47-0CB1DD2B127A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Stored Data 24">
            <a:extLst>
              <a:ext uri="{FF2B5EF4-FFF2-40B4-BE49-F238E27FC236}">
                <a16:creationId xmlns:a16="http://schemas.microsoft.com/office/drawing/2014/main" id="{75907C4D-90A1-4BDD-AC7F-68E836AB3753}"/>
              </a:ext>
            </a:extLst>
          </p:cNvPr>
          <p:cNvSpPr/>
          <p:nvPr/>
        </p:nvSpPr>
        <p:spPr>
          <a:xfrm rot="10800000">
            <a:off x="8187017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86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toy, dog, man, wearing&#10;&#10;Description automatically generated">
            <a:extLst>
              <a:ext uri="{FF2B5EF4-FFF2-40B4-BE49-F238E27FC236}">
                <a16:creationId xmlns:a16="http://schemas.microsoft.com/office/drawing/2014/main" id="{6B4C09FF-91BF-48C9-B7CA-185647EB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5" r="8726" b="1"/>
          <a:stretch/>
        </p:blipFill>
        <p:spPr>
          <a:xfrm>
            <a:off x="1" y="-260289"/>
            <a:ext cx="2028442" cy="2319434"/>
          </a:xfrm>
          <a:prstGeom prst="rect">
            <a:avLst/>
          </a:prstGeom>
        </p:spPr>
      </p:pic>
      <p:pic>
        <p:nvPicPr>
          <p:cNvPr id="10" name="Picture 9" descr="A picture containing indoor, table, drawing, made&#10;&#10;Description automatically generated">
            <a:extLst>
              <a:ext uri="{FF2B5EF4-FFF2-40B4-BE49-F238E27FC236}">
                <a16:creationId xmlns:a16="http://schemas.microsoft.com/office/drawing/2014/main" id="{572C76A2-8FEB-4E09-86CB-0A49E2A60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36"/>
          <a:stretch/>
        </p:blipFill>
        <p:spPr>
          <a:xfrm>
            <a:off x="9283602" y="4144876"/>
            <a:ext cx="3449132" cy="258748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875" y="1810747"/>
            <a:ext cx="6851904" cy="3653677"/>
          </a:xfrm>
        </p:spPr>
        <p:txBody>
          <a:bodyPr anchor="t">
            <a:noAutofit/>
          </a:bodyPr>
          <a:lstStyle/>
          <a:p>
            <a:r>
              <a:rPr lang="en-US" sz="2400" b="1" spc="50" dirty="0">
                <a:ln w="0"/>
                <a:solidFill>
                  <a:schemeClr val="accent6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elawik Semibold" panose="020B0702040204020203" pitchFamily="34" charset="0"/>
              </a:rPr>
              <a:t>Player-Only Version of Model</a:t>
            </a:r>
          </a:p>
          <a:p>
            <a:pPr marL="0" indent="0">
              <a:buNone/>
            </a:pPr>
            <a:endParaRPr lang="en-US" sz="2400" b="1" spc="50" dirty="0">
              <a:ln w="0"/>
              <a:solidFill>
                <a:schemeClr val="accent6">
                  <a:lumMod val="75000"/>
                </a:schemeClr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elawik Semibold" panose="020B0702040204020203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EFF7709-D27A-4253-9658-69851E8DDA6D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8" name="Flowchart: Stored Data 17">
            <a:extLst>
              <a:ext uri="{FF2B5EF4-FFF2-40B4-BE49-F238E27FC236}">
                <a16:creationId xmlns:a16="http://schemas.microsoft.com/office/drawing/2014/main" id="{0C90A1C5-2CDB-42B1-9CA3-71B38A7DE522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08AFB9-6FD2-4016-BC28-DE0B0B177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927" y="2361235"/>
            <a:ext cx="6019800" cy="25527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B44D9A-94E3-421A-A491-AC66D0EA9827}"/>
              </a:ext>
            </a:extLst>
          </p:cNvPr>
          <p:cNvCxnSpPr>
            <a:cxnSpLocks/>
          </p:cNvCxnSpPr>
          <p:nvPr/>
        </p:nvCxnSpPr>
        <p:spPr>
          <a:xfrm flipV="1">
            <a:off x="3880022" y="4144877"/>
            <a:ext cx="902042" cy="11948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C9FF42-500B-406A-B3DC-CC51EAA61739}"/>
              </a:ext>
            </a:extLst>
          </p:cNvPr>
          <p:cNvSpPr txBox="1"/>
          <p:nvPr/>
        </p:nvSpPr>
        <p:spPr>
          <a:xfrm>
            <a:off x="2617465" y="5339762"/>
            <a:ext cx="3234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Massive Model Matrix (All Hockey Players)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E499C0F-B02A-4031-90E4-26226B6881E5}"/>
              </a:ext>
            </a:extLst>
          </p:cNvPr>
          <p:cNvSpPr txBox="1">
            <a:spLocks/>
          </p:cNvSpPr>
          <p:nvPr/>
        </p:nvSpPr>
        <p:spPr>
          <a:xfrm>
            <a:off x="2528316" y="413339"/>
            <a:ext cx="10506456" cy="1197864"/>
          </a:xfrm>
          <a:prstGeom prst="rect">
            <a:avLst/>
          </a:prstGeom>
          <a:solidFill>
            <a:schemeClr val="bg1"/>
          </a:solidFill>
          <a:ln w="44450" cmpd="thinThick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n w="12700">
                  <a:noFill/>
                </a:ln>
                <a:solidFill>
                  <a:schemeClr val="accent6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Selawik Semibold" panose="020B0702040204020203" pitchFamily="34" charset="0"/>
              </a:rPr>
              <a:t>Player Performance</a:t>
            </a:r>
          </a:p>
        </p:txBody>
      </p:sp>
      <p:sp>
        <p:nvSpPr>
          <p:cNvPr id="15" name="Flowchart: Stored Data 14">
            <a:extLst>
              <a:ext uri="{FF2B5EF4-FFF2-40B4-BE49-F238E27FC236}">
                <a16:creationId xmlns:a16="http://schemas.microsoft.com/office/drawing/2014/main" id="{1A67DC91-0A0D-45D9-9E91-877EFBD4A3AF}"/>
              </a:ext>
            </a:extLst>
          </p:cNvPr>
          <p:cNvSpPr/>
          <p:nvPr/>
        </p:nvSpPr>
        <p:spPr>
          <a:xfrm>
            <a:off x="2300870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Stored Data 15">
            <a:extLst>
              <a:ext uri="{FF2B5EF4-FFF2-40B4-BE49-F238E27FC236}">
                <a16:creationId xmlns:a16="http://schemas.microsoft.com/office/drawing/2014/main" id="{829E4BAD-2E46-4BD9-B245-6EDE718AC51B}"/>
              </a:ext>
            </a:extLst>
          </p:cNvPr>
          <p:cNvSpPr/>
          <p:nvPr/>
        </p:nvSpPr>
        <p:spPr>
          <a:xfrm rot="10800000">
            <a:off x="8187017" y="239603"/>
            <a:ext cx="242455" cy="1371600"/>
          </a:xfrm>
          <a:prstGeom prst="flowChartOnlineStorage">
            <a:avLst/>
          </a:prstGeom>
          <a:solidFill>
            <a:srgbClr val="FF0000"/>
          </a:solidFill>
          <a:ln>
            <a:solidFill>
              <a:srgbClr val="FE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1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535</Words>
  <Application>Microsoft Office PowerPoint</Application>
  <PresentationFormat>Widescreen</PresentationFormat>
  <Paragraphs>170</Paragraphs>
  <Slides>19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Selawik Semibold</vt:lpstr>
      <vt:lpstr>Office Theme</vt:lpstr>
      <vt:lpstr>Hockey 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Hockey I</dc:title>
  <dc:creator>Super Mario</dc:creator>
  <cp:lastModifiedBy>Super Mario</cp:lastModifiedBy>
  <cp:revision>45</cp:revision>
  <dcterms:created xsi:type="dcterms:W3CDTF">2019-11-17T19:55:14Z</dcterms:created>
  <dcterms:modified xsi:type="dcterms:W3CDTF">2020-11-11T21:00:46Z</dcterms:modified>
</cp:coreProperties>
</file>