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30" r:id="rId3"/>
    <p:sldId id="315" r:id="rId4"/>
    <p:sldId id="332" r:id="rId5"/>
    <p:sldId id="331" r:id="rId6"/>
    <p:sldId id="333" r:id="rId7"/>
    <p:sldId id="316" r:id="rId8"/>
    <p:sldId id="319" r:id="rId9"/>
    <p:sldId id="317" r:id="rId10"/>
    <p:sldId id="318" r:id="rId11"/>
    <p:sldId id="320" r:id="rId12"/>
    <p:sldId id="321" r:id="rId13"/>
    <p:sldId id="324" r:id="rId14"/>
    <p:sldId id="334" r:id="rId15"/>
    <p:sldId id="325" r:id="rId16"/>
    <p:sldId id="32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2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$12M to Get 9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$12M is $81M Less Than the Average Salary (2017-2018)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$81M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$81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41−9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=$2.5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724352" y="3052875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Interesting Data From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7965287" y="2078670"/>
            <a:ext cx="285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2017-2018 Season</a:t>
            </a:r>
          </a:p>
          <a:p>
            <a:pPr algn="ctr"/>
            <a:endParaRPr lang="en-US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Salary: $110M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Salary: $111M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2F65A-8B9A-D89E-1578-5FFF1E4C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391" y="1873069"/>
            <a:ext cx="4883459" cy="4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096117-C699-9B94-00F9-17DE92CCB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67992"/>
            <a:ext cx="5418450" cy="1773871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59A33-932C-0E97-5063-E9123F69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30" y="2051831"/>
            <a:ext cx="2774726" cy="180516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0A448-E90E-8034-E195-8C3E26197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406796"/>
            <a:ext cx="5622395" cy="235127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for 41 Wins is Almost Identical to Actual Average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Value of Knowing the Lower and Upper Limits?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0EB3E4-DEDD-2FE8-B332-9BF27B426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178" y="1523570"/>
            <a:ext cx="4302357" cy="236604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47A0A-D846-35F4-557F-706A3474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979" y="2209010"/>
            <a:ext cx="4935912" cy="168060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E7783-0F1E-6D81-4BC4-492B033D5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979" y="4084140"/>
            <a:ext cx="7784368" cy="1555588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WAR in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$500,000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$12.5M (48-114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$114M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$101.5M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Real Plus-Minus (RPM)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Designed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Jermias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Engelmann and Steve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Ilardi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Utilized Modified Ridge Regression to Shrink Coefficients Toward the Box Plus-Minus of the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Leaders in 2018-2019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97D793-2EB3-5C16-4D37-75E613E8F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77" y="5582435"/>
            <a:ext cx="6105525" cy="1114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RPM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Numbers are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Giannis RPM = 6.69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Giannis Replaced an Average Player, then his Team Improves by 6.69 Points Over the Opponent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an Average Player =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 Replacement Player = -3.1 (Equivalent to 10 Percentile)</a:t>
            </a: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Deficit Versus an Average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Pace in 2017-2018 = 96 Possessions Per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Conversion of Deficit Per 100 Possessions to Per Game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/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−3.1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−15.5 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Possessions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/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15.5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∗96=−14.88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Game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Replacement Team Versus Average Team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Team Scored 105.6 Points Per Game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Final Score: 90.72 to 105.6 (Difference of 14.88)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Scoring Ratio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Basketball Pythagorean Theorem From Chapter 1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)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Expect Replacement Team to Win 10.7% of Games</a:t>
                </a:r>
              </a:p>
              <a:p>
                <a:pPr lvl="1">
                  <a:buSzPct val="100000"/>
                </a:pPr>
                <a:endParaRPr lang="en-US" sz="8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2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  <a:blipFill>
                <a:blip r:embed="rId5"/>
                <a:stretch>
                  <a:fillRect l="-960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/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90.72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/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/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𝑅𝑒𝑐𝑜𝑟𝑑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=8.7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73.3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𝐿𝑜𝑠𝑠𝑒𝑠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$93M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Between $500K and $1.5M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Average Minimum= $1M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of Replacement Team = $12M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Costs $93M - $12M = $81M to Go From Replacement to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Go From 9 Wins to 41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Equivalent: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Simplicity/Laziness,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$2.5 Million</a:t>
            </a: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=$81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/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of Fair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Generated 20 Wins in 2016-2017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Descriptive Versus Predictive Metrics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Book Calculates Fair Salary of a Player in 2018 Based off Generated Wins From Previous Season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Problem Here?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𝐹𝑎𝑖𝑟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=20∗2.5=$50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BE2E1F-2F46-DCDD-AC67-867F1D8F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494"/>
              </p:ext>
            </p:extLst>
          </p:nvPr>
        </p:nvGraphicFramePr>
        <p:xfrm>
          <a:off x="2302349" y="5075288"/>
          <a:ext cx="9645646" cy="111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33">
                  <a:extLst>
                    <a:ext uri="{9D8B030D-6E8A-4147-A177-3AD203B41FA5}">
                      <a16:colId xmlns:a16="http://schemas.microsoft.com/office/drawing/2014/main" val="184161161"/>
                    </a:ext>
                  </a:extLst>
                </a:gridCol>
                <a:gridCol w="3084141">
                  <a:extLst>
                    <a:ext uri="{9D8B030D-6E8A-4147-A177-3AD203B41FA5}">
                      <a16:colId xmlns:a16="http://schemas.microsoft.com/office/drawing/2014/main" val="3150524305"/>
                    </a:ext>
                  </a:extLst>
                </a:gridCol>
                <a:gridCol w="2970972">
                  <a:extLst>
                    <a:ext uri="{9D8B030D-6E8A-4147-A177-3AD203B41FA5}">
                      <a16:colId xmlns:a16="http://schemas.microsoft.com/office/drawing/2014/main" val="22113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21716"/>
                  </a:ext>
                </a:extLst>
              </a:tr>
              <a:tr h="3756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This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Previous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Helpful?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Next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Determining Fair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6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7275443" y="4363539"/>
            <a:ext cx="1369819" cy="1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6016103" y="4144573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α=14 Based on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Can We Confirm This?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741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Mario Giacomazzo</cp:lastModifiedBy>
  <cp:revision>152</cp:revision>
  <dcterms:created xsi:type="dcterms:W3CDTF">2019-09-22T23:34:01Z</dcterms:created>
  <dcterms:modified xsi:type="dcterms:W3CDTF">2024-04-04T12:11:37Z</dcterms:modified>
</cp:coreProperties>
</file>