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3"/>
  </p:notesMasterIdLst>
  <p:sldIdLst>
    <p:sldId id="298" r:id="rId2"/>
    <p:sldId id="303" r:id="rId3"/>
    <p:sldId id="308" r:id="rId4"/>
    <p:sldId id="309" r:id="rId5"/>
    <p:sldId id="310" r:id="rId6"/>
    <p:sldId id="311" r:id="rId7"/>
    <p:sldId id="304" r:id="rId8"/>
    <p:sldId id="306" r:id="rId9"/>
    <p:sldId id="305" r:id="rId10"/>
    <p:sldId id="307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A6A1A1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97" d="100"/>
          <a:sy n="97" d="100"/>
        </p:scale>
        <p:origin x="58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</a:t>
            </a:r>
            <a:r>
              <a:rPr lang="en-US">
                <a:latin typeface="Selawik Semibold" panose="020B0702040204020203" pitchFamily="34" charset="0"/>
              </a:rPr>
              <a:t>STOR 538</a:t>
            </a:r>
            <a:endParaRPr lang="en-US" dirty="0">
              <a:latin typeface="Selawik Semibold" panose="020B0702040204020203" pitchFamily="34" charset="0"/>
            </a:endParaRP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Fixing College Basketball Games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588810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Conclusion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Discrepancy Existed Under Both Scenarios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Indicates Another Reason For This Phenomenon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Strong Favorites May Actually Care About Winning the Game More Than They Care About Making Vegas Happy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Teams Leading By a Wide Margin May Relax the Increase in Points and Focus on Defense and Slowing the Game Down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79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478102" y="4344069"/>
            <a:ext cx="572946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 greatest thing that happened to Cleveland is the worst thing that happened to Lebron James.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 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Racial Prejudice of NBA Officials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7577236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Article: </a:t>
            </a: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Racial Discrimination Among NBA Referees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 1: Joseph Price from Cornell (PhD)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 2: Justin Wolfers from UPenn (Professor)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Claim: More Personal Fouls for Players Officiated by a Refereeing Crew of Different Race</a:t>
            </a:r>
          </a:p>
          <a:p>
            <a:pPr>
              <a:buSzPct val="100000"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Breakdown of Refereeing Crew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Three Officials and Four Classifications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Black Official on Black Player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White Official on White Player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White Official on Black Player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Black Official on White Player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8515E47-1187-48D8-9F42-79EF3F8829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0309" y="3932600"/>
            <a:ext cx="1531678" cy="2815770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6C5697-F66F-4D3F-A807-8B799F396A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0309" y="2033193"/>
            <a:ext cx="1560830" cy="1754207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68999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Racial Prejudice of NBA Officials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7577236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Dataset for Referee Bias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EFFD7DA-EC52-4019-9840-8247FB7656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7468" y="1873069"/>
            <a:ext cx="8838365" cy="370936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24986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9D714D-7687-460B-828C-B83A51CB1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000610"/>
              </p:ext>
            </p:extLst>
          </p:nvPr>
        </p:nvGraphicFramePr>
        <p:xfrm>
          <a:off x="2623253" y="2168121"/>
          <a:ext cx="812799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851187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590783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03600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White Player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Black Player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75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White Referee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92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Black Referee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40670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5D90E6-6EA6-4FA0-8BF3-262531D0D313}"/>
              </a:ext>
            </a:extLst>
          </p:cNvPr>
          <p:cNvCxnSpPr/>
          <p:nvPr/>
        </p:nvCxnSpPr>
        <p:spPr>
          <a:xfrm flipH="1">
            <a:off x="8171727" y="3356841"/>
            <a:ext cx="1192192" cy="1909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Racial Prejudice of NBA Officials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7577236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Fouls Per 48 Minutes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Summary Table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Estimation: 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9,024 Fouls Called by Black Officials Against Black Players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310,413 Minutes for Black Players When Black Official on Court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5A249C-CA24-4DB1-8AFE-9B97F61EC9CB}"/>
                  </a:ext>
                </a:extLst>
              </p:cNvPr>
              <p:cNvSpPr txBox="1"/>
              <p:nvPr/>
            </p:nvSpPr>
            <p:spPr>
              <a:xfrm>
                <a:off x="2400420" y="5047873"/>
                <a:ext cx="6141696" cy="703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𝐹𝑜𝑢𝑙𝑠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48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𝑀𝑖𝑛𝑢𝑡𝑒𝑠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9,024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310,413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×48=1.423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5A249C-CA24-4DB1-8AFE-9B97F61EC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420" y="5047873"/>
                <a:ext cx="6141696" cy="7030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EA9AF4E2-9103-4A62-A052-5F1697096511}"/>
              </a:ext>
            </a:extLst>
          </p:cNvPr>
          <p:cNvSpPr/>
          <p:nvPr/>
        </p:nvSpPr>
        <p:spPr>
          <a:xfrm>
            <a:off x="8784919" y="2984273"/>
            <a:ext cx="1203767" cy="326268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3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Racial Prejudice of NBA Officials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67707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Regression Approach of Price and Wolfer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Data Gathered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Fouls Per 48 Minutes (F)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Race of Player (R)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Percentage of Game Officials Who are White (W)</a:t>
            </a: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Model to Predict Fouls Per 48 Minutes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All Parameters are Statistically Significant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Possible Values for R: White=0  &amp;  Black=1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Possible Values for W:  0, 1/3, 2/3, 3/3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EA0D99-D11C-4AB0-8E08-8569F9948E96}"/>
                  </a:ext>
                </a:extLst>
              </p:cNvPr>
              <p:cNvSpPr txBox="1"/>
              <p:nvPr/>
            </p:nvSpPr>
            <p:spPr>
              <a:xfrm>
                <a:off x="1695367" y="3414448"/>
                <a:ext cx="7924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5.1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−0.763×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−0.204×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+0.182×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EA0D99-D11C-4AB0-8E08-8569F994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367" y="3414448"/>
                <a:ext cx="792419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6F42F2-695D-41D1-B040-2DD88A3B162A}"/>
              </a:ext>
            </a:extLst>
          </p:cNvPr>
          <p:cNvCxnSpPr>
            <a:cxnSpLocks/>
          </p:cNvCxnSpPr>
          <p:nvPr/>
        </p:nvCxnSpPr>
        <p:spPr>
          <a:xfrm>
            <a:off x="7019609" y="3814558"/>
            <a:ext cx="15741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D60FCA-AF13-4571-B3C9-F90DD120863A}"/>
              </a:ext>
            </a:extLst>
          </p:cNvPr>
          <p:cNvSpPr txBox="1"/>
          <p:nvPr/>
        </p:nvSpPr>
        <p:spPr>
          <a:xfrm>
            <a:off x="7065907" y="3844758"/>
            <a:ext cx="1551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200458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Racial Prejudice of NBA Officials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67707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Regression Approach of Price and Wolfer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Table Showing Predicted Rates for All Scenarios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35CD643-5541-4507-A945-70E850F6C2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4199" y="2168120"/>
            <a:ext cx="8509427" cy="4133917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9CE181-69F7-463C-8A42-4EDC8BF6E0BD}"/>
              </a:ext>
            </a:extLst>
          </p:cNvPr>
          <p:cNvSpPr/>
          <p:nvPr/>
        </p:nvSpPr>
        <p:spPr>
          <a:xfrm>
            <a:off x="2664199" y="3429000"/>
            <a:ext cx="8509427" cy="703162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B6E176-0899-43EA-939F-D85B4F20A5AC}"/>
              </a:ext>
            </a:extLst>
          </p:cNvPr>
          <p:cNvSpPr/>
          <p:nvPr/>
        </p:nvSpPr>
        <p:spPr>
          <a:xfrm>
            <a:off x="2664198" y="5598875"/>
            <a:ext cx="8509427" cy="703162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Fixing College Basketball Games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15291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Justin Wolfers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Professor of Public Policy at Wharton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Claimed 5% of College Basketball Games are Fixed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Intentionally Play Worse (Point Shaving)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Is This Claim Defensible or is Justin Salty Because UPenn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Ain’t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Making it to the Tournament?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Assumptions for Point Spreads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Prediction Errors are Evenly Distributed Around 0 (Unbiased and Symmetric)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X = Point Spread of Favorite and E[X] = 7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Consider Intervals:  A=(1,6) &amp; B=(8,13)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 Expect That Over a Long Period…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26D34D4-BDCC-41C3-8478-B0016B6CA4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3384" y="2332743"/>
            <a:ext cx="2401943" cy="4415627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66654A-714D-45F2-8F54-EBFF133358D0}"/>
                  </a:ext>
                </a:extLst>
              </p:cNvPr>
              <p:cNvSpPr txBox="1"/>
              <p:nvPr/>
            </p:nvSpPr>
            <p:spPr>
              <a:xfrm>
                <a:off x="1583464" y="5947635"/>
                <a:ext cx="45125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66654A-714D-45F2-8F54-EBFF13335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464" y="5947635"/>
                <a:ext cx="4512536" cy="400110"/>
              </a:xfrm>
              <a:prstGeom prst="rect">
                <a:avLst/>
              </a:prstGeom>
              <a:blipFill>
                <a:blip r:embed="rId7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40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Fixing College Basketball Games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588810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Justin’s Discovery of the Serious Conspiracy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Considered Games Where a Team was Favored by More than 12 Points (Strong Favorites)</a:t>
            </a:r>
            <a:b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Forecast Errors Not Symmetrically Distributed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46.2% of the Time, Favorite Won by Less Points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40.7% of the Time, Favorite Won by More Points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The 5.5% Difference Due to Players Cheating?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Pr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oblem With This Conclusion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Spreads Change as People Make Bets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Therefore, Closing Spreads May not Represent  the Actual Expectation of the Spread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86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Fixing College Basketball Games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588810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General Notation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X = Point Spread of Favorite and E[X] = 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Consider Intervals:  A=(1,S-1) &amp; B=(S+1,2S-1)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Rebuttal by Heston and Bernhardt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Examined Strong Favorites Where the Spread Increased from the Opening Line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More Betting on the Favorite Causes this Increase Which Would Lead to a Lack of Incentive for Point Shaving</a:t>
            </a: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Examined Strong Favorites Where the Spread Decreased from the Opening Line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More Betting on the Underdog Causes this Decrease Which Would Lead to an Incentive for Point Shaving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E9D250-5B93-4FC2-923B-CC26509F87EA}"/>
                  </a:ext>
                </a:extLst>
              </p:cNvPr>
              <p:cNvSpPr txBox="1"/>
              <p:nvPr/>
            </p:nvSpPr>
            <p:spPr>
              <a:xfrm>
                <a:off x="1885553" y="4325325"/>
                <a:ext cx="62836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=45.15%&gt;39.54%=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E9D250-5B93-4FC2-923B-CC26509F8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553" y="4325325"/>
                <a:ext cx="6283666" cy="400110"/>
              </a:xfrm>
              <a:prstGeom prst="rect">
                <a:avLst/>
              </a:prstGeom>
              <a:blipFill>
                <a:blip r:embed="rId6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B9FD66-04DF-411F-81F7-BEF455E0551F}"/>
                  </a:ext>
                </a:extLst>
              </p:cNvPr>
              <p:cNvSpPr txBox="1"/>
              <p:nvPr/>
            </p:nvSpPr>
            <p:spPr>
              <a:xfrm>
                <a:off x="1808388" y="6238439"/>
                <a:ext cx="62836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=45.12%&gt;39.54%=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B9FD66-04DF-411F-81F7-BEF455E05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388" y="6238439"/>
                <a:ext cx="6283666" cy="400110"/>
              </a:xfrm>
              <a:prstGeom prst="rect">
                <a:avLst/>
              </a:prstGeom>
              <a:blipFill>
                <a:blip r:embed="rId7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79784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2510</TotalTime>
  <Words>649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V</vt:lpstr>
      <vt:lpstr>Racial Prejudice of NBA Officials</vt:lpstr>
      <vt:lpstr>Racial Prejudice of NBA Officials</vt:lpstr>
      <vt:lpstr>Racial Prejudice of NBA Officials</vt:lpstr>
      <vt:lpstr>Racial Prejudice of NBA Officials</vt:lpstr>
      <vt:lpstr>Racial Prejudice of NBA Officials</vt:lpstr>
      <vt:lpstr>Fixing College Basketball Games</vt:lpstr>
      <vt:lpstr>Fixing College Basketball Games</vt:lpstr>
      <vt:lpstr>Fixing College Basketball Games</vt:lpstr>
      <vt:lpstr>Fixing College Basketball Games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Giacomazzo, Mario</cp:lastModifiedBy>
  <cp:revision>132</cp:revision>
  <dcterms:created xsi:type="dcterms:W3CDTF">2019-09-22T23:34:01Z</dcterms:created>
  <dcterms:modified xsi:type="dcterms:W3CDTF">2021-03-19T01:36:05Z</dcterms:modified>
</cp:coreProperties>
</file>