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09" r:id="rId4"/>
    <p:sldId id="307" r:id="rId5"/>
    <p:sldId id="311" r:id="rId6"/>
    <p:sldId id="310" r:id="rId7"/>
    <p:sldId id="312" r:id="rId8"/>
    <p:sldId id="313" r:id="rId9"/>
    <p:sldId id="315" r:id="rId10"/>
    <p:sldId id="31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990884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Comparing Predictions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Between Regression and </a:t>
            </a:r>
            <a:r>
              <a:rPr lang="en-US" sz="24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Wages of Wins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Ratings is 0.87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65B70E-F3C1-4C61-897F-4C614967C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311" y="2072274"/>
            <a:ext cx="7445517" cy="177815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E45B6-5020-4F62-A95E-97684FD9E605}"/>
              </a:ext>
            </a:extLst>
          </p:cNvPr>
          <p:cNvSpPr txBox="1"/>
          <p:nvPr/>
        </p:nvSpPr>
        <p:spPr>
          <a:xfrm>
            <a:off x="9908846" y="2536745"/>
            <a:ext cx="1596397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T. Brady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7D3E2-B844-4251-BB75-402BD0B5234C}"/>
              </a:ext>
            </a:extLst>
          </p:cNvPr>
          <p:cNvSpPr txBox="1"/>
          <p:nvPr/>
        </p:nvSpPr>
        <p:spPr>
          <a:xfrm>
            <a:off x="10010895" y="3543173"/>
            <a:ext cx="1596397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P. Manning</a:t>
            </a:r>
          </a:p>
        </p:txBody>
      </p:sp>
    </p:spTree>
    <p:extLst>
      <p:ext uri="{BB962C8B-B14F-4D97-AF65-F5344CB8AC3E}">
        <p14:creationId xmlns:p14="http://schemas.microsoft.com/office/powerpoint/2010/main" val="266953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All I know is grind.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Reverend Ray Lewis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Importance of the Quarterback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692817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Historically Important for Success in NFL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Owner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Establish Team Identity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Hire Leadership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Provide Resources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 Manager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Players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Make Trades and Acquire Players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Say on Personnel (20/32 Teams)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Coach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Responsible for Player Development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Responsible for On-Field Strategy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Real-Time Game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Throws the Rock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Highest Paid Position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Importance of the Quarterback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 Know All Are Important #Browns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Most Important?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Published in Harvard Business Review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38 Years of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Basic Linear Regression (RSQ=0.682)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Order of Importance by Percentage of RSQ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Comparison of 80s and 90s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Head Coach Effect Unchanged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Owner and General Manager Effects Declined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QB has increased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67AC30-A584-4C1B-B6C0-39AB5289E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3622" y="3462438"/>
            <a:ext cx="3179478" cy="28096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32235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Metrics for Quarterbacks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275036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Article from Bleacher Report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(Bad Metric to Measure Success)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TD/INT (Accounts for Most Important Info)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COMP/ATT (Misleading)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YDS/ATT (Leaves Out Sacks and Touchdowns)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Passer Rating (Accounts for Most QB Information)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Dates Back to 1971 and Hasn’t Changed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Minimum = 0  &amp;  Maximum = 158.3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Leader in 2018 Was Danny Amendola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QBR (Produced by ESPN)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Created in 2011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Minimum = 0  &amp;  Maximum = 100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Compares Outcome to Expected Outcome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Leaders in 2018 Were Patrick </a:t>
            </a:r>
            <a:r>
              <a:rPr lang="en-US" sz="1800" dirty="0" err="1">
                <a:effectLst/>
                <a:latin typeface="Selawik Semibold" panose="020B0702040204020203" pitchFamily="34" charset="0"/>
              </a:rPr>
              <a:t>Mahomes</a:t>
            </a:r>
            <a:r>
              <a:rPr lang="en-US" sz="1800" dirty="0">
                <a:effectLst/>
                <a:latin typeface="Selawik Semibold" panose="020B0702040204020203" pitchFamily="34" charset="0"/>
              </a:rPr>
              <a:t> and Drew </a:t>
            </a:r>
            <a:r>
              <a:rPr lang="en-US" sz="1800" dirty="0" err="1">
                <a:effectLst/>
                <a:latin typeface="Selawik Semibold" panose="020B0702040204020203" pitchFamily="34" charset="0"/>
              </a:rPr>
              <a:t>Brees</a:t>
            </a: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W/G (Classic Problem Similar to Baseball Pitching)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4" y="1760270"/>
            <a:ext cx="2490145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COMP = Completion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W = Wins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G = Games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Metrics for Quarterbacks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692817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Advanced Stats from Football Outsiders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Defense-Adjusted Value Over Average (DVOA)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Defense-Adjusted Yards Over Replacement (DYOA)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Advanced Stats from Brian Burke (Advanced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Football Analytics)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Win Probability Added (WPA)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Expected Points Added (EPA)</a:t>
            </a: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4" y="1760270"/>
            <a:ext cx="249014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SYDS=Sack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S=Sacks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Quarterback’s Rating Based on 4 Stats (NFL)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TD/ATT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According to</a:t>
            </a:r>
            <a:r>
              <a:rPr lang="en-US" sz="22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Wages of Wins </a:t>
            </a: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From Regression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Linear Model for Wins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Conducted by Brian Burke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Data from 2002-2006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0AAD60-8447-4345-8BAE-BAA9FE11D163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CCB2-3A90-4EFE-87E8-7E86A934FDEE}"/>
              </a:ext>
            </a:extLst>
          </p:cNvPr>
          <p:cNvSpPr txBox="1"/>
          <p:nvPr/>
        </p:nvSpPr>
        <p:spPr>
          <a:xfrm>
            <a:off x="9966704" y="1760270"/>
            <a:ext cx="2490145" cy="157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COMP = Completion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CD1A23-3E86-4A28-B0D8-E599ADF1E983}"/>
                  </a:ext>
                </a:extLst>
              </p:cNvPr>
              <p:cNvSpPr txBox="1"/>
              <p:nvPr/>
            </p:nvSpPr>
            <p:spPr>
              <a:xfrm>
                <a:off x="1364910" y="3770525"/>
                <a:ext cx="7848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𝑌𝐷𝑆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−30×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CD1A23-3E86-4A28-B0D8-E599ADF1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10" y="3770525"/>
                <a:ext cx="784853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Independent Variables for Wins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A4F53F-80CF-44E9-A6D6-08252018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571" y="2031857"/>
            <a:ext cx="7286324" cy="266078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92717-A284-4D1C-8499-17BCF1094D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4571" y="4727019"/>
            <a:ext cx="7286324" cy="97208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15545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of Regression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E1ADE-4B7D-44FF-A11D-DAA77DFB9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209" y="1991490"/>
            <a:ext cx="3428156" cy="410532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EDBD470-16AC-4A2F-B293-F704DE34556B}"/>
              </a:ext>
            </a:extLst>
          </p:cNvPr>
          <p:cNvSpPr/>
          <p:nvPr/>
        </p:nvSpPr>
        <p:spPr>
          <a:xfrm>
            <a:off x="5251450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E67CA3-8C07-4D5C-8444-7E90136AD6EC}"/>
              </a:ext>
            </a:extLst>
          </p:cNvPr>
          <p:cNvSpPr/>
          <p:nvPr/>
        </p:nvSpPr>
        <p:spPr>
          <a:xfrm>
            <a:off x="5251450" y="3073157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C27D6-AE29-4FAA-97F7-6585C4DED987}"/>
              </a:ext>
            </a:extLst>
          </p:cNvPr>
          <p:cNvSpPr/>
          <p:nvPr/>
        </p:nvSpPr>
        <p:spPr>
          <a:xfrm>
            <a:off x="5251450" y="4452381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E5B8-3E72-498B-9399-05C123EB95E2}"/>
              </a:ext>
            </a:extLst>
          </p:cNvPr>
          <p:cNvSpPr txBox="1"/>
          <p:nvPr/>
        </p:nvSpPr>
        <p:spPr>
          <a:xfrm>
            <a:off x="7128473" y="3583079"/>
            <a:ext cx="159639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All Passing 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FB62-BCCD-41E1-9ECC-743DA559F4F8}"/>
              </a:ext>
            </a:extLst>
          </p:cNvPr>
          <p:cNvCxnSpPr>
            <a:cxnSpLocks/>
          </p:cNvCxnSpPr>
          <p:nvPr/>
        </p:nvCxnSpPr>
        <p:spPr>
          <a:xfrm flipH="1" flipV="1">
            <a:off x="6280150" y="3009901"/>
            <a:ext cx="1022350" cy="6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BA0020-2837-483C-8123-FB89709F1E7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220423" y="3309191"/>
            <a:ext cx="908050" cy="569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AAC44-E805-4889-B9FD-C7C7980CCBF6}"/>
              </a:ext>
            </a:extLst>
          </p:cNvPr>
          <p:cNvCxnSpPr>
            <a:cxnSpLocks/>
          </p:cNvCxnSpPr>
          <p:nvPr/>
        </p:nvCxnSpPr>
        <p:spPr>
          <a:xfrm flipH="1">
            <a:off x="6241090" y="4044151"/>
            <a:ext cx="934410" cy="542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6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of Regression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E1ADE-4B7D-44FF-A11D-DAA77DFB9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209" y="1991490"/>
            <a:ext cx="3428156" cy="410532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EDBD470-16AC-4A2F-B293-F704DE34556B}"/>
              </a:ext>
            </a:extLst>
          </p:cNvPr>
          <p:cNvSpPr/>
          <p:nvPr/>
        </p:nvSpPr>
        <p:spPr>
          <a:xfrm>
            <a:off x="5251450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C27D6-AE29-4FAA-97F7-6585C4DED987}"/>
              </a:ext>
            </a:extLst>
          </p:cNvPr>
          <p:cNvSpPr/>
          <p:nvPr/>
        </p:nvSpPr>
        <p:spPr>
          <a:xfrm>
            <a:off x="5310815" y="4093224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E5B8-3E72-498B-9399-05C123EB95E2}"/>
              </a:ext>
            </a:extLst>
          </p:cNvPr>
          <p:cNvSpPr txBox="1"/>
          <p:nvPr/>
        </p:nvSpPr>
        <p:spPr>
          <a:xfrm>
            <a:off x="7026873" y="3459952"/>
            <a:ext cx="202187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Contribution from Offense QB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FB62-BCCD-41E1-9ECC-743DA559F4F8}"/>
              </a:ext>
            </a:extLst>
          </p:cNvPr>
          <p:cNvCxnSpPr>
            <a:cxnSpLocks/>
          </p:cNvCxnSpPr>
          <p:nvPr/>
        </p:nvCxnSpPr>
        <p:spPr>
          <a:xfrm flipH="1" flipV="1">
            <a:off x="6280150" y="3009901"/>
            <a:ext cx="946150" cy="57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AAC44-E805-4889-B9FD-C7C7980CCBF6}"/>
              </a:ext>
            </a:extLst>
          </p:cNvPr>
          <p:cNvCxnSpPr>
            <a:cxnSpLocks/>
          </p:cNvCxnSpPr>
          <p:nvPr/>
        </p:nvCxnSpPr>
        <p:spPr>
          <a:xfrm flipH="1">
            <a:off x="6237108" y="4044151"/>
            <a:ext cx="891365" cy="18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03B60C9-7C72-4433-99C7-C630F7F15855}"/>
              </a:ext>
            </a:extLst>
          </p:cNvPr>
          <p:cNvSpPr/>
          <p:nvPr/>
        </p:nvSpPr>
        <p:spPr>
          <a:xfrm>
            <a:off x="4198449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1381B-ED3F-4E9F-964C-066926926849}"/>
              </a:ext>
            </a:extLst>
          </p:cNvPr>
          <p:cNvSpPr/>
          <p:nvPr/>
        </p:nvSpPr>
        <p:spPr>
          <a:xfrm>
            <a:off x="4198449" y="4093223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464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II</vt:lpstr>
      <vt:lpstr>Importance of the Quarterback</vt:lpstr>
      <vt:lpstr>Importance of the Quarterback</vt:lpstr>
      <vt:lpstr>Metrics for Quarterbacks</vt:lpstr>
      <vt:lpstr>Metrics for Quarterbacks</vt:lpstr>
      <vt:lpstr>Tom Brady VS Peyton Manning</vt:lpstr>
      <vt:lpstr>Tom Brady VS Peyton Manning</vt:lpstr>
      <vt:lpstr>Tom Brady VS Peyton Manning</vt:lpstr>
      <vt:lpstr>Tom Brady VS Peyton Manning</vt:lpstr>
      <vt:lpstr>Tom Brady VS Peyton Manning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36</cp:revision>
  <dcterms:created xsi:type="dcterms:W3CDTF">2019-10-09T02:19:47Z</dcterms:created>
  <dcterms:modified xsi:type="dcterms:W3CDTF">2021-03-29T01:48:45Z</dcterms:modified>
</cp:coreProperties>
</file>