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3"/>
  </p:notesMasterIdLst>
  <p:sldIdLst>
    <p:sldId id="298" r:id="rId2"/>
    <p:sldId id="308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28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817"/>
    <a:srgbClr val="A6A1A1"/>
    <a:srgbClr val="663300"/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04" autoAdjust="0"/>
    <p:restoredTop sz="95871" autoAdjust="0"/>
  </p:normalViewPr>
  <p:slideViewPr>
    <p:cSldViewPr snapToGrid="0">
      <p:cViewPr varScale="1">
        <p:scale>
          <a:sx n="95" d="100"/>
          <a:sy n="95" d="100"/>
        </p:scale>
        <p:origin x="868" y="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44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53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36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965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05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92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6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47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62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41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65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9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4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2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5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7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881C039-66A3-4640-815B-3B5A8B7D868D}" type="datetimeFigureOut">
              <a:rPr lang="en-US" smtClean="0"/>
              <a:t>3/28/2021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178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  <p:sldLayoutId id="2147483916" r:id="rId16"/>
    <p:sldLayoutId id="214748391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41856743-89BA-4675-AC94-48F5144804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66" b="23593"/>
          <a:stretch/>
        </p:blipFill>
        <p:spPr>
          <a:xfrm>
            <a:off x="-4364946" y="-83127"/>
            <a:ext cx="12424206" cy="69886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2744" y="2131894"/>
            <a:ext cx="7574604" cy="1828801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8093" y="6274528"/>
            <a:ext cx="6903907" cy="392189"/>
          </a:xfrm>
        </p:spPr>
        <p:txBody>
          <a:bodyPr>
            <a:normAutofit lnSpcReduction="10000"/>
          </a:bodyPr>
          <a:lstStyle/>
          <a:p>
            <a:r>
              <a:rPr lang="en-US" dirty="0">
                <a:ln>
                  <a:noFill/>
                </a:ln>
                <a:solidFill>
                  <a:srgbClr val="D34817"/>
                </a:solidFill>
                <a:effectLst/>
                <a:latin typeface="Selawik Semibold" panose="020B0702040204020203" pitchFamily="34" charset="0"/>
              </a:rPr>
              <a:t>Produced by Dr. Mario | UNC </a:t>
            </a:r>
            <a:r>
              <a:rPr lang="en-US">
                <a:ln>
                  <a:noFill/>
                </a:ln>
                <a:solidFill>
                  <a:srgbClr val="D34817"/>
                </a:solidFill>
                <a:effectLst/>
                <a:latin typeface="Selawik Semibold" panose="020B0702040204020203" pitchFamily="34" charset="0"/>
              </a:rPr>
              <a:t>STOR 538</a:t>
            </a:r>
            <a:endParaRPr lang="en-US" dirty="0">
              <a:ln>
                <a:noFill/>
              </a:ln>
              <a:solidFill>
                <a:srgbClr val="D34817"/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9" name="Graphic 8" descr="Football">
            <a:extLst>
              <a:ext uri="{FF2B5EF4-FFF2-40B4-BE49-F238E27FC236}">
                <a16:creationId xmlns:a16="http://schemas.microsoft.com/office/drawing/2014/main" id="{8458BA3F-0AF8-4D6D-8A76-77009396C2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182294">
            <a:off x="9207524" y="-67270"/>
            <a:ext cx="3049289" cy="304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States and Values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615622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Modification for Punts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Probability of Punting if 5, 4, 3, 2, 1 Yards Away is 0.9, 0.8, 0.2, 0.05, 0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When Punting, the Punter Kicks the Ball 1,2,3,4 Yards Away Approximately 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   0%, 5%, 10%,  and 85% of the Time     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Equations for Expectation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280912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4925DE6-BF89-4DB5-9581-1C5BC6B756BD}"/>
                  </a:ext>
                </a:extLst>
              </p:cNvPr>
              <p:cNvSpPr txBox="1"/>
              <p:nvPr/>
            </p:nvSpPr>
            <p:spPr>
              <a:xfrm>
                <a:off x="2914763" y="3176300"/>
                <a:ext cx="8856690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=0.9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−0×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−0.05×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−0.1×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−0.85×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+0.1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0.5×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−0.5×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8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−0×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−0.05×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−0.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95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+0.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[0.5×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−0.5×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−0×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+0.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[0.5×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−0.5×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05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1×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+0.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95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[0.5×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−0.5×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=0.5×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7−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−0.5×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4925DE6-BF89-4DB5-9581-1C5BC6B75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763" y="3176300"/>
                <a:ext cx="8856690" cy="16312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0DDC9656-7ADD-4822-9C23-37D396AA53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4328" y="5671226"/>
            <a:ext cx="9001165" cy="425587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</p:spTree>
    <p:extLst>
      <p:ext uri="{BB962C8B-B14F-4D97-AF65-F5344CB8AC3E}">
        <p14:creationId xmlns:p14="http://schemas.microsoft.com/office/powerpoint/2010/main" val="1275689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0" y="0"/>
            <a:ext cx="602414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0235" y="890427"/>
            <a:ext cx="4577335" cy="126458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Final </a:t>
            </a:r>
            <a:b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</a:br>
            <a: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307645" y="4702986"/>
            <a:ext cx="6639939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The Browns ruin careers,</a:t>
            </a:r>
          </a:p>
          <a:p>
            <a:pPr algn="r"/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Like ACL tears.</a:t>
            </a:r>
          </a:p>
          <a:p>
            <a:pPr algn="r"/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- DJ Mario</a:t>
            </a:r>
          </a:p>
          <a:p>
            <a:pPr lvl="2" algn="r"/>
            <a:endParaRPr lang="en-US" sz="2800" dirty="0">
              <a:solidFill>
                <a:schemeClr val="tx1">
                  <a:lumMod val="85000"/>
                </a:schemeClr>
              </a:solidFill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solidFill>
                <a:schemeClr val="tx1">
                  <a:lumMod val="85000"/>
                </a:schemeClr>
              </a:solidFill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solidFill>
                <a:schemeClr val="tx1">
                  <a:lumMod val="85000"/>
                </a:schemeClr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States and Values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86433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Advantages of States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Recall: Use in Baseball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Purpose: To Evaluate Expected Outcome and Winning Probability   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   from Different Strategies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Purpose in Football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Analyze the Effectiveness of Offensive Plays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Determining Strategies on Fourth Down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Picking Defense Formations to Restrict Opponent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620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States and Values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6154791" cy="2828691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States Defined by …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Yard Line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Down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Yards to Go for First Down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Score Differential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Time Left in Game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There is a Massive Amount of States</a:t>
            </a: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D089CBB-4612-449D-86F3-701E70D03CB7}"/>
                  </a:ext>
                </a:extLst>
              </p:cNvPr>
              <p:cNvSpPr txBox="1"/>
              <p:nvPr/>
            </p:nvSpPr>
            <p:spPr>
              <a:xfrm>
                <a:off x="2584756" y="4181693"/>
                <a:ext cx="79250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𝑁𝑢𝑚𝑏𝑒𝑟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𝑆𝑡𝑎𝑡𝑒𝑠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=99×4×30×80×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60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=57,024,000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D089CBB-4612-449D-86F3-701E70D03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756" y="4181693"/>
                <a:ext cx="7925055" cy="461665"/>
              </a:xfrm>
              <a:prstGeom prst="rect">
                <a:avLst/>
              </a:prstGeom>
              <a:blipFill>
                <a:blip r:embed="rId7"/>
                <a:stretch>
                  <a:fillRect l="-231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7BF6C87-C26D-43A5-BBDA-0FEB4D7C0F57}"/>
              </a:ext>
            </a:extLst>
          </p:cNvPr>
          <p:cNvCxnSpPr>
            <a:cxnSpLocks/>
          </p:cNvCxnSpPr>
          <p:nvPr/>
        </p:nvCxnSpPr>
        <p:spPr>
          <a:xfrm flipH="1">
            <a:off x="4699324" y="4586673"/>
            <a:ext cx="2062358" cy="702957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96402E-7293-4C56-A2D6-73B4AD25EC0A}"/>
              </a:ext>
            </a:extLst>
          </p:cNvPr>
          <p:cNvSpPr txBox="1"/>
          <p:nvPr/>
        </p:nvSpPr>
        <p:spPr>
          <a:xfrm>
            <a:off x="3130074" y="5027751"/>
            <a:ext cx="2078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Assumption About Yards to Go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5E49D7D-7159-42C9-BEA4-6DA4F6C1BDDA}"/>
              </a:ext>
            </a:extLst>
          </p:cNvPr>
          <p:cNvCxnSpPr>
            <a:cxnSpLocks/>
          </p:cNvCxnSpPr>
          <p:nvPr/>
        </p:nvCxnSpPr>
        <p:spPr>
          <a:xfrm flipH="1">
            <a:off x="7176965" y="4586673"/>
            <a:ext cx="359624" cy="439060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FDDAD83-0A61-4A8E-8F62-9423FCF11DE4}"/>
              </a:ext>
            </a:extLst>
          </p:cNvPr>
          <p:cNvSpPr txBox="1"/>
          <p:nvPr/>
        </p:nvSpPr>
        <p:spPr>
          <a:xfrm>
            <a:off x="5944128" y="5025733"/>
            <a:ext cx="2078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Assumption Score Differential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3AA1B2-6F16-44EE-BE7C-DFE340422EF7}"/>
              </a:ext>
            </a:extLst>
          </p:cNvPr>
          <p:cNvSpPr txBox="1"/>
          <p:nvPr/>
        </p:nvSpPr>
        <p:spPr>
          <a:xfrm>
            <a:off x="8538678" y="5025733"/>
            <a:ext cx="2214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Assumption About Time Remaining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46DF84-1E0C-4A25-9A08-CD76ADFCFB33}"/>
              </a:ext>
            </a:extLst>
          </p:cNvPr>
          <p:cNvCxnSpPr>
            <a:cxnSpLocks/>
          </p:cNvCxnSpPr>
          <p:nvPr/>
        </p:nvCxnSpPr>
        <p:spPr>
          <a:xfrm>
            <a:off x="8437944" y="4615016"/>
            <a:ext cx="479328" cy="410717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955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States and Values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8990589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Needs Simplification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Maximize the Expected Number of Points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Assume Game is of Infinite Length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Time Remaining Becomes Irrelevant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Current Score Differential Becomes Irrelevant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Method Devalued During Ends of 2</a:t>
            </a:r>
            <a:r>
              <a:rPr lang="en-US" sz="2000" baseline="30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nd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and 4</a:t>
            </a:r>
            <a:r>
              <a:rPr lang="en-US" sz="2000" baseline="30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th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Quarter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New Defined States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Yard Line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Down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Yards to Go for First Down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There is a Massive Amount of States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D089CBB-4612-449D-86F3-701E70D03CB7}"/>
                  </a:ext>
                </a:extLst>
              </p:cNvPr>
              <p:cNvSpPr txBox="1"/>
              <p:nvPr/>
            </p:nvSpPr>
            <p:spPr>
              <a:xfrm>
                <a:off x="2607906" y="5770525"/>
                <a:ext cx="79250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𝑁𝑢𝑚𝑏𝑒𝑟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𝑆𝑡𝑎𝑡𝑒𝑠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=99×4×30=11,880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D089CBB-4612-449D-86F3-701E70D03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906" y="5770525"/>
                <a:ext cx="7925055" cy="461665"/>
              </a:xfrm>
              <a:prstGeom prst="rect">
                <a:avLst/>
              </a:prstGeom>
              <a:blipFill>
                <a:blip r:embed="rId7"/>
                <a:stretch>
                  <a:fillRect l="-23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6398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States and Values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482665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Value of a State = Margin By Which a Team is Expected to Win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Historical Research in This Area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First Explored by Virgil Carter and Robert </a:t>
            </a:r>
            <a:r>
              <a:rPr lang="en-US" sz="2000" dirty="0" err="1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Machol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(1971)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Modified in </a:t>
            </a:r>
            <a:r>
              <a:rPr lang="en-US" sz="2000" i="1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Hidden Game of Football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(Carroll et Al., 1989)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Studied for 1</a:t>
            </a:r>
            <a:r>
              <a:rPr lang="en-US" sz="2000" baseline="30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st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Downs by David Romer (2002) and Footballoutsiders.com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Estimated Value by Cabot, </a:t>
            </a:r>
            <a:r>
              <a:rPr lang="en-US" sz="2000" dirty="0" err="1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Sagarin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, and Winston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Analysis Done from Different Time Periods (1969 to 2006)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Cabot, </a:t>
            </a:r>
            <a:r>
              <a:rPr lang="en-US" sz="2200" dirty="0" err="1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Sagarin</a:t>
            </a: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, and Winston Used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   a Video Game </a:t>
            </a:r>
            <a:r>
              <a:rPr lang="en-US" sz="2200" i="1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Pro Quarterback</a:t>
            </a: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785CCDF-BEE0-44A2-9001-28353BA3D6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6228" y="4867947"/>
            <a:ext cx="1956537" cy="1406766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</p:spTree>
    <p:extLst>
      <p:ext uri="{BB962C8B-B14F-4D97-AF65-F5344CB8AC3E}">
        <p14:creationId xmlns:p14="http://schemas.microsoft.com/office/powerpoint/2010/main" val="2151056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States and Values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482665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Comparison of Research on State Values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161FF14-8E51-4454-A60D-0511D95834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386" y="2013926"/>
            <a:ext cx="5956052" cy="4244095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83034D-02E1-4140-BE07-FCD32FA441A9}"/>
              </a:ext>
            </a:extLst>
          </p:cNvPr>
          <p:cNvCxnSpPr>
            <a:cxnSpLocks/>
          </p:cNvCxnSpPr>
          <p:nvPr/>
        </p:nvCxnSpPr>
        <p:spPr>
          <a:xfrm>
            <a:off x="10402110" y="4699017"/>
            <a:ext cx="0" cy="1559004"/>
          </a:xfrm>
          <a:prstGeom prst="straightConnector1">
            <a:avLst/>
          </a:prstGeom>
          <a:ln w="5715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E9F82E5-D9CE-4414-A7DE-6F318F31B969}"/>
              </a:ext>
            </a:extLst>
          </p:cNvPr>
          <p:cNvCxnSpPr>
            <a:cxnSpLocks/>
          </p:cNvCxnSpPr>
          <p:nvPr/>
        </p:nvCxnSpPr>
        <p:spPr>
          <a:xfrm>
            <a:off x="10402110" y="2013926"/>
            <a:ext cx="0" cy="1559004"/>
          </a:xfrm>
          <a:prstGeom prst="straightConnector1">
            <a:avLst/>
          </a:prstGeom>
          <a:ln w="5715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D3C4035-0EB8-4DF7-AD79-E35ACAB88712}"/>
              </a:ext>
            </a:extLst>
          </p:cNvPr>
          <p:cNvSpPr txBox="1"/>
          <p:nvPr/>
        </p:nvSpPr>
        <p:spPr>
          <a:xfrm>
            <a:off x="9544673" y="3607306"/>
            <a:ext cx="17025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Approaching Opponent’s Goal Line</a:t>
            </a:r>
          </a:p>
        </p:txBody>
      </p:sp>
    </p:spTree>
    <p:extLst>
      <p:ext uri="{BB962C8B-B14F-4D97-AF65-F5344CB8AC3E}">
        <p14:creationId xmlns:p14="http://schemas.microsoft.com/office/powerpoint/2010/main" val="1881765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States and Values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673495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Takeaways from Analysis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Simulation in Video Game Allowed Data For Scenarios Other than 1</a:t>
            </a:r>
            <a:r>
              <a:rPr lang="en-US" sz="2000" baseline="30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st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Down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Romer Discovered Teams Should Go on Fourth Down in Most Situations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Over NFL Season There are 40,000 Plays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This Proves That Estimated Value of States Has Considerable Error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Simplified Scenario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Field is 7 Yards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Need to Get 1 Yard to Get a First Down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Only Have 1 Play to Get a First Down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We Have 50% Chance of 1 Yard and 50% Chance of 0 Yards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When Scored, We Get 7 Points and Opponent Starts on 1 Yard Line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No Field Goals or Punts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83D5987-1BD2-4419-9B32-C50E368B0A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5483" y="5756428"/>
            <a:ext cx="9001165" cy="425587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</p:spTree>
    <p:extLst>
      <p:ext uri="{BB962C8B-B14F-4D97-AF65-F5344CB8AC3E}">
        <p14:creationId xmlns:p14="http://schemas.microsoft.com/office/powerpoint/2010/main" val="351492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6B7B6F8-CBC1-4263-9164-C961905D350C}"/>
              </a:ext>
            </a:extLst>
          </p:cNvPr>
          <p:cNvCxnSpPr>
            <a:cxnSpLocks/>
          </p:cNvCxnSpPr>
          <p:nvPr/>
        </p:nvCxnSpPr>
        <p:spPr>
          <a:xfrm flipV="1">
            <a:off x="5516171" y="4286639"/>
            <a:ext cx="2178255" cy="755761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States and Values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673495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Estimating Value of Each States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There are 5 States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Expected Value of Points for Each State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Equations For Expectation (Law of conditional Expectation)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BEE9FB4-0715-441D-8010-36AA710CD4C1}"/>
                  </a:ext>
                </a:extLst>
              </p:cNvPr>
              <p:cNvSpPr txBox="1"/>
              <p:nvPr/>
            </p:nvSpPr>
            <p:spPr>
              <a:xfrm>
                <a:off x="2874124" y="2566128"/>
                <a:ext cx="79250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𝐸𝑥𝑝𝑒𝑐𝑡𝑒𝑑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𝑉𝑎𝑙𝑢𝑒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𝑌𝑎𝑟𝑑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𝐿𝑖𝑛𝑒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BEE9FB4-0715-441D-8010-36AA710CD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124" y="2566128"/>
                <a:ext cx="7925055" cy="461665"/>
              </a:xfrm>
              <a:prstGeom prst="rect">
                <a:avLst/>
              </a:prstGeom>
              <a:blipFill>
                <a:blip r:embed="rId7"/>
                <a:stretch>
                  <a:fillRect l="-615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4925DE6-BF89-4DB5-9581-1C5BC6B756BD}"/>
                  </a:ext>
                </a:extLst>
              </p:cNvPr>
              <p:cNvSpPr txBox="1"/>
              <p:nvPr/>
            </p:nvSpPr>
            <p:spPr>
              <a:xfrm>
                <a:off x="2874124" y="3416042"/>
                <a:ext cx="7925055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=0.5×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−0.5×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=0.5×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−0.5×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=0.5×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−0.5×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=0.5×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−0.5×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=0.5×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(7−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−0.5×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4925DE6-BF89-4DB5-9581-1C5BC6B75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124" y="3416042"/>
                <a:ext cx="7925055" cy="1938992"/>
              </a:xfrm>
              <a:prstGeom prst="rect">
                <a:avLst/>
              </a:prstGeom>
              <a:blipFill>
                <a:blip r:embed="rId8"/>
                <a:stretch>
                  <a:fillRect l="-154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0514F3B5-EDD1-4F23-ADB3-0DBBB42059B6}"/>
              </a:ext>
            </a:extLst>
          </p:cNvPr>
          <p:cNvSpPr txBox="1"/>
          <p:nvPr/>
        </p:nvSpPr>
        <p:spPr>
          <a:xfrm>
            <a:off x="7694426" y="4048504"/>
            <a:ext cx="4934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Scoring Gives the Ball to Other Team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06203EF-03D4-4478-98DA-93243EAC5389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836651" y="4683045"/>
            <a:ext cx="877755" cy="393731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E88C4C9-7369-42FE-8E29-C2172BDBFE47}"/>
              </a:ext>
            </a:extLst>
          </p:cNvPr>
          <p:cNvSpPr txBox="1"/>
          <p:nvPr/>
        </p:nvSpPr>
        <p:spPr>
          <a:xfrm>
            <a:off x="7714406" y="4482990"/>
            <a:ext cx="4934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Failing Gives the Ball to Other Team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A894A86-2EA6-48A0-9AD4-1D2B609D94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14328" y="5671226"/>
            <a:ext cx="9001165" cy="425587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</p:spTree>
    <p:extLst>
      <p:ext uri="{BB962C8B-B14F-4D97-AF65-F5344CB8AC3E}">
        <p14:creationId xmlns:p14="http://schemas.microsoft.com/office/powerpoint/2010/main" val="67345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States and Values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673495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Estimating Value of Each States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Values Can Be Estimated Through Solving Equations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System Can Be Solved = 5 Variables and 5 Equations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Each Yard Line Increases Expectation by 3.5 Points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Is There Anything Particularly Unusual About This Methodology?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4925DE6-BF89-4DB5-9581-1C5BC6B756BD}"/>
                  </a:ext>
                </a:extLst>
              </p:cNvPr>
              <p:cNvSpPr txBox="1"/>
              <p:nvPr/>
            </p:nvSpPr>
            <p:spPr>
              <a:xfrm>
                <a:off x="2920424" y="2566784"/>
                <a:ext cx="3526676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=−5.25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−1.75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.75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5.25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.75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4925DE6-BF89-4DB5-9581-1C5BC6B75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424" y="2566784"/>
                <a:ext cx="3526676" cy="1938992"/>
              </a:xfrm>
              <a:prstGeom prst="rect">
                <a:avLst/>
              </a:prstGeom>
              <a:blipFill>
                <a:blip r:embed="rId7"/>
                <a:stretch>
                  <a:fillRect l="-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13A9025C-C89B-4C5C-ADB5-4667F3E2D9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4328" y="5671226"/>
            <a:ext cx="9001165" cy="425587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</p:spTree>
    <p:extLst>
      <p:ext uri="{BB962C8B-B14F-4D97-AF65-F5344CB8AC3E}">
        <p14:creationId xmlns:p14="http://schemas.microsoft.com/office/powerpoint/2010/main" val="31034504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668</Words>
  <Application>Microsoft Office PowerPoint</Application>
  <PresentationFormat>Widescreen</PresentationFormat>
  <Paragraphs>120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Calisto MT</vt:lpstr>
      <vt:lpstr>Cambria Math</vt:lpstr>
      <vt:lpstr>Selawik Semibold</vt:lpstr>
      <vt:lpstr>Wingdings</vt:lpstr>
      <vt:lpstr>Wingdings 2</vt:lpstr>
      <vt:lpstr>Slate</vt:lpstr>
      <vt:lpstr>Football III</vt:lpstr>
      <vt:lpstr>Football States and Values</vt:lpstr>
      <vt:lpstr>Football States and Values</vt:lpstr>
      <vt:lpstr>Football States and Values</vt:lpstr>
      <vt:lpstr>Football States and Values</vt:lpstr>
      <vt:lpstr>Football States and Values</vt:lpstr>
      <vt:lpstr>Football States and Values</vt:lpstr>
      <vt:lpstr>Football States and Values</vt:lpstr>
      <vt:lpstr>Football States and Values</vt:lpstr>
      <vt:lpstr>Football States and Values</vt:lpstr>
      <vt:lpstr>Final 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Football I</dc:title>
  <dc:creator>Super Mario</dc:creator>
  <cp:lastModifiedBy>Giacomazzo, Mario</cp:lastModifiedBy>
  <cp:revision>63</cp:revision>
  <dcterms:created xsi:type="dcterms:W3CDTF">2019-10-09T02:19:47Z</dcterms:created>
  <dcterms:modified xsi:type="dcterms:W3CDTF">2021-03-29T01:35:04Z</dcterms:modified>
</cp:coreProperties>
</file>