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98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Focus on Two End-Game Situations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Has the Ball With 5 Seconds Left and Losing by 2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Attempt 2-Point Shot to Tie or 3-Point Shot to Win?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Philadelphia Versus Indiana in 2001 Playoffs (Game 1)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is Defending With 5 Seconds Left and Winning by 3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Foul or Allow Opponent to Attempt a 3-Pointer for the Tie?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Dallas Versus Phoenix in 2005 Playoffs (Game 6)</a:t>
            </a:r>
          </a:p>
          <a:p>
            <a:pPr lvl="2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Outcomes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Reggie Miller Won Game with 3-Pointer at Buzzer to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Steve Nash Tied the Game with 3-Pointer and Later Won the Game after a Double Overtime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Make Decision that Maximizes Probability of Winning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Assumptions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Other Team Will Not Foul on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Will End on Our Shot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Events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 = Event that a 2-Pointer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B = Event that a 3-Pointer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 = Event that We Win in Overtime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 = Event We Win the Game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  = Event We Lose the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Data Over Many Seasons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2-Pointer, We Win if Shot is Made and Win in Overtime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3-Pointer, We Win if Shot is Made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/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blipFill>
                <a:blip r:embed="rId6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Find Probabilities By Multiplying Across Branches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548664-1D2F-4D9A-B369-B67B42DF36FE}"/>
              </a:ext>
            </a:extLst>
          </p:cNvPr>
          <p:cNvGrpSpPr/>
          <p:nvPr/>
        </p:nvGrpSpPr>
        <p:grpSpPr>
          <a:xfrm>
            <a:off x="2836505" y="1915439"/>
            <a:ext cx="6704184" cy="4114226"/>
            <a:chOff x="3058828" y="2173524"/>
            <a:chExt cx="6704184" cy="41142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CC701-5078-4348-9A32-B83E2A39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541" y="3489139"/>
              <a:ext cx="796135" cy="8009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DA3E12-D9BB-4A15-9744-C611BF869C6D}"/>
                </a:ext>
              </a:extLst>
            </p:cNvPr>
            <p:cNvSpPr/>
            <p:nvPr/>
          </p:nvSpPr>
          <p:spPr>
            <a:xfrm>
              <a:off x="3058828" y="417641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C2B977-02AC-4449-83A4-FBC941E89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16787" y="4286369"/>
              <a:ext cx="825889" cy="10986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71533-CC45-4962-8612-B5E67A89B576}"/>
                </a:ext>
              </a:extLst>
            </p:cNvPr>
            <p:cNvSpPr txBox="1"/>
            <p:nvPr/>
          </p:nvSpPr>
          <p:spPr>
            <a:xfrm>
              <a:off x="4103339" y="328908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2-Pointer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B671A-7DA3-41ED-BFE8-9D6248D7E777}"/>
                </a:ext>
              </a:extLst>
            </p:cNvPr>
            <p:cNvSpPr txBox="1"/>
            <p:nvPr/>
          </p:nvSpPr>
          <p:spPr>
            <a:xfrm>
              <a:off x="4103339" y="518492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3-Pointer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CBFC1-9994-4F2E-8E16-909B8A1E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431" y="3023378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2F4D78-FB71-4EC6-BF5D-59A869210427}"/>
                </a:ext>
              </a:extLst>
            </p:cNvPr>
            <p:cNvSpPr/>
            <p:nvPr/>
          </p:nvSpPr>
          <p:spPr>
            <a:xfrm>
              <a:off x="5268718" y="3378461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001F4-2F86-4D01-9BD5-29AEAC938717}"/>
                </a:ext>
              </a:extLst>
            </p:cNvPr>
            <p:cNvCxnSpPr>
              <a:cxnSpLocks/>
            </p:cNvCxnSpPr>
            <p:nvPr/>
          </p:nvCxnSpPr>
          <p:spPr>
            <a:xfrm>
              <a:off x="5426677" y="3488420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8977D7-8468-4C33-835C-E0FF363A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677" y="4819914"/>
              <a:ext cx="1264108" cy="600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10B08-7054-42C4-B3C9-ADC196FF2772}"/>
                </a:ext>
              </a:extLst>
            </p:cNvPr>
            <p:cNvSpPr/>
            <p:nvPr/>
          </p:nvSpPr>
          <p:spPr>
            <a:xfrm>
              <a:off x="5238964" y="530670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25725E-A872-4FFA-ABE5-06B98D50A8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6923" y="5416659"/>
              <a:ext cx="1293862" cy="577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A14C3F-B322-4D3D-BF67-F50A6F5078AA}"/>
                </a:ext>
              </a:extLst>
            </p:cNvPr>
            <p:cNvSpPr txBox="1"/>
            <p:nvPr/>
          </p:nvSpPr>
          <p:spPr>
            <a:xfrm>
              <a:off x="6690785" y="272932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2074CA-2FF4-4C50-AE18-5FFC3288CAED}"/>
                </a:ext>
              </a:extLst>
            </p:cNvPr>
            <p:cNvSpPr txBox="1"/>
            <p:nvPr/>
          </p:nvSpPr>
          <p:spPr>
            <a:xfrm>
              <a:off x="6769341" y="3479373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30EC2F-7F63-4B58-99B4-B02A8D4A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62" y="247197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C8C949-997A-4727-B4FB-704209AA5A7C}"/>
                </a:ext>
              </a:extLst>
            </p:cNvPr>
            <p:cNvSpPr/>
            <p:nvPr/>
          </p:nvSpPr>
          <p:spPr>
            <a:xfrm>
              <a:off x="7616449" y="282706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F1D084-FB56-49A5-9C98-5E7E03E758C5}"/>
                </a:ext>
              </a:extLst>
            </p:cNvPr>
            <p:cNvCxnSpPr>
              <a:cxnSpLocks/>
            </p:cNvCxnSpPr>
            <p:nvPr/>
          </p:nvCxnSpPr>
          <p:spPr>
            <a:xfrm>
              <a:off x="7774408" y="293701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E02DBC-C7BF-4415-9800-B0C2C7B8EB97}"/>
                </a:ext>
              </a:extLst>
            </p:cNvPr>
            <p:cNvSpPr txBox="1"/>
            <p:nvPr/>
          </p:nvSpPr>
          <p:spPr>
            <a:xfrm>
              <a:off x="8728190" y="2249603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7AE9B5-9BE2-4EF8-B688-E49922CB4131}"/>
                </a:ext>
              </a:extLst>
            </p:cNvPr>
            <p:cNvSpPr txBox="1"/>
            <p:nvPr/>
          </p:nvSpPr>
          <p:spPr>
            <a:xfrm>
              <a:off x="8728191" y="300156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CD8D94-3B53-4808-881E-700F0C361241}"/>
                </a:ext>
              </a:extLst>
            </p:cNvPr>
            <p:cNvSpPr txBox="1"/>
            <p:nvPr/>
          </p:nvSpPr>
          <p:spPr>
            <a:xfrm>
              <a:off x="6612141" y="4583949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(W)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2A33F6-3D92-4FDA-90A9-3677DD1DA217}"/>
                </a:ext>
              </a:extLst>
            </p:cNvPr>
            <p:cNvSpPr txBox="1"/>
            <p:nvPr/>
          </p:nvSpPr>
          <p:spPr>
            <a:xfrm>
              <a:off x="6612140" y="5579864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F26D44-732C-4F15-A30C-2753474FD124}"/>
                </a:ext>
              </a:extLst>
            </p:cNvPr>
            <p:cNvSpPr txBox="1"/>
            <p:nvPr/>
          </p:nvSpPr>
          <p:spPr>
            <a:xfrm rot="20031447">
              <a:off x="5586671" y="2726235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74A0CC-F4EB-485F-A338-8B9E3473ACF6}"/>
                </a:ext>
              </a:extLst>
            </p:cNvPr>
            <p:cNvSpPr txBox="1"/>
            <p:nvPr/>
          </p:nvSpPr>
          <p:spPr>
            <a:xfrm rot="20031447">
              <a:off x="7996194" y="217352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6AD800-9EE7-405B-9659-B1FEF024E2A4}"/>
                </a:ext>
              </a:extLst>
            </p:cNvPr>
            <p:cNvSpPr txBox="1"/>
            <p:nvPr/>
          </p:nvSpPr>
          <p:spPr>
            <a:xfrm rot="1018734">
              <a:off x="5675754" y="372447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2B2FA4-8226-4EB5-A1CD-D4861C5B4609}"/>
                </a:ext>
              </a:extLst>
            </p:cNvPr>
            <p:cNvSpPr txBox="1"/>
            <p:nvPr/>
          </p:nvSpPr>
          <p:spPr>
            <a:xfrm rot="825249">
              <a:off x="8069276" y="315130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F02052-27CF-468D-8016-9C00977FEE93}"/>
                </a:ext>
              </a:extLst>
            </p:cNvPr>
            <p:cNvSpPr txBox="1"/>
            <p:nvPr/>
          </p:nvSpPr>
          <p:spPr>
            <a:xfrm rot="20031447">
              <a:off x="5516366" y="4616397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0.33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2B5892-9395-41C1-BF03-B28778B5386B}"/>
                </a:ext>
              </a:extLst>
            </p:cNvPr>
            <p:cNvSpPr txBox="1"/>
            <p:nvPr/>
          </p:nvSpPr>
          <p:spPr>
            <a:xfrm rot="1553301">
              <a:off x="5562936" y="5818242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2-Pointer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3-Pointer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Reality: Most Coaches Will Go for 2-Pointer Due to Perceived Risk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Always Go For 3-Pointer.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Sensitivity Analysis (Cases Where 2-Point Attempt is Better)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We Have a Play That Scores a 2-Pointer 80%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Our Best 3-Point Shooter Scores a 3-Pointer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/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=0.45×0.5=0.225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/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=0.333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/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=0.8×0.5=0.4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/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 2.0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70C1B4-0FBF-4215-AC10-13E336845959}"/>
              </a:ext>
            </a:extLst>
          </p:cNvPr>
          <p:cNvGrpSpPr/>
          <p:nvPr/>
        </p:nvGrpSpPr>
        <p:grpSpPr>
          <a:xfrm>
            <a:off x="2213219" y="1542927"/>
            <a:ext cx="8834479" cy="5354684"/>
            <a:chOff x="2441138" y="1915439"/>
            <a:chExt cx="8834479" cy="535468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AA440-8289-48E8-85CE-00212B854AD5}"/>
                </a:ext>
              </a:extLst>
            </p:cNvPr>
            <p:cNvGrpSpPr/>
            <p:nvPr/>
          </p:nvGrpSpPr>
          <p:grpSpPr>
            <a:xfrm>
              <a:off x="3524746" y="1915439"/>
              <a:ext cx="6704184" cy="4114226"/>
              <a:chOff x="3058828" y="2173524"/>
              <a:chExt cx="6704184" cy="411422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89B2C6-5528-410D-81A7-27A74132C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541" y="3489139"/>
                <a:ext cx="796135" cy="8009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B2914A-2F5D-468B-956F-2AEF31A37512}"/>
                  </a:ext>
                </a:extLst>
              </p:cNvPr>
              <p:cNvSpPr/>
              <p:nvPr/>
            </p:nvSpPr>
            <p:spPr>
              <a:xfrm>
                <a:off x="3058828" y="417641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695414-D480-469A-86AD-4892A1699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787" y="4286369"/>
                <a:ext cx="825889" cy="10986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0128B-AB37-4585-903A-7A95BE7A1E43}"/>
                  </a:ext>
                </a:extLst>
              </p:cNvPr>
              <p:cNvSpPr txBox="1"/>
              <p:nvPr/>
            </p:nvSpPr>
            <p:spPr>
              <a:xfrm>
                <a:off x="4103339" y="328908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2-Pointer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522FA2-3267-4F92-B61F-04BF7B070B7D}"/>
                  </a:ext>
                </a:extLst>
              </p:cNvPr>
              <p:cNvSpPr txBox="1"/>
              <p:nvPr/>
            </p:nvSpPr>
            <p:spPr>
              <a:xfrm>
                <a:off x="4103339" y="5184926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3-Pointer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4F0586-94C7-4F67-B5BB-481ED3442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431" y="3023378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48CEBB2-C44F-4F41-8C57-1A7E93E85DA6}"/>
                  </a:ext>
                </a:extLst>
              </p:cNvPr>
              <p:cNvSpPr/>
              <p:nvPr/>
            </p:nvSpPr>
            <p:spPr>
              <a:xfrm>
                <a:off x="5268718" y="3378461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936DA8-AE90-450C-83BC-596E4E089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677" y="3488420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CDA7D1-ACE5-4EEF-85BA-EFAA88A28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6677" y="4819914"/>
                <a:ext cx="1264108" cy="600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90E16EA-AD00-4981-84E3-60549EF72939}"/>
                  </a:ext>
                </a:extLst>
              </p:cNvPr>
              <p:cNvSpPr/>
              <p:nvPr/>
            </p:nvSpPr>
            <p:spPr>
              <a:xfrm>
                <a:off x="5238964" y="530670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550E726-1742-48CD-83C3-FB1129E33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923" y="5416659"/>
                <a:ext cx="1293862" cy="577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11F922-E07A-4C91-A8ED-AA87DA0146CE}"/>
                  </a:ext>
                </a:extLst>
              </p:cNvPr>
              <p:cNvSpPr txBox="1"/>
              <p:nvPr/>
            </p:nvSpPr>
            <p:spPr>
              <a:xfrm>
                <a:off x="6690785" y="2729329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C08CB-C1B2-4C53-93D1-5AA5D1DB8270}"/>
                  </a:ext>
                </a:extLst>
              </p:cNvPr>
              <p:cNvSpPr txBox="1"/>
              <p:nvPr/>
            </p:nvSpPr>
            <p:spPr>
              <a:xfrm>
                <a:off x="6769341" y="3479373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905EF5-C240-49CA-82DC-609F08D83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162" y="2471977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7775636-6A0A-4F43-B818-BE311C7B6410}"/>
                  </a:ext>
                </a:extLst>
              </p:cNvPr>
              <p:cNvSpPr/>
              <p:nvPr/>
            </p:nvSpPr>
            <p:spPr>
              <a:xfrm>
                <a:off x="7616449" y="282706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A937F-652F-4978-9046-90F1A67B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408" y="2937019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94DEA-6D6F-43F5-9119-BAB266C9E6B9}"/>
                  </a:ext>
                </a:extLst>
              </p:cNvPr>
              <p:cNvSpPr txBox="1"/>
              <p:nvPr/>
            </p:nvSpPr>
            <p:spPr>
              <a:xfrm>
                <a:off x="8728190" y="2249603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E6B27D-1278-45C0-803B-821BAD07AEDC}"/>
                  </a:ext>
                </a:extLst>
              </p:cNvPr>
              <p:cNvSpPr txBox="1"/>
              <p:nvPr/>
            </p:nvSpPr>
            <p:spPr>
              <a:xfrm>
                <a:off x="8728191" y="3001562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932F7-FCE0-4568-9DC5-78B4ABB1AB5A}"/>
                  </a:ext>
                </a:extLst>
              </p:cNvPr>
              <p:cNvSpPr txBox="1"/>
              <p:nvPr/>
            </p:nvSpPr>
            <p:spPr>
              <a:xfrm>
                <a:off x="6612141" y="4583949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E1944E-105C-4FA8-ABA5-8E387711B6FF}"/>
                  </a:ext>
                </a:extLst>
              </p:cNvPr>
              <p:cNvSpPr txBox="1"/>
              <p:nvPr/>
            </p:nvSpPr>
            <p:spPr>
              <a:xfrm>
                <a:off x="6612140" y="5579864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95AA56-7545-4FBC-AEE7-77B51EDC44B0}"/>
                  </a:ext>
                </a:extLst>
              </p:cNvPr>
              <p:cNvSpPr txBox="1"/>
              <p:nvPr/>
            </p:nvSpPr>
            <p:spPr>
              <a:xfrm rot="20031447">
                <a:off x="5586671" y="2726235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0.45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26B50F-501D-44A7-A92C-E2F2BD736081}"/>
                  </a:ext>
                </a:extLst>
              </p:cNvPr>
              <p:cNvSpPr txBox="1"/>
              <p:nvPr/>
            </p:nvSpPr>
            <p:spPr>
              <a:xfrm rot="20031447">
                <a:off x="7996194" y="217352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B01891-3912-491B-A603-AD233C8CE447}"/>
                  </a:ext>
                </a:extLst>
              </p:cNvPr>
              <p:cNvSpPr txBox="1"/>
              <p:nvPr/>
            </p:nvSpPr>
            <p:spPr>
              <a:xfrm rot="1018734">
                <a:off x="5675754" y="3724478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0.55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9C008F-8AE1-4CC9-84D7-6555B392C01D}"/>
                  </a:ext>
                </a:extLst>
              </p:cNvPr>
              <p:cNvSpPr txBox="1"/>
              <p:nvPr/>
            </p:nvSpPr>
            <p:spPr>
              <a:xfrm rot="825249">
                <a:off x="8069276" y="3151303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1-x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FD2712-62E4-4682-B6E9-B52DA88922A8}"/>
                  </a:ext>
                </a:extLst>
              </p:cNvPr>
              <p:cNvSpPr txBox="1"/>
              <p:nvPr/>
            </p:nvSpPr>
            <p:spPr>
              <a:xfrm rot="20031447">
                <a:off x="5516366" y="4616397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0.33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4D2ACF-A839-4143-B2E5-8CF5133FB93F}"/>
                  </a:ext>
                </a:extLst>
              </p:cNvPr>
              <p:cNvSpPr txBox="1"/>
              <p:nvPr/>
            </p:nvSpPr>
            <p:spPr>
              <a:xfrm rot="1553301">
                <a:off x="5562936" y="5818242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0.66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EFB2CE-AC66-4C55-930E-49CFE86BD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76" y="4024554"/>
              <a:ext cx="1017324" cy="2387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FEE589-E043-40C8-BB15-955A1706786B}"/>
                </a:ext>
              </a:extLst>
            </p:cNvPr>
            <p:cNvSpPr txBox="1"/>
            <p:nvPr/>
          </p:nvSpPr>
          <p:spPr>
            <a:xfrm rot="18926726">
              <a:off x="3545293" y="299861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5C8F96-FEE2-49FB-9CA6-E60EDA5FA2D9}"/>
                </a:ext>
              </a:extLst>
            </p:cNvPr>
            <p:cNvSpPr txBox="1"/>
            <p:nvPr/>
          </p:nvSpPr>
          <p:spPr>
            <a:xfrm rot="3139521">
              <a:off x="3837703" y="4591801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46EE3D-BE98-4EE2-8FC7-E2E0F39F6894}"/>
                </a:ext>
              </a:extLst>
            </p:cNvPr>
            <p:cNvSpPr txBox="1"/>
            <p:nvPr/>
          </p:nvSpPr>
          <p:spPr>
            <a:xfrm rot="4122281">
              <a:off x="3390687" y="541992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1-a-b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B3908-8AEA-4EB8-A2A0-B8DBE20A2476}"/>
                </a:ext>
              </a:extLst>
            </p:cNvPr>
            <p:cNvSpPr txBox="1"/>
            <p:nvPr/>
          </p:nvSpPr>
          <p:spPr>
            <a:xfrm>
              <a:off x="2441138" y="3709699"/>
              <a:ext cx="1342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Play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Called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6453BB-6E93-4A1F-93CF-43534132AD8A}"/>
                </a:ext>
              </a:extLst>
            </p:cNvPr>
            <p:cNvSpPr txBox="1"/>
            <p:nvPr/>
          </p:nvSpPr>
          <p:spPr>
            <a:xfrm>
              <a:off x="4666212" y="621204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Neither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CC3C92-A7AF-4CFF-949C-367DAA79A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66" y="5989383"/>
              <a:ext cx="2764691" cy="489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8DC61B8-CE60-4BDA-B7DF-8AD02AEE7434}"/>
                </a:ext>
              </a:extLst>
            </p:cNvPr>
            <p:cNvSpPr/>
            <p:nvPr/>
          </p:nvSpPr>
          <p:spPr>
            <a:xfrm>
              <a:off x="5626601" y="6331305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8E936-8905-4DE0-8092-B3F243759635}"/>
                </a:ext>
              </a:extLst>
            </p:cNvPr>
            <p:cNvCxnSpPr>
              <a:cxnSpLocks/>
            </p:cNvCxnSpPr>
            <p:nvPr/>
          </p:nvCxnSpPr>
          <p:spPr>
            <a:xfrm>
              <a:off x="5750647" y="6486674"/>
              <a:ext cx="2852974" cy="1670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2954CE-FB87-41E6-9F3B-E9916498BAD9}"/>
                </a:ext>
              </a:extLst>
            </p:cNvPr>
            <p:cNvSpPr txBox="1"/>
            <p:nvPr/>
          </p:nvSpPr>
          <p:spPr>
            <a:xfrm>
              <a:off x="8238086" y="576021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D8515F5-8ED0-44C9-BE5A-53AD1D05D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389" y="6352567"/>
              <a:ext cx="2866975" cy="1044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DAB963-8A86-446A-BCB7-10BFC08C1FB6}"/>
                </a:ext>
              </a:extLst>
            </p:cNvPr>
            <p:cNvSpPr txBox="1"/>
            <p:nvPr/>
          </p:nvSpPr>
          <p:spPr>
            <a:xfrm>
              <a:off x="8298749" y="612323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796A07-B040-4825-919F-4F7666F8A9DF}"/>
                </a:ext>
              </a:extLst>
            </p:cNvPr>
            <p:cNvSpPr txBox="1"/>
            <p:nvPr/>
          </p:nvSpPr>
          <p:spPr>
            <a:xfrm>
              <a:off x="8321265" y="64491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BF7005-B44F-4CD1-ABA0-EA6D88AD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714" y="619068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7306E69-8885-4E3F-94C1-4DBCE16D635A}"/>
                </a:ext>
              </a:extLst>
            </p:cNvPr>
            <p:cNvSpPr/>
            <p:nvPr/>
          </p:nvSpPr>
          <p:spPr>
            <a:xfrm>
              <a:off x="9056001" y="654577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449BB7F-637C-418C-BFC7-51E91C98E4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60" y="665572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6CBBF5-8FBB-43CA-8C76-8387D27D6E4C}"/>
                </a:ext>
              </a:extLst>
            </p:cNvPr>
            <p:cNvSpPr txBox="1"/>
            <p:nvPr/>
          </p:nvSpPr>
          <p:spPr>
            <a:xfrm rot="20031447">
              <a:off x="9435746" y="589223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749CB0-0003-4C21-AEF7-AA8ECA713D88}"/>
                </a:ext>
              </a:extLst>
            </p:cNvPr>
            <p:cNvSpPr txBox="1"/>
            <p:nvPr/>
          </p:nvSpPr>
          <p:spPr>
            <a:xfrm rot="825249">
              <a:off x="9508828" y="687001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F781F2-5075-4AD3-89F7-764DB3663069}"/>
                </a:ext>
              </a:extLst>
            </p:cNvPr>
            <p:cNvSpPr txBox="1"/>
            <p:nvPr/>
          </p:nvSpPr>
          <p:spPr>
            <a:xfrm>
              <a:off x="10240795" y="59805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4443BC-D3B2-426F-B323-8311DE74F031}"/>
                </a:ext>
              </a:extLst>
            </p:cNvPr>
            <p:cNvSpPr txBox="1"/>
            <p:nvPr/>
          </p:nvSpPr>
          <p:spPr>
            <a:xfrm>
              <a:off x="10240796" y="673251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Researchers Concluded Defensive Team Should Foul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Lawhorn (Contributor to Hoops Habit)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</a:t>
            </a:r>
            <a:r>
              <a:rPr lang="en-US" sz="18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 (Statistical Consultant in Charlotte)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Lawhorn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Last Possession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Within 11 Seconds, Offensive Teams Scored 3-Pointers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If Defensive Team Fouls, Offensive Team Must Intentionally  Miss a Free Throw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In This Circumstance, There is a 5% Chance of Tying the Game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/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=0.2×0.5=0.1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/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0.47×0.5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/>
              <p:nvPr/>
            </p:nvSpPr>
            <p:spPr>
              <a:xfrm>
                <a:off x="3461000" y="5438542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=0.05×0.5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00" y="5438542"/>
                <a:ext cx="90849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F4E92-F41F-41D7-9297-EBA2ABB51507}"/>
                  </a:ext>
                </a:extLst>
              </p:cNvPr>
              <p:cNvSpPr txBox="1"/>
              <p:nvPr/>
            </p:nvSpPr>
            <p:spPr>
              <a:xfrm>
                <a:off x="4587683" y="5823730"/>
                <a:ext cx="62659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F4E92-F41F-41D7-9297-EBA2ABB5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683" y="5823730"/>
                <a:ext cx="626594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32 Games where Team Trailed by 3 Points and Leading Team Fouled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Assumption Because Multiple Possessions Possible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Aggregation Shows Probability of Winning Higher if Leading Team Doesn’t Foul (2005-2008)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/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95% Confidence Interval for Proportion: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±2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blipFill>
                <a:blip r:embed="rId6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02470B-EEDC-4E75-B99E-F51E3CAA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16226"/>
              </p:ext>
            </p:extLst>
          </p:nvPr>
        </p:nvGraphicFramePr>
        <p:xfrm>
          <a:off x="2616556" y="3932600"/>
          <a:ext cx="78708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55">
                  <a:extLst>
                    <a:ext uri="{9D8B030D-6E8A-4147-A177-3AD203B41FA5}">
                      <a16:colId xmlns:a16="http://schemas.microsoft.com/office/drawing/2014/main" val="71321329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591389572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3755391052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335339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Size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Leading Team Wins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 CI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0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Didn’t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(88.5%, 95.2%)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3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(76.8%, 100%)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7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/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𝑇𝑖𝑒𝑠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=21.9% (±14.6%)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4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cannot dunk a basketball,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I can Dunkin’ Donuts.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646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VI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153</cp:revision>
  <dcterms:created xsi:type="dcterms:W3CDTF">2019-09-22T23:34:01Z</dcterms:created>
  <dcterms:modified xsi:type="dcterms:W3CDTF">2021-03-19T01:39:37Z</dcterms:modified>
</cp:coreProperties>
</file>