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8" r:id="rId2"/>
    <p:sldId id="332" r:id="rId3"/>
    <p:sldId id="339" r:id="rId4"/>
    <p:sldId id="340" r:id="rId5"/>
    <p:sldId id="341" r:id="rId6"/>
    <p:sldId id="333" r:id="rId7"/>
    <p:sldId id="334" r:id="rId8"/>
    <p:sldId id="335" r:id="rId9"/>
    <p:sldId id="336" r:id="rId10"/>
    <p:sldId id="337" r:id="rId11"/>
    <p:sldId id="338" r:id="rId12"/>
    <p:sldId id="342" r:id="rId13"/>
    <p:sldId id="343" r:id="rId14"/>
    <p:sldId id="344" r:id="rId15"/>
    <p:sldId id="345" r:id="rId16"/>
    <p:sldId id="319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F0000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20" autoAdjust="0"/>
    <p:restoredTop sz="94991" autoAdjust="0"/>
  </p:normalViewPr>
  <p:slideViewPr>
    <p:cSldViewPr snapToGrid="0">
      <p:cViewPr varScale="1">
        <p:scale>
          <a:sx n="55" d="100"/>
          <a:sy n="55" d="100"/>
        </p:scale>
        <p:origin x="44" y="9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wPRBFT1DAng?feature=oembed" TargetMode="External"/><Relationship Id="rId5" Type="http://schemas.openxmlformats.org/officeDocument/2006/relationships/image" Target="../media/image23.jpeg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STOR 390</a:t>
            </a: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Added Value of Albert Pujols Measured by Runs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CB5EBC-1403-4369-A978-07758612E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491" y="4370190"/>
            <a:ext cx="2968128" cy="2350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14DE4E-5E9D-4312-846E-D12AC2ED3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336" y="1995933"/>
            <a:ext cx="2740774" cy="2344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C532B6-1A0B-4DD1-B46D-09C43A70B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2698" y="4376070"/>
            <a:ext cx="2749393" cy="2344310"/>
          </a:xfrm>
          <a:prstGeom prst="rect">
            <a:avLst/>
          </a:prstGeom>
        </p:spPr>
      </p:pic>
      <p:sp>
        <p:nvSpPr>
          <p:cNvPr id="7" name="Arrow: Bent 6">
            <a:extLst>
              <a:ext uri="{FF2B5EF4-FFF2-40B4-BE49-F238E27FC236}">
                <a16:creationId xmlns:a16="http://schemas.microsoft.com/office/drawing/2014/main" id="{5F240EE3-7CF6-4ABA-99FB-951DDE869C03}"/>
              </a:ext>
            </a:extLst>
          </p:cNvPr>
          <p:cNvSpPr/>
          <p:nvPr/>
        </p:nvSpPr>
        <p:spPr>
          <a:xfrm rot="5400000">
            <a:off x="9009221" y="3350268"/>
            <a:ext cx="997527" cy="91440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E4BCCEF3-3C20-4F0A-A84D-A3031C0E2EA4}"/>
              </a:ext>
            </a:extLst>
          </p:cNvPr>
          <p:cNvSpPr/>
          <p:nvPr/>
        </p:nvSpPr>
        <p:spPr>
          <a:xfrm rot="16200000" flipH="1">
            <a:off x="5174781" y="3299474"/>
            <a:ext cx="997527" cy="91440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B23025-1981-4430-AD71-DD09DECC4818}"/>
              </a:ext>
            </a:extLst>
          </p:cNvPr>
          <p:cNvSpPr txBox="1"/>
          <p:nvPr/>
        </p:nvSpPr>
        <p:spPr>
          <a:xfrm>
            <a:off x="6405965" y="4340243"/>
            <a:ext cx="2349922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solidFill>
                  <a:schemeClr val="bg1"/>
                </a:solidFill>
              </a:rPr>
              <a:t>Pujols Alone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DC2E4C-4981-4207-AAF1-EA0D2855EB73}"/>
              </a:ext>
            </a:extLst>
          </p:cNvPr>
          <p:cNvSpPr txBox="1"/>
          <p:nvPr/>
        </p:nvSpPr>
        <p:spPr>
          <a:xfrm>
            <a:off x="3011737" y="3321175"/>
            <a:ext cx="1629972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Team Without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0851A7-A00D-4D98-A47B-A41EA77ADB44}"/>
              </a:ext>
            </a:extLst>
          </p:cNvPr>
          <p:cNvSpPr txBox="1"/>
          <p:nvPr/>
        </p:nvSpPr>
        <p:spPr>
          <a:xfrm>
            <a:off x="10292119" y="3321175"/>
            <a:ext cx="1629972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Average</a:t>
            </a:r>
          </a:p>
          <a:p>
            <a:pPr algn="ctr"/>
            <a:r>
              <a:rPr lang="en-US" sz="3200" b="0" dirty="0">
                <a:solidFill>
                  <a:schemeClr val="bg1"/>
                </a:solidFill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315830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Pitching Evaluation and Forecast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Hypothetical Pitcher Ricky Vaughn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Situation 1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Ricky Lets 2 Batters on Base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Next Batter Gets Single and 1 Batter Scores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Ricky is Charged with 1 Earned Run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Situation 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Ricky Lets 2 Batters on Base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Next Batter Hits Ball to Outfielder Who Drops the Ball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This Unearned Run is Not Charged to Ricky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Recall: ERA = Earned Run Average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Ricky Gives Up 22 Earned Runs in 72 innings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4342FB5-7DB3-49FA-BCD0-18965246115C}"/>
                  </a:ext>
                </a:extLst>
              </p:cNvPr>
              <p:cNvSpPr/>
              <p:nvPr/>
            </p:nvSpPr>
            <p:spPr>
              <a:xfrm>
                <a:off x="3850106" y="4489636"/>
                <a:ext cx="1718740" cy="609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𝑬𝑹𝑨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4342FB5-7DB3-49FA-BCD0-189652461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4489636"/>
                <a:ext cx="1718740" cy="6099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ABBF291-D245-44B8-9C13-41ACDEE092DE}"/>
              </a:ext>
            </a:extLst>
          </p:cNvPr>
          <p:cNvSpPr txBox="1"/>
          <p:nvPr/>
        </p:nvSpPr>
        <p:spPr>
          <a:xfrm>
            <a:off x="9397453" y="1067024"/>
            <a:ext cx="2637322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ER = Earned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IP = Innings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C159281-7436-4E0A-A2E3-6ADA31AD2D25}"/>
                  </a:ext>
                </a:extLst>
              </p:cNvPr>
              <p:cNvSpPr/>
              <p:nvPr/>
            </p:nvSpPr>
            <p:spPr>
              <a:xfrm>
                <a:off x="3850106" y="5425675"/>
                <a:ext cx="2484976" cy="611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𝑬𝑹𝑨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𝟕𝟐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𝟕𝟓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C159281-7436-4E0A-A2E3-6ADA31AD2D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5425675"/>
                <a:ext cx="2484976" cy="6113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11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Pitching Evaluation and Forecast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Problems with ERA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Influenced by Errors (Subjective)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Influenced by Relief Pitcher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Influenced by Fielding Performance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Different Pitchers Evaluated Differently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Starting Pitchers = Wins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Relief Pitchers = Saves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Past ERA to Predict Future ERA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Why Predict Future ERA?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Weak Relationship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Low Linear Correlation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Results Based on Pitchers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    with More than 10 Innings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BBF291-D245-44B8-9C13-41ACDEE092DE}"/>
              </a:ext>
            </a:extLst>
          </p:cNvPr>
          <p:cNvSpPr txBox="1"/>
          <p:nvPr/>
        </p:nvSpPr>
        <p:spPr>
          <a:xfrm>
            <a:off x="9397453" y="1067024"/>
            <a:ext cx="2637322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ER = Earned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IP = Innings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5AE50A-8C43-4F4E-A46B-E6374FFEA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214" y="3917264"/>
            <a:ext cx="3862560" cy="280035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4195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Pitching Evaluation and Forecast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85099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Forecast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Mean Absolute Deviation (MAD)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From ERA Model, MAD = 0.68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Additional Measures of Pitcher Effectiveness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Analysis by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Voros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McCracken (2001)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Fraction of Batters Faced by Pitchers That Result in Balls in Play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Fraction of Balls in Play That Result in Hits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Fraction of Batters Faced by Pitchers That Do Not Result in Balls in Play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Defense Independent Pitching Stats (DIPS)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K, BB, HBP, and HR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Independent of Teams Fielding 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BBF291-D245-44B8-9C13-41ACDEE092DE}"/>
              </a:ext>
            </a:extLst>
          </p:cNvPr>
          <p:cNvSpPr txBox="1"/>
          <p:nvPr/>
        </p:nvSpPr>
        <p:spPr>
          <a:xfrm>
            <a:off x="9397453" y="1067024"/>
            <a:ext cx="2637322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y = Current ERA</a:t>
            </a:r>
          </a:p>
          <a:p>
            <a:r>
              <a:rPr lang="en-US" sz="2400" dirty="0">
                <a:solidFill>
                  <a:schemeClr val="bg1"/>
                </a:solidFill>
              </a:rPr>
              <a:t>y = Forecast ERA</a:t>
            </a:r>
          </a:p>
          <a:p>
            <a:r>
              <a:rPr lang="en-US" sz="2400" dirty="0">
                <a:solidFill>
                  <a:schemeClr val="bg1"/>
                </a:solidFill>
              </a:rPr>
              <a:t>K = Strikeout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 Home Run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0D1ABB-B3A4-46A7-8D2D-68F3CD5AF18E}"/>
              </a:ext>
            </a:extLst>
          </p:cNvPr>
          <p:cNvCxnSpPr>
            <a:cxnSpLocks/>
          </p:cNvCxnSpPr>
          <p:nvPr/>
        </p:nvCxnSpPr>
        <p:spPr>
          <a:xfrm flipH="1">
            <a:off x="9442177" y="1517374"/>
            <a:ext cx="125895" cy="1126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5A0199-19CF-496B-B1FD-08CD04F01408}"/>
              </a:ext>
            </a:extLst>
          </p:cNvPr>
          <p:cNvCxnSpPr>
            <a:cxnSpLocks/>
          </p:cNvCxnSpPr>
          <p:nvPr/>
        </p:nvCxnSpPr>
        <p:spPr>
          <a:xfrm>
            <a:off x="9547602" y="1514062"/>
            <a:ext cx="125895" cy="1126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F2DA2E-E5DA-424B-8F04-7942F0F39469}"/>
                  </a:ext>
                </a:extLst>
              </p:cNvPr>
              <p:cNvSpPr txBox="1"/>
              <p:nvPr/>
            </p:nvSpPr>
            <p:spPr>
              <a:xfrm>
                <a:off x="1700031" y="2238135"/>
                <a:ext cx="7214761" cy="93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𝑴𝑨𝑫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F2DA2E-E5DA-424B-8F04-7942F0F39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031" y="2238135"/>
                <a:ext cx="7214761" cy="9312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959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Pitching Evaluation and Forecast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85099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Forecast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Mean Absolute Deviation (MAD)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From ERA Model, MAD = 0.68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Additional Measures of Pitcher Effectiveness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Analysis by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Voros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McCracken (2001)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Fraction of Batters Faced by Pitchers That Result in Balls in Play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Fraction of Balls in Play That Result in Hits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Fraction of Batters Faced by Pitchers That Do Not Result in Balls in Play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Defense Independent Pitching Stats (DIPS)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K, BB, HBP, and HR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Independent of Teams Fielding 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BBF291-D245-44B8-9C13-41ACDEE092DE}"/>
              </a:ext>
            </a:extLst>
          </p:cNvPr>
          <p:cNvSpPr txBox="1"/>
          <p:nvPr/>
        </p:nvSpPr>
        <p:spPr>
          <a:xfrm>
            <a:off x="9397453" y="1067024"/>
            <a:ext cx="2637322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y = Current ERA</a:t>
            </a:r>
          </a:p>
          <a:p>
            <a:r>
              <a:rPr lang="en-US" sz="2400" dirty="0">
                <a:solidFill>
                  <a:schemeClr val="bg1"/>
                </a:solidFill>
              </a:rPr>
              <a:t>y = Forecast ERA</a:t>
            </a:r>
          </a:p>
          <a:p>
            <a:r>
              <a:rPr lang="en-US" sz="2400" dirty="0">
                <a:solidFill>
                  <a:schemeClr val="bg1"/>
                </a:solidFill>
              </a:rPr>
              <a:t>K = Strikeout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 Home Run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0D1ABB-B3A4-46A7-8D2D-68F3CD5AF18E}"/>
              </a:ext>
            </a:extLst>
          </p:cNvPr>
          <p:cNvCxnSpPr>
            <a:cxnSpLocks/>
          </p:cNvCxnSpPr>
          <p:nvPr/>
        </p:nvCxnSpPr>
        <p:spPr>
          <a:xfrm flipH="1">
            <a:off x="9442177" y="1517374"/>
            <a:ext cx="125895" cy="1126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5A0199-19CF-496B-B1FD-08CD04F01408}"/>
              </a:ext>
            </a:extLst>
          </p:cNvPr>
          <p:cNvCxnSpPr>
            <a:cxnSpLocks/>
          </p:cNvCxnSpPr>
          <p:nvPr/>
        </p:nvCxnSpPr>
        <p:spPr>
          <a:xfrm>
            <a:off x="9547602" y="1514062"/>
            <a:ext cx="125895" cy="1126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F2DA2E-E5DA-424B-8F04-7942F0F39469}"/>
                  </a:ext>
                </a:extLst>
              </p:cNvPr>
              <p:cNvSpPr txBox="1"/>
              <p:nvPr/>
            </p:nvSpPr>
            <p:spPr>
              <a:xfrm>
                <a:off x="1700031" y="2238135"/>
                <a:ext cx="7214761" cy="93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𝑴𝑨𝑫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F2DA2E-E5DA-424B-8F04-7942F0F39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031" y="2238135"/>
                <a:ext cx="7214761" cy="9312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488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Pitching Evaluation and Forecast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885341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Defense-Independent Component ERA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Only DIPS Involved in Formula for DICE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Forecast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Correlation is 0.44 Compared to 0.34 when Last Year’s ERA is 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MAD is 0.51 Compared to 0.68 when Last Year’s ERA is 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Conclusion: Previous DICE is a Better Predictor of ERA than Previous ERA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Holy Grail of Mathletics = Forecasting Performance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BBF291-D245-44B8-9C13-41ACDEE092DE}"/>
              </a:ext>
            </a:extLst>
          </p:cNvPr>
          <p:cNvSpPr txBox="1"/>
          <p:nvPr/>
        </p:nvSpPr>
        <p:spPr>
          <a:xfrm>
            <a:off x="9397453" y="1067024"/>
            <a:ext cx="2637322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 = Strikeout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 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IP = Inning Pitched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Time (Years)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0D1ABB-B3A4-46A7-8D2D-68F3CD5AF18E}"/>
              </a:ext>
            </a:extLst>
          </p:cNvPr>
          <p:cNvCxnSpPr>
            <a:cxnSpLocks/>
          </p:cNvCxnSpPr>
          <p:nvPr/>
        </p:nvCxnSpPr>
        <p:spPr>
          <a:xfrm flipH="1">
            <a:off x="9442177" y="1517374"/>
            <a:ext cx="125895" cy="1126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5A0199-19CF-496B-B1FD-08CD04F01408}"/>
              </a:ext>
            </a:extLst>
          </p:cNvPr>
          <p:cNvCxnSpPr>
            <a:cxnSpLocks/>
          </p:cNvCxnSpPr>
          <p:nvPr/>
        </p:nvCxnSpPr>
        <p:spPr>
          <a:xfrm>
            <a:off x="9547602" y="1514062"/>
            <a:ext cx="125895" cy="1126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82F47C-59AA-437A-924B-259062C04960}"/>
                  </a:ext>
                </a:extLst>
              </p:cNvPr>
              <p:cNvSpPr txBox="1"/>
              <p:nvPr/>
            </p:nvSpPr>
            <p:spPr>
              <a:xfrm>
                <a:off x="2850268" y="2133780"/>
                <a:ext cx="7214761" cy="695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𝑫𝑰𝑪𝑬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𝟏𝟑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𝑯𝑹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𝑩𝑩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𝑯𝑩𝑷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82F47C-59AA-437A-924B-259062C04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8" y="2133780"/>
                <a:ext cx="7214761" cy="6950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BE78133-4E7B-485C-834C-EFF76137BCE7}"/>
                  </a:ext>
                </a:extLst>
              </p:cNvPr>
              <p:cNvSpPr txBox="1"/>
              <p:nvPr/>
            </p:nvSpPr>
            <p:spPr>
              <a:xfrm>
                <a:off x="2290363" y="3509898"/>
                <a:ext cx="72147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𝑬𝑹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𝟗𝟕𝟓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𝟓𝟔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𝑫𝑰𝑪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BE78133-4E7B-485C-834C-EFF76137B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363" y="3509898"/>
                <a:ext cx="7214761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864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America’s Greatest Pastime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3" name="Online Media 2" title="10 Worst Celebrity MLB First Pitches!">
            <a:hlinkClick r:id="" action="ppaction://media"/>
            <a:extLst>
              <a:ext uri="{FF2B5EF4-FFF2-40B4-BE49-F238E27FC236}">
                <a16:creationId xmlns:a16="http://schemas.microsoft.com/office/drawing/2014/main" id="{0D2B18F4-B997-47F8-9C29-E1678C89B44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07490" y="1118152"/>
            <a:ext cx="9037982" cy="508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1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Final 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Politicians are like batters.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 best do their job 1/3 of the time.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 Evaluation of Hitter Effectiveness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Both Based on Team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Scaled Player Information for Prediction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Problem: Player Hits HR 50% of Time = 54 RC/G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Definition of Monte Carlo Simulation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Developing a Computer Model to Repeatedly Play Out an Uncertain Situation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Used Across All Industries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Term Coined by Polish Physicist Stanislaw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Ulam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Simple Simulation Shows Previously Discussed Player = 27 RC/G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36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 in 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Theoretical Player Either Hits a Home Run or Gets an Out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C966E-E944-468A-9193-C25F31312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913" y="2343123"/>
            <a:ext cx="5548488" cy="434192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215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 in 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Player Hits Home Run 50% of the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91035-D88C-4EA2-8CC3-3C3EBB928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510" y="2528928"/>
            <a:ext cx="3432529" cy="59248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55272A-A241-4D4B-8675-4618F0164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5827" y="3824561"/>
            <a:ext cx="3411896" cy="2905614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9B4166-7106-403C-9AD2-63294EC81C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630" y="2461925"/>
            <a:ext cx="1540977" cy="185770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97603D-A915-4CD8-830B-31FB8AB04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0327" y="3824560"/>
            <a:ext cx="3421973" cy="2905614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531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 in 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Player Hits Home Run 75% of the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DD36F7-6DDC-466D-B020-1C80D6367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194" y="2566173"/>
            <a:ext cx="3432529" cy="608693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0F3CCE-8DF2-4010-A273-870CDC3D3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194" y="4738835"/>
            <a:ext cx="1568919" cy="200583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4A586D-7F3D-48CE-B6FB-80FF0964E5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5194" y="3341696"/>
            <a:ext cx="5760608" cy="1230309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DC4E8F-2DFC-418D-A2F6-C95E289422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3333" y="4757915"/>
            <a:ext cx="3986462" cy="198675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5900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279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Simulating Runs from Team Full of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Ichiros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Possible Plate Appearances Events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Long List of Assumptions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Errors Advance All Base Runners 1 Base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Long Single Advances Each Runner 2 Bases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Short Single Advances All Runners 1 Base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Short Double Advances Each Runner 2 Bases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Long Double Scores a Runner from First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Assign Probabilities According to Relative Frequencies of Player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Program for Simulation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484A83-7D96-491B-AD1F-A2D6A1EB2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3358" y="2012264"/>
            <a:ext cx="2631417" cy="431644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ED68AF-6146-46D7-8B16-FD7B64C9B088}"/>
              </a:ext>
            </a:extLst>
          </p:cNvPr>
          <p:cNvCxnSpPr>
            <a:cxnSpLocks/>
          </p:cNvCxnSpPr>
          <p:nvPr/>
        </p:nvCxnSpPr>
        <p:spPr>
          <a:xfrm>
            <a:off x="8087096" y="2142526"/>
            <a:ext cx="119015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82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Simulating Runs from Team Full of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Ichiros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Probabilities Based on Ichiro 2004 Statistics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E88B5E-A7EC-44CA-A0EB-CFCE90A1E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0628" y="2304154"/>
            <a:ext cx="6891081" cy="4463726"/>
          </a:xfrm>
          <a:prstGeom prst="rect">
            <a:avLst/>
          </a:prstGeom>
          <a:ln w="38100">
            <a:solidFill>
              <a:srgbClr val="395583"/>
            </a:solidFill>
          </a:ln>
        </p:spPr>
      </p:pic>
    </p:spTree>
    <p:extLst>
      <p:ext uri="{BB962C8B-B14F-4D97-AF65-F5344CB8AC3E}">
        <p14:creationId xmlns:p14="http://schemas.microsoft.com/office/powerpoint/2010/main" val="3049916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/>
              <p:nvPr/>
            </p:nvSpPr>
            <p:spPr>
              <a:xfrm>
                <a:off x="3080082" y="1520792"/>
                <a:ext cx="8522109" cy="6156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Simulating Runs from Team Full of </a:t>
                </a:r>
                <a:r>
                  <a:rPr lang="en-US" sz="2400" dirty="0" err="1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Ichiros</a:t>
                </a: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Probabilities of Special Cases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30% of Singles are Long Singles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50% of Singles are Medium Singles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20% of Singles are Short Singles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53.8% of Outs in Play are Ground Balls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15.3% of Outs in Play are Infield Flies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30.9% of Outs in Play are Fly Balls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Etc.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Result of Simulation = Within 1% of True Actual Runs Per Game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Specific to Ichiro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Random Number &lt; 0.295 = Single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0.295 &lt; Random Number &lt; (0.295+0.487) = Out (In-Play)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Goal of Simulation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Estimate # of Runs for Thousands of Innings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Average Across All Innings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Multiply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26.72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≈9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 to estimate RC/G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2" y="1520792"/>
                <a:ext cx="8522109" cy="6156494"/>
              </a:xfrm>
              <a:prstGeom prst="rect">
                <a:avLst/>
              </a:prstGeom>
              <a:blipFill>
                <a:blip r:embed="rId4"/>
                <a:stretch>
                  <a:fillRect l="-930" t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63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Results Under Simulation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F43DC29C-AECF-4E3D-8287-38F389FB4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68105"/>
              </p:ext>
            </p:extLst>
          </p:nvPr>
        </p:nvGraphicFramePr>
        <p:xfrm>
          <a:off x="3587854" y="2143858"/>
          <a:ext cx="5395299" cy="2072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5161">
                  <a:extLst>
                    <a:ext uri="{9D8B030D-6E8A-4147-A177-3AD203B41FA5}">
                      <a16:colId xmlns:a16="http://schemas.microsoft.com/office/drawing/2014/main" val="2835210186"/>
                    </a:ext>
                  </a:extLst>
                </a:gridCol>
                <a:gridCol w="1940069">
                  <a:extLst>
                    <a:ext uri="{9D8B030D-6E8A-4147-A177-3AD203B41FA5}">
                      <a16:colId xmlns:a16="http://schemas.microsoft.com/office/drawing/2014/main" val="4130495014"/>
                    </a:ext>
                  </a:extLst>
                </a:gridCol>
                <a:gridCol w="1940069">
                  <a:extLst>
                    <a:ext uri="{9D8B030D-6E8A-4147-A177-3AD203B41FA5}">
                      <a16:colId xmlns:a16="http://schemas.microsoft.com/office/drawing/2014/main" val="1150487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RC/G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97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Ichiro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564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Nomar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1997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03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21.02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592873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CE147101-A491-49A3-B0FB-45262C3F937C}"/>
              </a:ext>
            </a:extLst>
          </p:cNvPr>
          <p:cNvSpPr/>
          <p:nvPr/>
        </p:nvSpPr>
        <p:spPr>
          <a:xfrm>
            <a:off x="7424261" y="3680171"/>
            <a:ext cx="1175657" cy="60564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6EFC9B-26AB-4DB3-A4B4-5385B0FB0879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8012090" y="4285812"/>
            <a:ext cx="0" cy="1051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BBACC5-EB37-46B7-BB84-EF500ABB1EAA}"/>
              </a:ext>
            </a:extLst>
          </p:cNvPr>
          <p:cNvSpPr txBox="1"/>
          <p:nvPr/>
        </p:nvSpPr>
        <p:spPr>
          <a:xfrm>
            <a:off x="3587854" y="5387631"/>
            <a:ext cx="7114033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solidFill>
                  <a:schemeClr val="bg1"/>
                </a:solidFill>
              </a:rPr>
              <a:t>Problem: Unusual # of Intentional Walks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Eliminating Intentional Walks: 15.98 RC/G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742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3088</TotalTime>
  <Words>918</Words>
  <Application>Microsoft Office PowerPoint</Application>
  <PresentationFormat>Widescreen</PresentationFormat>
  <Paragraphs>198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Selawik Semibold</vt:lpstr>
      <vt:lpstr>Office Theme</vt:lpstr>
      <vt:lpstr>Baseball IV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Super Mario</cp:lastModifiedBy>
  <cp:revision>107</cp:revision>
  <dcterms:created xsi:type="dcterms:W3CDTF">2019-09-02T18:29:52Z</dcterms:created>
  <dcterms:modified xsi:type="dcterms:W3CDTF">2019-09-11T04:22:22Z</dcterms:modified>
</cp:coreProperties>
</file>