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8" r:id="rId2"/>
    <p:sldId id="351" r:id="rId3"/>
    <p:sldId id="352" r:id="rId4"/>
    <p:sldId id="348" r:id="rId5"/>
    <p:sldId id="353" r:id="rId6"/>
    <p:sldId id="349" r:id="rId7"/>
    <p:sldId id="350" r:id="rId8"/>
    <p:sldId id="362" r:id="rId9"/>
    <p:sldId id="363" r:id="rId10"/>
    <p:sldId id="354" r:id="rId11"/>
    <p:sldId id="355" r:id="rId12"/>
    <p:sldId id="357" r:id="rId13"/>
    <p:sldId id="358" r:id="rId14"/>
    <p:sldId id="359" r:id="rId15"/>
    <p:sldId id="360" r:id="rId16"/>
    <p:sldId id="361" r:id="rId17"/>
    <p:sldId id="356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F0000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4991" autoAdjust="0"/>
  </p:normalViewPr>
  <p:slideViewPr>
    <p:cSldViewPr snapToGrid="0">
      <p:cViewPr varScale="1">
        <p:scale>
          <a:sx n="48" d="100"/>
          <a:sy n="48" d="100"/>
        </p:scale>
        <p:origin x="24" y="1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jpg"/><Relationship Id="rId7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jpg"/><Relationship Id="rId7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8" y="839084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VII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8" y="6322060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STOR 390</a:t>
            </a: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6" y="2553610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2"/>
            <a:ext cx="6858000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the Greatest Streak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995C8-91B5-468E-974A-BA33D26D3F4B}"/>
              </a:ext>
            </a:extLst>
          </p:cNvPr>
          <p:cNvSpPr txBox="1"/>
          <p:nvPr/>
        </p:nvSpPr>
        <p:spPr>
          <a:xfrm>
            <a:off x="3080080" y="1520792"/>
            <a:ext cx="853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Joe DiMaggio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Played 13 Seasons With the New York Yankees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Known for 56 Game Hitting Streak (1941)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“Most Enduring Record in Sports”  -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New York Times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Johnny Vander Meer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Known for Time With the Cincinnati Reds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No-Hitter Against the Boston Bees (June 11,1938)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No-Hitter Against the Brooklyn Dodgers (June 15, 1938)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No Other Pitcher Has Matched This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is the Most Difficult Achievement?</a:t>
            </a:r>
          </a:p>
        </p:txBody>
      </p:sp>
    </p:spTree>
    <p:extLst>
      <p:ext uri="{BB962C8B-B14F-4D97-AF65-F5344CB8AC3E}">
        <p14:creationId xmlns:p14="http://schemas.microsoft.com/office/powerpoint/2010/main" val="170783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the Greatest Streak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2995C8-91B5-468E-974A-BA33D26D3F4B}"/>
                  </a:ext>
                </a:extLst>
              </p:cNvPr>
              <p:cNvSpPr txBox="1"/>
              <p:nvPr/>
            </p:nvSpPr>
            <p:spPr>
              <a:xfrm>
                <a:off x="3080080" y="1520792"/>
                <a:ext cx="8532800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Modeling Probabilities Using Poisson Distribution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Useful for Random Variable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∈{0,1,2,3,…}</m:t>
                    </m:r>
                  </m:oMath>
                </a14:m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Probability Mass Function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Expected Value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Usage in R: Super Mario Averages 5 Shrooms Per Day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2995C8-91B5-468E-974A-BA33D26D3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0" y="1520792"/>
                <a:ext cx="8532800" cy="3600986"/>
              </a:xfrm>
              <a:prstGeom prst="rect">
                <a:avLst/>
              </a:prstGeom>
              <a:blipFill>
                <a:blip r:embed="rId4"/>
                <a:stretch>
                  <a:fillRect l="-929" t="-1184" b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18832D-5EA1-489D-92C0-E04A14B4457D}"/>
                  </a:ext>
                </a:extLst>
              </p:cNvPr>
              <p:cNvSpPr txBox="1"/>
              <p:nvPr/>
            </p:nvSpPr>
            <p:spPr>
              <a:xfrm>
                <a:off x="3439219" y="2548501"/>
                <a:ext cx="3543300" cy="1221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18832D-5EA1-489D-92C0-E04A14B44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219" y="2548501"/>
                <a:ext cx="3543300" cy="12212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1FEF4D-3B30-4F30-95D5-BF780A8A1773}"/>
                  </a:ext>
                </a:extLst>
              </p:cNvPr>
              <p:cNvSpPr txBox="1"/>
              <p:nvPr/>
            </p:nvSpPr>
            <p:spPr>
              <a:xfrm>
                <a:off x="2850267" y="4071712"/>
                <a:ext cx="35433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1FEF4D-3B30-4F30-95D5-BF780A8A1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7" y="4071712"/>
                <a:ext cx="3543300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282376-2486-4707-8ACF-3DACC0359DDD}"/>
                  </a:ext>
                </a:extLst>
              </p:cNvPr>
              <p:cNvSpPr txBox="1"/>
              <p:nvPr/>
            </p:nvSpPr>
            <p:spPr>
              <a:xfrm>
                <a:off x="7894113" y="5215275"/>
                <a:ext cx="35433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282376-2486-4707-8ACF-3DACC0359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113" y="5215275"/>
                <a:ext cx="3543300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7CCBB28-843C-462C-AD05-DFC6922FEE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0069" y="5159961"/>
            <a:ext cx="4311890" cy="62630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Arrow: Bent 3">
            <a:extLst>
              <a:ext uri="{FF2B5EF4-FFF2-40B4-BE49-F238E27FC236}">
                <a16:creationId xmlns:a16="http://schemas.microsoft.com/office/drawing/2014/main" id="{489F85E5-6F38-4701-A2D5-D965BC4F48E0}"/>
              </a:ext>
            </a:extLst>
          </p:cNvPr>
          <p:cNvSpPr/>
          <p:nvPr/>
        </p:nvSpPr>
        <p:spPr>
          <a:xfrm flipV="1">
            <a:off x="4439677" y="5804262"/>
            <a:ext cx="1067462" cy="525460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35E57A-5A8A-49AD-A1C3-FB5D98E48B07}"/>
                  </a:ext>
                </a:extLst>
              </p:cNvPr>
              <p:cNvSpPr txBox="1"/>
              <p:nvPr/>
            </p:nvSpPr>
            <p:spPr>
              <a:xfrm>
                <a:off x="5004367" y="5946356"/>
                <a:ext cx="39563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=7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=10.4%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35E57A-5A8A-49AD-A1C3-FB5D98E48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367" y="5946356"/>
                <a:ext cx="3956303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262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the Greatest Streak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2995C8-91B5-468E-974A-BA33D26D3F4B}"/>
                  </a:ext>
                </a:extLst>
              </p:cNvPr>
              <p:cNvSpPr txBox="1"/>
              <p:nvPr/>
            </p:nvSpPr>
            <p:spPr>
              <a:xfrm>
                <a:off x="3080080" y="1520792"/>
                <a:ext cx="8532800" cy="3200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Probability of Independent Events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If Events A and B are Independent,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Usage in R: Probability Super Mario Fasts for 5 Straight Days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Assume They Are Independent and Identically Distributed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/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2995C8-91B5-468E-974A-BA33D26D3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0" y="1520792"/>
                <a:ext cx="8532800" cy="3200876"/>
              </a:xfrm>
              <a:prstGeom prst="rect">
                <a:avLst/>
              </a:prstGeom>
              <a:blipFill>
                <a:blip r:embed="rId4"/>
                <a:stretch>
                  <a:fillRect l="-929" t="-1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42304A-3AA7-4207-BE5D-9474D1EE0A01}"/>
                  </a:ext>
                </a:extLst>
              </p:cNvPr>
              <p:cNvSpPr txBox="1"/>
              <p:nvPr/>
            </p:nvSpPr>
            <p:spPr>
              <a:xfrm>
                <a:off x="3564831" y="2362149"/>
                <a:ext cx="3956303" cy="47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42304A-3AA7-4207-BE5D-9474D1EE0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831" y="2362149"/>
                <a:ext cx="3956303" cy="475643"/>
              </a:xfrm>
              <a:prstGeom prst="rect">
                <a:avLst/>
              </a:prstGeom>
              <a:blipFill>
                <a:blip r:embed="rId5"/>
                <a:stretch>
                  <a:fillRect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2E92BA-2860-4697-8299-360BBBE4D933}"/>
                  </a:ext>
                </a:extLst>
              </p:cNvPr>
              <p:cNvSpPr txBox="1"/>
              <p:nvPr/>
            </p:nvSpPr>
            <p:spPr>
              <a:xfrm>
                <a:off x="4158011" y="3789376"/>
                <a:ext cx="7040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𝐹𝐴𝑆𝑇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=0)⋯×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2E92BA-2860-4697-8299-360BBBE4D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011" y="3789376"/>
                <a:ext cx="7040692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7337013-2315-4E7D-BE27-2301785620D1}"/>
                  </a:ext>
                </a:extLst>
              </p:cNvPr>
              <p:cNvSpPr txBox="1"/>
              <p:nvPr/>
            </p:nvSpPr>
            <p:spPr>
              <a:xfrm>
                <a:off x="3007491" y="4244601"/>
                <a:ext cx="7040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7337013-2315-4E7D-BE27-230178562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491" y="4244601"/>
                <a:ext cx="7040692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C4B6DBB-93BF-4F8D-9B4E-2E84D08BFE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0637" y="4924766"/>
            <a:ext cx="5433451" cy="74848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7532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the Greatest Streak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995C8-91B5-468E-974A-BA33D26D3F4B}"/>
              </a:ext>
            </a:extLst>
          </p:cNvPr>
          <p:cNvSpPr txBox="1"/>
          <p:nvPr/>
        </p:nvSpPr>
        <p:spPr>
          <a:xfrm>
            <a:off x="3080079" y="1520792"/>
            <a:ext cx="895469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How Rare Was Joe DiMaggio’s Achievement?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Assumptions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Batters Need At Least 500 At-bats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Not Include Hitting Streaks Across Seasons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Batters with Over 500 At-bats Averaged 3.5 At-bats Per Game (Equivalent to 3 At-bats for Half Season and 4 At-bats for Remaining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Batter Hits .333 in 1900 (154 Game Season)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Probability of Event A3 = Batter Gets a Hit in 3 At-bat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Probability of Event A4 = Batter Gets a Hit in 4 At-bat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Probability of Event A = Hit During 56 Consecutive Games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2C1028-CEB8-419C-B356-F1EC3C2FB429}"/>
                  </a:ext>
                </a:extLst>
              </p:cNvPr>
              <p:cNvSpPr txBox="1"/>
              <p:nvPr/>
            </p:nvSpPr>
            <p:spPr>
              <a:xfrm>
                <a:off x="3412265" y="4030347"/>
                <a:ext cx="57483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1−.333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=70.33%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2C1028-CEB8-419C-B356-F1EC3C2FB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265" y="4030347"/>
                <a:ext cx="57483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874943-C74A-453E-B43C-34A5EFB5AD30}"/>
                  </a:ext>
                </a:extLst>
              </p:cNvPr>
              <p:cNvSpPr txBox="1"/>
              <p:nvPr/>
            </p:nvSpPr>
            <p:spPr>
              <a:xfrm>
                <a:off x="3412265" y="4937099"/>
                <a:ext cx="57483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1−.333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=80.21%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874943-C74A-453E-B43C-34A5EFB5A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265" y="4937099"/>
                <a:ext cx="574834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79633F-2BB4-49E0-8CEE-111AC66E750F}"/>
                  </a:ext>
                </a:extLst>
              </p:cNvPr>
              <p:cNvSpPr txBox="1"/>
              <p:nvPr/>
            </p:nvSpPr>
            <p:spPr>
              <a:xfrm>
                <a:off x="2850267" y="5901264"/>
                <a:ext cx="76891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0.000011%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79633F-2BB4-49E0-8CEE-111AC66E7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7" y="5901264"/>
                <a:ext cx="768912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458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the Greatest Streak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995C8-91B5-468E-974A-BA33D26D3F4B}"/>
              </a:ext>
            </a:extLst>
          </p:cNvPr>
          <p:cNvSpPr txBox="1"/>
          <p:nvPr/>
        </p:nvSpPr>
        <p:spPr>
          <a:xfrm>
            <a:off x="3080079" y="1520792"/>
            <a:ext cx="895469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How Rare Was Joe DiMaggio’s Achievement?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Number of Opportunities to Start Hitting Streak Where Batter is Hitless During the Previous Game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Approximate Probability of Event E = Hitless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Number of Opportunities to Start Winning Streak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Expected Number of 56 Game Hitting Streaks in a Season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FDBBF7-FF82-446C-8DFA-9A7D58A303F4}"/>
                  </a:ext>
                </a:extLst>
              </p:cNvPr>
              <p:cNvSpPr txBox="1"/>
              <p:nvPr/>
            </p:nvSpPr>
            <p:spPr>
              <a:xfrm>
                <a:off x="3080078" y="2641385"/>
                <a:ext cx="57483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154−56=99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𝑂𝑝𝑝𝑜𝑟𝑡𝑢𝑛𝑖𝑡𝑖𝑒𝑠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FDBBF7-FF82-446C-8DFA-9A7D58A30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78" y="2641385"/>
                <a:ext cx="5748340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7ABAE6-2F2D-4EE3-B6AE-17DA1BA7098F}"/>
                  </a:ext>
                </a:extLst>
              </p:cNvPr>
              <p:cNvSpPr txBox="1"/>
              <p:nvPr/>
            </p:nvSpPr>
            <p:spPr>
              <a:xfrm>
                <a:off x="3655151" y="3513916"/>
                <a:ext cx="6646137" cy="806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)+(1−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=24.7%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7ABAE6-2F2D-4EE3-B6AE-17DA1BA70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151" y="3513916"/>
                <a:ext cx="6646137" cy="8066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9D0E4D-EE2A-42CD-A9AA-E5E05A2E57D6}"/>
                  </a:ext>
                </a:extLst>
              </p:cNvPr>
              <p:cNvSpPr txBox="1"/>
              <p:nvPr/>
            </p:nvSpPr>
            <p:spPr>
              <a:xfrm>
                <a:off x="3684394" y="4749692"/>
                <a:ext cx="57483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1+98×0.247=25.21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𝑂𝑝𝑝𝑜𝑟𝑡𝑢𝑛𝑖𝑡𝑒𝑠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9D0E4D-EE2A-42CD-A9AA-E5E05A2E5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394" y="4749692"/>
                <a:ext cx="574834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F5D6B3-E0D1-484A-BE2F-1BB2DBBCB80D}"/>
                  </a:ext>
                </a:extLst>
              </p:cNvPr>
              <p:cNvSpPr txBox="1"/>
              <p:nvPr/>
            </p:nvSpPr>
            <p:spPr>
              <a:xfrm>
                <a:off x="2850267" y="5682793"/>
                <a:ext cx="57483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25.21×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=0.00027%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F5D6B3-E0D1-484A-BE2F-1BB2DBBCB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7" y="5682793"/>
                <a:ext cx="574834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666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the Greatest Streak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995C8-91B5-468E-974A-BA33D26D3F4B}"/>
              </a:ext>
            </a:extLst>
          </p:cNvPr>
          <p:cNvSpPr txBox="1"/>
          <p:nvPr/>
        </p:nvSpPr>
        <p:spPr>
          <a:xfrm>
            <a:off x="3080079" y="1520792"/>
            <a:ext cx="895469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How Rare Was Joe DiMaggio’s Achievement?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Total Number of Batters Between 1900 and 2006 = 7179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Expected Number of 56 Game Winning Streaks for All Batters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Probability of Event H = At Least 1 Hitting Streak of 56 Games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Batter With Batting Average of 0.333 Requires 9,926 Seasons to Have a 50% Chance of Getting the 56 Game Winning Streak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2E4400-6C10-437B-ABCE-546EF3779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172" y="2362149"/>
            <a:ext cx="5387871" cy="141048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83DB85-EBA8-468F-B5D2-93778F2FA1FE}"/>
                  </a:ext>
                </a:extLst>
              </p:cNvPr>
              <p:cNvSpPr txBox="1"/>
              <p:nvPr/>
            </p:nvSpPr>
            <p:spPr>
              <a:xfrm>
                <a:off x="3830282" y="4456586"/>
                <a:ext cx="7943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𝑃𝑙𝑎𝑦𝑒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𝑃𝑙𝑎𝑦𝑒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𝑃𝑙𝑎𝑦𝑒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7179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≈.024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83DB85-EBA8-468F-B5D2-93778F2FA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282" y="4456586"/>
                <a:ext cx="7943929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6A93520-8237-4AA9-96B7-C8A6C0DEB344}"/>
                  </a:ext>
                </a:extLst>
              </p:cNvPr>
              <p:cNvSpPr txBox="1"/>
              <p:nvPr/>
            </p:nvSpPr>
            <p:spPr>
              <a:xfrm>
                <a:off x="2555218" y="5262711"/>
                <a:ext cx="7943929" cy="866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≈2.4%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6A93520-8237-4AA9-96B7-C8A6C0DEB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218" y="5262711"/>
                <a:ext cx="7943929" cy="8661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562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the Greatest Streak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995C8-91B5-468E-974A-BA33D26D3F4B}"/>
              </a:ext>
            </a:extLst>
          </p:cNvPr>
          <p:cNvSpPr txBox="1"/>
          <p:nvPr/>
        </p:nvSpPr>
        <p:spPr>
          <a:xfrm>
            <a:off x="3080080" y="1520792"/>
            <a:ext cx="840955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How Rare Was Johnny Vander Meer’s Achievement?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Assumptions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All Games Are Started by Pitchers Who Start Exactly 35 Games (Exactly 883 Pitchers Under This Criteria from 1900 to 2006)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Assume Probability of No Hitter is 0.062% for All Pitchers for Every Single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Following Similar Ideas from DiMaggio, the Probability of Event N = At Least 1 Starting Pitcher Would Throw Consecutive No Hitters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Both Achievements Are Unlikely But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Both Achievements Become More Likely As Time Passes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A1280F-1464-4F32-870E-F9E7D2C1B317}"/>
                  </a:ext>
                </a:extLst>
              </p:cNvPr>
              <p:cNvSpPr txBox="1"/>
              <p:nvPr/>
            </p:nvSpPr>
            <p:spPr>
              <a:xfrm>
                <a:off x="925201" y="4226093"/>
                <a:ext cx="7943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=11.8%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A1280F-1464-4F32-870E-F9E7D2C1B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01" y="4226093"/>
                <a:ext cx="794392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277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the Greatest Streak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995C8-91B5-468E-974A-BA33D26D3F4B}"/>
              </a:ext>
            </a:extLst>
          </p:cNvPr>
          <p:cNvSpPr txBox="1"/>
          <p:nvPr/>
        </p:nvSpPr>
        <p:spPr>
          <a:xfrm>
            <a:off x="3080080" y="1520792"/>
            <a:ext cx="8409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So What is the Most Difficult Achievement?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3074" name="Picture 2" descr="Image result for lebron james cleveland championship poster">
            <a:extLst>
              <a:ext uri="{FF2B5EF4-FFF2-40B4-BE49-F238E27FC236}">
                <a16:creationId xmlns:a16="http://schemas.microsoft.com/office/drawing/2014/main" id="{8C366EA9-5FE8-4672-8E6B-E4ED249BA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582" y="2358565"/>
            <a:ext cx="3429000" cy="428625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1CF45-3F17-4EE1-8BC4-7897F11BD35C}"/>
              </a:ext>
            </a:extLst>
          </p:cNvPr>
          <p:cNvSpPr txBox="1"/>
          <p:nvPr/>
        </p:nvSpPr>
        <p:spPr>
          <a:xfrm>
            <a:off x="3007491" y="2358565"/>
            <a:ext cx="53273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Trick Question…</a:t>
            </a:r>
          </a:p>
          <a:p>
            <a:endParaRPr lang="en-US" sz="4400" dirty="0">
              <a:solidFill>
                <a:schemeClr val="bg1"/>
              </a:solidFill>
            </a:endParaRPr>
          </a:p>
          <a:p>
            <a:pPr algn="r"/>
            <a:r>
              <a:rPr lang="en-US" sz="4400" dirty="0">
                <a:solidFill>
                  <a:schemeClr val="bg1"/>
                </a:solidFill>
              </a:rPr>
              <a:t>Lebron James Winning a Championship for Cleveland #216</a:t>
            </a:r>
          </a:p>
        </p:txBody>
      </p:sp>
    </p:spTree>
    <p:extLst>
      <p:ext uri="{BB962C8B-B14F-4D97-AF65-F5344CB8AC3E}">
        <p14:creationId xmlns:p14="http://schemas.microsoft.com/office/powerpoint/2010/main" val="981844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Final 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4780345" y="4357577"/>
            <a:ext cx="7105564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So I’m ugly. So what?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I never saw anyone hit with his face. 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-Yogi Berra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Streakiness in Sports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60D3CF-1E3B-4853-8470-087A66B42A1C}"/>
              </a:ext>
            </a:extLst>
          </p:cNvPr>
          <p:cNvSpPr txBox="1"/>
          <p:nvPr/>
        </p:nvSpPr>
        <p:spPr>
          <a:xfrm>
            <a:off x="3080080" y="1520792"/>
            <a:ext cx="8532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Question? When Can We Say a Batter is HOT or COLD?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Hypothetical Batter With Batting Average of 0.333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Each Plate Appearance, Batter has a 33.3% Chance of Hitting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HOT = Player Has an Unusual # of Consecutive Hits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COLD = Player Has an Unusual # of Consecutive Misses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Ignore Walks and Hit-by-Pitches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Simulation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1,000,000 Plate Appearances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33.3% Chance of Hitting &amp; 66.7% Chance of Not Hitting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Consider Possible Hitting Streaks and Hitting Slumps of 1 to 15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 1 Million Plate Appearances, What Would be Considered a HOT Hitting Streak and COLD Hitting Slump?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69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Streakiness in Sports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ACB618-A847-4954-809D-9050BFD0F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507" y="1250264"/>
            <a:ext cx="7715250" cy="5334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281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Streakiness in Sports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5F9683-21F6-45CA-9BEA-EDDDE6464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5244" y="1458918"/>
            <a:ext cx="7351776" cy="493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7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Streakiness in Sports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E5B569-407F-4164-86CD-D0BA8DA1A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795" y="1240739"/>
            <a:ext cx="7686675" cy="53530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0427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Streakiness in Sports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B90C0A-A115-43E7-BCD9-9317B3D2C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484" y="1455051"/>
            <a:ext cx="73533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7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Streakiness in Sports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B2BFFD-B0AE-413E-A278-C5FD3D76B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821" y="1906606"/>
            <a:ext cx="8048625" cy="48672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 Code for Figures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34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Streakiness in Sports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60D3CF-1E3B-4853-8470-087A66B42A1C}"/>
                  </a:ext>
                </a:extLst>
              </p:cNvPr>
              <p:cNvSpPr txBox="1"/>
              <p:nvPr/>
            </p:nvSpPr>
            <p:spPr>
              <a:xfrm>
                <a:off x="3080080" y="1520792"/>
                <a:ext cx="8532800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Wald Wolfowitz Runs Test (WWRT)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Topic Streakiness Pertaining to Wins (W) and Losses (L)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Suppose a Teams Record is 5-5 (W-L)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Streaky Would Be WWWWWLLLLL (2 Runs)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Not Streaky Would Be WLWLWLWLWL (10 Runs)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Idea: Fewer Runs = More Streaky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Let W=# of Wins, L=# of Losses, and T=W+L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According to </a:t>
                </a:r>
                <a:r>
                  <a:rPr lang="en-US" sz="2000" dirty="0" err="1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Wold</a:t>
                </a: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 and Wolfowitz, if X=Number of Runs,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For Team with 5-5 Record,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=1.49</m:t>
                    </m:r>
                  </m:oMath>
                </a14:m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60D3CF-1E3B-4853-8470-087A66B42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0" y="1520792"/>
                <a:ext cx="8532800" cy="5078313"/>
              </a:xfrm>
              <a:prstGeom prst="rect">
                <a:avLst/>
              </a:prstGeom>
              <a:blipFill>
                <a:blip r:embed="rId4"/>
                <a:stretch>
                  <a:fillRect l="-929" t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3CFA13-58E2-4794-B779-855032C664FE}"/>
                  </a:ext>
                </a:extLst>
              </p:cNvPr>
              <p:cNvSpPr txBox="1"/>
              <p:nvPr/>
            </p:nvSpPr>
            <p:spPr>
              <a:xfrm>
                <a:off x="2320180" y="4318809"/>
                <a:ext cx="5748340" cy="1155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2×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3CFA13-58E2-4794-B779-855032C66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180" y="4318809"/>
                <a:ext cx="5748340" cy="11555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4C8DFB-B8C0-482F-B95A-6694655D7676}"/>
                  </a:ext>
                </a:extLst>
              </p:cNvPr>
              <p:cNvSpPr txBox="1"/>
              <p:nvPr/>
            </p:nvSpPr>
            <p:spPr>
              <a:xfrm>
                <a:off x="6652554" y="4062616"/>
                <a:ext cx="5748340" cy="1183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𝑉𝐴𝑅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−1)(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−2)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4C8DFB-B8C0-482F-B95A-6694655D7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554" y="4062616"/>
                <a:ext cx="5748340" cy="11835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F0DAC6-8246-414C-9C9A-D7AB067CACB2}"/>
                  </a:ext>
                </a:extLst>
              </p:cNvPr>
              <p:cNvSpPr txBox="1"/>
              <p:nvPr/>
            </p:nvSpPr>
            <p:spPr>
              <a:xfrm>
                <a:off x="2536168" y="5719522"/>
                <a:ext cx="5748340" cy="1153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2−6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1.49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=−2.68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F0DAC6-8246-414C-9C9A-D7AB067CA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68" y="5719522"/>
                <a:ext cx="5748340" cy="11531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79D260-F93F-4695-8F8B-97F148229F00}"/>
                  </a:ext>
                </a:extLst>
              </p:cNvPr>
              <p:cNvSpPr txBox="1"/>
              <p:nvPr/>
            </p:nvSpPr>
            <p:spPr>
              <a:xfrm>
                <a:off x="5699897" y="5712260"/>
                <a:ext cx="5748340" cy="1153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1.49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=2.68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79D260-F93F-4695-8F8B-97F148229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897" y="5712260"/>
                <a:ext cx="5748340" cy="11531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455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Streakiness in Sports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60D3CF-1E3B-4853-8470-087A66B42A1C}"/>
                  </a:ext>
                </a:extLst>
              </p:cNvPr>
              <p:cNvSpPr txBox="1"/>
              <p:nvPr/>
            </p:nvSpPr>
            <p:spPr>
              <a:xfrm>
                <a:off x="3080080" y="1520792"/>
                <a:ext cx="85328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Hypothesis Test</a:t>
                </a: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Null: W’s and L’s are Randomly Distributed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Alternative: W’s and L’s are Streaky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Random Variable Z Has Approximate Normal Distribution if Number of Games T is Long Enough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&lt;−2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, We Would Determine That Team is Streaky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Suppose in 162 Games, Team is 100-62 with 15 Runs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Test Statistic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Conclusion: Ultra Streaky </a:t>
                </a:r>
                <a:r>
                  <a:rPr lang="en-US" sz="2000" dirty="0" err="1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Bruh</a:t>
                </a: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60D3CF-1E3B-4853-8470-087A66B42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0" y="1520792"/>
                <a:ext cx="8532800" cy="6001643"/>
              </a:xfrm>
              <a:prstGeom prst="rect">
                <a:avLst/>
              </a:prstGeom>
              <a:blipFill>
                <a:blip r:embed="rId4"/>
                <a:stretch>
                  <a:fillRect l="-929" t="-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47803F3B-8271-4024-8D0E-FE1A69526E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6590" y="4190802"/>
            <a:ext cx="6482383" cy="168942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1369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5440</TotalTime>
  <Words>963</Words>
  <Application>Microsoft Office PowerPoint</Application>
  <PresentationFormat>Widescreen</PresentationFormat>
  <Paragraphs>179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Selawik Semibold</vt:lpstr>
      <vt:lpstr>Office Theme</vt:lpstr>
      <vt:lpstr>Baseball VII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Super Mario</cp:lastModifiedBy>
  <cp:revision>215</cp:revision>
  <dcterms:created xsi:type="dcterms:W3CDTF">2019-09-02T18:29:52Z</dcterms:created>
  <dcterms:modified xsi:type="dcterms:W3CDTF">2019-09-18T04:59:18Z</dcterms:modified>
</cp:coreProperties>
</file>