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16"/>
  </p:notesMasterIdLst>
  <p:sldIdLst>
    <p:sldId id="298" r:id="rId2"/>
    <p:sldId id="305" r:id="rId3"/>
    <p:sldId id="323" r:id="rId4"/>
    <p:sldId id="324" r:id="rId5"/>
    <p:sldId id="326" r:id="rId6"/>
    <p:sldId id="327" r:id="rId7"/>
    <p:sldId id="325" r:id="rId8"/>
    <p:sldId id="328" r:id="rId9"/>
    <p:sldId id="329" r:id="rId10"/>
    <p:sldId id="330" r:id="rId11"/>
    <p:sldId id="331" r:id="rId12"/>
    <p:sldId id="332" r:id="rId13"/>
    <p:sldId id="333" r:id="rId14"/>
    <p:sldId id="33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  <a:srgbClr val="B23615"/>
    <a:srgbClr val="BDB5B6"/>
    <a:srgbClr val="BDB19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98" d="100"/>
          <a:sy n="98" d="100"/>
        </p:scale>
        <p:origin x="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Ranking Based on Wins and Losses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Controversy in College Football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Choosing Top Teams for College Football Playoffs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Overall Record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Conference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Out-of-Conference Schedule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Head-to-Head Competition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Comparative Outcomes of Common Opponents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Conference Championships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Used to Be Chosen by Computer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Now Chosen by Committee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Problem with Considering Game Scores?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Image result for college football playoffs committee">
            <a:extLst>
              <a:ext uri="{FF2B5EF4-FFF2-40B4-BE49-F238E27FC236}">
                <a16:creationId xmlns:a16="http://schemas.microsoft.com/office/drawing/2014/main" id="{8708D61D-E92C-482B-A1B9-41F7C30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33" y="3024832"/>
            <a:ext cx="2682240" cy="1609344"/>
          </a:xfrm>
          <a:prstGeom prst="rect">
            <a:avLst/>
          </a:prstGeom>
          <a:noFill/>
          <a:ln w="38100">
            <a:solidFill>
              <a:srgbClr val="9B2D1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Ranking Based on Wins and Losses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Using Team Ratings to Estimate the Probability of Winning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Represent the Probability the Home Team Wins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 Logistic Regression to Estimate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 Minimizing Least Squares but Maximizing Likelihood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Home Rating = Impact the Home Team Has on Winning Game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Away Rating = Impact the Away Team Has on Winning the Game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Can Be Used to Predict Head-to-Head Games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Problem Considering Wins/Losses?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95179-1FD2-4739-BAD4-149DEBC4AE21}"/>
                  </a:ext>
                </a:extLst>
              </p:cNvPr>
              <p:cNvSpPr txBox="1"/>
              <p:nvPr/>
            </p:nvSpPr>
            <p:spPr>
              <a:xfrm>
                <a:off x="550977" y="3081477"/>
                <a:ext cx="11316019" cy="85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95179-1FD2-4739-BAD4-149DEBC4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77" y="3081477"/>
                <a:ext cx="11316019" cy="855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44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Rating Method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Utilizes Elo Rating for Sports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 Rating Popularized in Chess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Judges Teams/Players From Head-to-Head Results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Uses Elo Ratings to Forecast Outcomes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 in NFL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Every Team Has a Power Rating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is 1500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Winner Gains Points Equal to the Points Lost by the Loser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 for Odds of Team Winning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458B90-32A5-4F1C-92BB-6095198C9136}"/>
                  </a:ext>
                </a:extLst>
              </p:cNvPr>
              <p:cNvSpPr txBox="1"/>
              <p:nvPr/>
            </p:nvSpPr>
            <p:spPr>
              <a:xfrm>
                <a:off x="-936702" y="4982023"/>
                <a:ext cx="11316019" cy="985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𝐸𝑙𝑜𝐷𝑖𝑓𝑓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458B90-32A5-4F1C-92BB-6095198C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702" y="4982023"/>
                <a:ext cx="11316019" cy="985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1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Rating Method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EloDiff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is Based On a Few Things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Difference Between Team Ratings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Home Edge Adjustment Scaled by Distance Traveled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Rest Adjustment for Teams Coming Off a Bye Week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Playoff Adjustment (Favorites Tend to Dominate Underdogs)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Quarterback Adjustment (Due to Importance of this Position)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Dividing </a:t>
            </a:r>
            <a:r>
              <a:rPr lang="en-US" sz="20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EloDiff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by 25 Has Been a Good Estimate of Spread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Winning Team Gains Points Based on a Few Things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K-factor = Regulates How Quickly Ratings Change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Forecast Delta = Difference Between The Result and 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Predicted Probability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Margin of Victory Multiplier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629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6612666" y="3836951"/>
            <a:ext cx="529111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The only bet that I would make is on Jeffrey Epstein not killing himself.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-Mahatma Mario</a:t>
            </a:r>
          </a:p>
        </p:txBody>
      </p:sp>
    </p:spTree>
    <p:extLst>
      <p:ext uri="{BB962C8B-B14F-4D97-AF65-F5344CB8AC3E}">
        <p14:creationId xmlns:p14="http://schemas.microsoft.com/office/powerpoint/2010/main" val="7757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Gambler for Bet on Spread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Assume P(Win)=P(Loss)=0.5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for Bettor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Bets Needed to Win to Break Even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We Need to Win 52.4% of the Bets on Spread to be Even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Power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Ratings to Set Point Spreads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: Panthers +1 and Browns -12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This Can Be Adjusted for Home Edges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36D7E-0A51-4A4B-B008-86FB7383F2F6}"/>
                  </a:ext>
                </a:extLst>
              </p:cNvPr>
              <p:cNvSpPr txBox="1"/>
              <p:nvPr/>
            </p:nvSpPr>
            <p:spPr>
              <a:xfrm>
                <a:off x="1682462" y="2602083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=($10)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−($11)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=−$0.50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36D7E-0A51-4A4B-B008-86FB7383F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62" y="2602083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ADC73-9610-4DC4-8CF4-4B765058C5AE}"/>
                  </a:ext>
                </a:extLst>
              </p:cNvPr>
              <p:cNvSpPr txBox="1"/>
              <p:nvPr/>
            </p:nvSpPr>
            <p:spPr>
              <a:xfrm>
                <a:off x="1423027" y="330947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=($10)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−($11)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ADC73-9610-4DC4-8CF4-4B765058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7" y="330947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855F9-6739-4D1F-A10A-73898D46BF43}"/>
              </a:ext>
            </a:extLst>
          </p:cNvPr>
          <p:cNvCxnSpPr>
            <a:cxnSpLocks/>
          </p:cNvCxnSpPr>
          <p:nvPr/>
        </p:nvCxnSpPr>
        <p:spPr>
          <a:xfrm>
            <a:off x="7911109" y="3509533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7C78-693F-4331-8E8E-1064BC8D1C93}"/>
                  </a:ext>
                </a:extLst>
              </p:cNvPr>
              <p:cNvSpPr txBox="1"/>
              <p:nvPr/>
            </p:nvSpPr>
            <p:spPr>
              <a:xfrm>
                <a:off x="8167495" y="3277608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7C78-693F-4331-8E8E-1064BC8D1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95" y="3277608"/>
                <a:ext cx="2485767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B3A6D-60E2-4392-9B67-7085B3E38B1A}"/>
                  </a:ext>
                </a:extLst>
              </p:cNvPr>
              <p:cNvSpPr txBox="1"/>
              <p:nvPr/>
            </p:nvSpPr>
            <p:spPr>
              <a:xfrm>
                <a:off x="730745" y="551101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𝑆𝑝𝑟𝑒𝑎𝑑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=1 −(−12)=13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B3A6D-60E2-4392-9B67-7085B3E38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5" y="551101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Spreads from Power Rankings Are Usually “Fair”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of Power Ratings from 2006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0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Why Not Use Team Rank for Rating?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DD7739-D23E-4FBE-9504-D820A61DC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016" y="2967193"/>
            <a:ext cx="4594221" cy="2488968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84C80-4C0D-4802-B24C-8E8267E27E05}"/>
              </a:ext>
            </a:extLst>
          </p:cNvPr>
          <p:cNvCxnSpPr>
            <a:cxnSpLocks/>
          </p:cNvCxnSpPr>
          <p:nvPr/>
        </p:nvCxnSpPr>
        <p:spPr>
          <a:xfrm flipV="1">
            <a:off x="7583293" y="4467700"/>
            <a:ext cx="1128545" cy="848859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D30F11-DC22-42D8-B6F0-D9A24D255E50}"/>
              </a:ext>
            </a:extLst>
          </p:cNvPr>
          <p:cNvSpPr txBox="1"/>
          <p:nvPr/>
        </p:nvSpPr>
        <p:spPr>
          <a:xfrm>
            <a:off x="8711838" y="4236868"/>
            <a:ext cx="248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Last</a:t>
            </a:r>
          </a:p>
        </p:txBody>
      </p:sp>
    </p:spTree>
    <p:extLst>
      <p:ext uri="{BB962C8B-B14F-4D97-AF65-F5344CB8AC3E}">
        <p14:creationId xmlns:p14="http://schemas.microsoft.com/office/powerpoint/2010/main" val="34377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Ideal Team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Team Represented by 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Expressed in Units of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Example: Expect Panthers to be 5 Points Better Than Average Team Would Mean Their Rating is +5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1: Randomly Attempt to Give Trial Ratings for Each Team and Randomly Establish the Home Edge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2: Get Actual Game Data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3: Determine Actual Margin of Victory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1C8F-8448-4675-91BB-D03F77ACF12F}"/>
                  </a:ext>
                </a:extLst>
              </p:cNvPr>
              <p:cNvSpPr txBox="1"/>
              <p:nvPr/>
            </p:nvSpPr>
            <p:spPr>
              <a:xfrm>
                <a:off x="1243752" y="545598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1C8F-8448-4675-91BB-D03F77ACF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2" y="545598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4: Predict Margin From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5: Compute Errors from Prediction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0A6FF-20DF-4175-A996-AE13CFF56EEA}"/>
                  </a:ext>
                </a:extLst>
              </p:cNvPr>
              <p:cNvSpPr txBox="1"/>
              <p:nvPr/>
            </p:nvSpPr>
            <p:spPr>
              <a:xfrm>
                <a:off x="2381496" y="227468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𝐸𝑑𝑔𝑒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0A6FF-20DF-4175-A996-AE13CFF5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96" y="227468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2984BF-215B-4439-8144-C717C93FD1B7}"/>
                  </a:ext>
                </a:extLst>
              </p:cNvPr>
              <p:cNvSpPr txBox="1"/>
              <p:nvPr/>
            </p:nvSpPr>
            <p:spPr>
              <a:xfrm>
                <a:off x="791184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2984BF-215B-4439-8144-C717C93F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84" y="2999844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3A045E4-7556-4BEE-A984-5043F6469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598" y="3458047"/>
            <a:ext cx="5016578" cy="307079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5B9F47-B1EF-42E4-BDBE-55345FF93CD8}"/>
              </a:ext>
            </a:extLst>
          </p:cNvPr>
          <p:cNvCxnSpPr>
            <a:cxnSpLocks/>
          </p:cNvCxnSpPr>
          <p:nvPr/>
        </p:nvCxnSpPr>
        <p:spPr>
          <a:xfrm flipV="1">
            <a:off x="8018944" y="3564532"/>
            <a:ext cx="1070385" cy="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3E154-D2A8-48C7-8A03-1DE44C04F8C4}"/>
              </a:ext>
            </a:extLst>
          </p:cNvPr>
          <p:cNvSpPr txBox="1"/>
          <p:nvPr/>
        </p:nvSpPr>
        <p:spPr>
          <a:xfrm>
            <a:off x="9089330" y="3319148"/>
            <a:ext cx="24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This</a:t>
            </a:r>
          </a:p>
        </p:txBody>
      </p:sp>
    </p:spTree>
    <p:extLst>
      <p:ext uri="{BB962C8B-B14F-4D97-AF65-F5344CB8AC3E}">
        <p14:creationId xmlns:p14="http://schemas.microsoft.com/office/powerpoint/2010/main" val="14781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6: Find Optimal Team Ratings to Minimize SSE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EXCEL Solver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optim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() Function in 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Alternative: Use Basic Regression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23ECBC-B399-45BE-B2AA-65BFC16A34AE}"/>
                  </a:ext>
                </a:extLst>
              </p:cNvPr>
              <p:cNvSpPr txBox="1"/>
              <p:nvPr/>
            </p:nvSpPr>
            <p:spPr>
              <a:xfrm>
                <a:off x="-130616" y="3753957"/>
                <a:ext cx="8270791" cy="44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⃑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23ECBC-B399-45BE-B2AA-65BFC16A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16" y="3753957"/>
                <a:ext cx="8270791" cy="445763"/>
              </a:xfrm>
              <a:prstGeom prst="rect">
                <a:avLst/>
              </a:prstGeom>
              <a:blipFill>
                <a:blip r:embed="rId5"/>
                <a:stretch>
                  <a:fillRect t="-274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350EC-D4DD-4709-945C-2796DC3D453D}"/>
                  </a:ext>
                </a:extLst>
              </p:cNvPr>
              <p:cNvSpPr txBox="1"/>
              <p:nvPr/>
            </p:nvSpPr>
            <p:spPr>
              <a:xfrm>
                <a:off x="2015607" y="4297496"/>
                <a:ext cx="8270791" cy="123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350EC-D4DD-4709-945C-2796DC3D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07" y="4297496"/>
                <a:ext cx="8270791" cy="1231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C8E30-E3ED-4F79-8380-7BB2A100E8AB}"/>
              </a:ext>
            </a:extLst>
          </p:cNvPr>
          <p:cNvCxnSpPr>
            <a:cxnSpLocks/>
          </p:cNvCxnSpPr>
          <p:nvPr/>
        </p:nvCxnSpPr>
        <p:spPr>
          <a:xfrm>
            <a:off x="4788968" y="4134944"/>
            <a:ext cx="0" cy="62982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980E08-3008-4848-A2AA-BB74322238D7}"/>
              </a:ext>
            </a:extLst>
          </p:cNvPr>
          <p:cNvCxnSpPr>
            <a:cxnSpLocks/>
          </p:cNvCxnSpPr>
          <p:nvPr/>
        </p:nvCxnSpPr>
        <p:spPr>
          <a:xfrm>
            <a:off x="5386641" y="5528859"/>
            <a:ext cx="0" cy="410765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7E5E19-DAB6-4EE5-B39A-4B4915EFB96D}"/>
              </a:ext>
            </a:extLst>
          </p:cNvPr>
          <p:cNvCxnSpPr>
            <a:cxnSpLocks/>
          </p:cNvCxnSpPr>
          <p:nvPr/>
        </p:nvCxnSpPr>
        <p:spPr>
          <a:xfrm>
            <a:off x="7310877" y="5528859"/>
            <a:ext cx="0" cy="39755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9FAC3A-F4EA-40E6-93F3-218FC6089F5A}"/>
              </a:ext>
            </a:extLst>
          </p:cNvPr>
          <p:cNvSpPr txBox="1"/>
          <p:nvPr/>
        </p:nvSpPr>
        <p:spPr>
          <a:xfrm>
            <a:off x="4779896" y="5845882"/>
            <a:ext cx="11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AA4C5E-C0A3-4791-BCC2-D10AA7B76CE5}"/>
              </a:ext>
            </a:extLst>
          </p:cNvPr>
          <p:cNvSpPr txBox="1"/>
          <p:nvPr/>
        </p:nvSpPr>
        <p:spPr>
          <a:xfrm>
            <a:off x="6687549" y="5845881"/>
            <a:ext cx="11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DC2038-C824-44D4-8CF2-A07458993F4D}"/>
              </a:ext>
            </a:extLst>
          </p:cNvPr>
          <p:cNvCxnSpPr>
            <a:cxnSpLocks/>
          </p:cNvCxnSpPr>
          <p:nvPr/>
        </p:nvCxnSpPr>
        <p:spPr>
          <a:xfrm>
            <a:off x="4241653" y="4134944"/>
            <a:ext cx="0" cy="1216284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3CC52E-4566-45F5-AC65-24F5B1CD4610}"/>
              </a:ext>
            </a:extLst>
          </p:cNvPr>
          <p:cNvSpPr txBox="1"/>
          <p:nvPr/>
        </p:nvSpPr>
        <p:spPr>
          <a:xfrm>
            <a:off x="3643119" y="5271936"/>
            <a:ext cx="119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82384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 Schedule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the Ability of All Opponents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from 2006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Using Mean Absolute Error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Games With Unusual Spreads Are Outliers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Median Minimizes Mean Absolute Error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Power Ratings Less Impacted by Outliers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DF59EC-AE3B-4EC0-8AF0-36FF8B2E8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61" y="2705674"/>
            <a:ext cx="4280582" cy="2135804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</p:spTree>
    <p:extLst>
      <p:ext uri="{BB962C8B-B14F-4D97-AF65-F5344CB8AC3E}">
        <p14:creationId xmlns:p14="http://schemas.microsoft.com/office/powerpoint/2010/main" val="281501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3649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Offensive/Defensive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Related to the Over/Under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 Rating = Ability to Score Points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Positive = Scores More Points Than Average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= Scores Less Points Than Average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Defensive Rating = Ability to Stop Scoring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Positive = Gives Up More Points Than Average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= Gives Up Fewer Points Than Average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240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6542743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Offensive/Defensive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Predicted Points Scored by Home Team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Predicted Points Scored by Away Team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Divided Up Home Edge Equally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= Average Number of Total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Can Be Used to Create Overall Rating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 These to Predict Team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Add Expected Home Points and Expected Away Points to Estimate Over/Under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7D690-0C46-4739-976E-6022FA7F49D7}"/>
                  </a:ext>
                </a:extLst>
              </p:cNvPr>
              <p:cNvSpPr txBox="1"/>
              <p:nvPr/>
            </p:nvSpPr>
            <p:spPr>
              <a:xfrm>
                <a:off x="1096312" y="225915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𝐻𝑜𝑚𝑒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𝐸𝑑𝑔𝑒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7D690-0C46-4739-976E-6022FA7F4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12" y="2259151"/>
                <a:ext cx="1131601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93CF-1A8C-4B0E-9C33-469B99ACE16B}"/>
                  </a:ext>
                </a:extLst>
              </p:cNvPr>
              <p:cNvSpPr txBox="1"/>
              <p:nvPr/>
            </p:nvSpPr>
            <p:spPr>
              <a:xfrm>
                <a:off x="1096312" y="294257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𝐻𝑜𝑚𝑒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𝐸𝑑𝑔𝑒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93CF-1A8C-4B0E-9C33-469B99ACE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12" y="2942571"/>
                <a:ext cx="11316019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C311E3-C550-4970-AF12-CEAADF9D82E7}"/>
                  </a:ext>
                </a:extLst>
              </p:cNvPr>
              <p:cNvSpPr txBox="1"/>
              <p:nvPr/>
            </p:nvSpPr>
            <p:spPr>
              <a:xfrm>
                <a:off x="-275288" y="434781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𝑇𝑒𝑎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𝑇𝑒𝑎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C311E3-C550-4970-AF12-CEAADF9D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288" y="4347811"/>
                <a:ext cx="113160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31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819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II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Super Mario</cp:lastModifiedBy>
  <cp:revision>83</cp:revision>
  <dcterms:created xsi:type="dcterms:W3CDTF">2019-11-01T03:45:16Z</dcterms:created>
  <dcterms:modified xsi:type="dcterms:W3CDTF">2019-11-08T14:54:49Z</dcterms:modified>
</cp:coreProperties>
</file>