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14"/>
  </p:notesMasterIdLst>
  <p:sldIdLst>
    <p:sldId id="298" r:id="rId2"/>
    <p:sldId id="305" r:id="rId3"/>
    <p:sldId id="335" r:id="rId4"/>
    <p:sldId id="337" r:id="rId5"/>
    <p:sldId id="338" r:id="rId6"/>
    <p:sldId id="339" r:id="rId7"/>
    <p:sldId id="340" r:id="rId8"/>
    <p:sldId id="342" r:id="rId9"/>
    <p:sldId id="341" r:id="rId10"/>
    <p:sldId id="343" r:id="rId11"/>
    <p:sldId id="344" r:id="rId12"/>
    <p:sldId id="33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  <a:srgbClr val="B23615"/>
    <a:srgbClr val="BDB5B6"/>
    <a:srgbClr val="BDB19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>
        <p:scale>
          <a:sx n="79" d="100"/>
          <a:sy n="79" d="100"/>
        </p:scale>
        <p:origin x="2036" y="4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96828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2: Bet on a Spread With 48% Chance of Winning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3: Bet on a Spread With 95% Chance of Winning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52DD0D-3012-4BF5-9401-9954D3DDE760}"/>
                  </a:ext>
                </a:extLst>
              </p:cNvPr>
              <p:cNvSpPr txBox="1"/>
              <p:nvPr/>
            </p:nvSpPr>
            <p:spPr>
              <a:xfrm>
                <a:off x="620614" y="1977267"/>
                <a:ext cx="10950772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𝑞𝐿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0.48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×0.909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0.52×1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0.909×1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=−0.09=−9%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52DD0D-3012-4BF5-9401-9954D3DDE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14" y="1977267"/>
                <a:ext cx="10950772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0678306C-183A-4AA2-8ED3-7D1716727BB0}"/>
              </a:ext>
            </a:extLst>
          </p:cNvPr>
          <p:cNvSpPr/>
          <p:nvPr/>
        </p:nvSpPr>
        <p:spPr>
          <a:xfrm rot="5400000">
            <a:off x="8773123" y="2369195"/>
            <a:ext cx="400110" cy="640919"/>
          </a:xfrm>
          <a:prstGeom prst="rightBrace">
            <a:avLst/>
          </a:prstGeom>
          <a:ln w="57150">
            <a:solidFill>
              <a:srgbClr val="9B2D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29A1E-9F93-4403-BD4C-C744F8918165}"/>
              </a:ext>
            </a:extLst>
          </p:cNvPr>
          <p:cNvSpPr txBox="1"/>
          <p:nvPr/>
        </p:nvSpPr>
        <p:spPr>
          <a:xfrm>
            <a:off x="8042275" y="2944525"/>
            <a:ext cx="26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Be an Idiot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EB6F8D-DD18-438F-9BDE-D25FBD3458B4}"/>
                  </a:ext>
                </a:extLst>
              </p:cNvPr>
              <p:cNvSpPr txBox="1"/>
              <p:nvPr/>
            </p:nvSpPr>
            <p:spPr>
              <a:xfrm>
                <a:off x="960479" y="3932315"/>
                <a:ext cx="10950772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𝑞𝐿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0.95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×0.909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0.05×1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0.909×1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=0.89=89%≠100%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EB6F8D-DD18-438F-9BDE-D25FBD34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79" y="3932315"/>
                <a:ext cx="10950772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64D0F542-DF71-4445-B949-C09B54F1117D}"/>
              </a:ext>
            </a:extLst>
          </p:cNvPr>
          <p:cNvSpPr/>
          <p:nvPr/>
        </p:nvSpPr>
        <p:spPr>
          <a:xfrm rot="5400000">
            <a:off x="9470267" y="4193766"/>
            <a:ext cx="340323" cy="693581"/>
          </a:xfrm>
          <a:prstGeom prst="rightBrace">
            <a:avLst/>
          </a:prstGeom>
          <a:ln w="57150">
            <a:solidFill>
              <a:srgbClr val="9B2D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A74D2E-7320-404C-9B45-2D876FFCB1FA}"/>
              </a:ext>
            </a:extLst>
          </p:cNvPr>
          <p:cNvSpPr txBox="1"/>
          <p:nvPr/>
        </p:nvSpPr>
        <p:spPr>
          <a:xfrm>
            <a:off x="8769210" y="4672033"/>
            <a:ext cx="26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Be an Idiot</a:t>
            </a:r>
          </a:p>
        </p:txBody>
      </p:sp>
    </p:spTree>
    <p:extLst>
      <p:ext uri="{BB962C8B-B14F-4D97-AF65-F5344CB8AC3E}">
        <p14:creationId xmlns:p14="http://schemas.microsoft.com/office/powerpoint/2010/main" val="71940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96828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Recall: 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Effect of Choosing Wrong </a:t>
            </a: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00FB3D-2061-4C2B-8902-E5D3E957ABA2}"/>
                  </a:ext>
                </a:extLst>
              </p:cNvPr>
              <p:cNvSpPr txBox="1"/>
              <p:nvPr/>
            </p:nvSpPr>
            <p:spPr>
              <a:xfrm>
                <a:off x="3505192" y="1518688"/>
                <a:ext cx="7312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𝑓𝑊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𝑓𝐿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00FB3D-2061-4C2B-8902-E5D3E957A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2" y="1518688"/>
                <a:ext cx="7312818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A574FF-18ED-4AFE-9D6F-A80674CF3880}"/>
                  </a:ext>
                </a:extLst>
              </p:cNvPr>
              <p:cNvSpPr txBox="1"/>
              <p:nvPr/>
            </p:nvSpPr>
            <p:spPr>
              <a:xfrm>
                <a:off x="6514081" y="2478535"/>
                <a:ext cx="574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A574FF-18ED-4AFE-9D6F-A80674CF3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081" y="2478535"/>
                <a:ext cx="574542" cy="461665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7EAA811-4789-4A0B-BB4E-9D10AA271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781" y="3035094"/>
            <a:ext cx="5832063" cy="3357613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309129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223560" y="3661853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 bet on horses, 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 never lose. Why?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 bet on all the horses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-Tom Haverford</a:t>
            </a:r>
          </a:p>
        </p:txBody>
      </p:sp>
    </p:spTree>
    <p:extLst>
      <p:ext uri="{BB962C8B-B14F-4D97-AF65-F5344CB8AC3E}">
        <p14:creationId xmlns:p14="http://schemas.microsoft.com/office/powerpoint/2010/main" val="7757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Thought Experiment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Fact 1: UNC is Better Than Duke at Almost Everything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Fact 2: In All Circumstances, P(UNC &gt; Duke) = 95%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Fact 3: You Have $10 Billion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Scenario: Competition of UNC vs Duke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Decision: How Much Should You Bet on UNC Winning?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$10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$1,000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$100,000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All In and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Ballin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’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Goal: Choose an Amount For Long Term Gains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 “How Much?”, But “What Percent?”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796483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J.L. Kelly, Jr.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Scientist at Bell Labs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Formulated the Kelly Criterion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Used by Mathematician Ed Thorp to Make Money on Roulette and Blackjack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Ideas Used in Financial Investment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Kelly Criterion = 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Optimal Percentage of Bankroll to Place on Bet in Order to Maximize Expected Growth of Wealth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Simplify Ideas to $1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723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796483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Situation: Start with $1.00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 = Starting Capital =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X = Bankroll After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 = Fraction of Capital Placed on Bet (Unit)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Probability of Winning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q = Probability of Losing Bet = 1-p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 = Profit Made Per $1 Bet When Won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 = Loss Per $1 Bet When Lost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Maximize For Kelly Criterion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40194-8377-40C0-9B6E-512BBD4ED3CD}"/>
                  </a:ext>
                </a:extLst>
              </p:cNvPr>
              <p:cNvSpPr txBox="1"/>
              <p:nvPr/>
            </p:nvSpPr>
            <p:spPr>
              <a:xfrm>
                <a:off x="2882059" y="5394432"/>
                <a:ext cx="41559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40194-8377-40C0-9B6E-512BBD4ED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059" y="5394432"/>
                <a:ext cx="4155901" cy="461665"/>
              </a:xfrm>
              <a:prstGeom prst="rect">
                <a:avLst/>
              </a:prstGeom>
              <a:blipFill>
                <a:blip r:embed="rId5"/>
                <a:stretch>
                  <a:fillRect l="-440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70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796483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Typically, for 50-50 Bet,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 = 100/110 = 0.91 = 91%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 =1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Money Line is Bears +220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 = 220/100 = 2.2 = 220%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 =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Money Line is Bears -220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 = 100/220 = 0.454 = 45.4%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 =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03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796483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Value for Maximization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Taking the Derivative in Respect to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Solve Equation for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40194-8377-40C0-9B6E-512BBD4ED3CD}"/>
                  </a:ext>
                </a:extLst>
              </p:cNvPr>
              <p:cNvSpPr txBox="1"/>
              <p:nvPr/>
            </p:nvSpPr>
            <p:spPr>
              <a:xfrm>
                <a:off x="2439591" y="1977267"/>
                <a:ext cx="7312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𝑓𝑊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𝑓𝐿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40194-8377-40C0-9B6E-512BBD4ED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91" y="1977267"/>
                <a:ext cx="7312818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CD1FE7-933D-4A89-AF73-4BAA1FE12E2B}"/>
                  </a:ext>
                </a:extLst>
              </p:cNvPr>
              <p:cNvSpPr txBox="1"/>
              <p:nvPr/>
            </p:nvSpPr>
            <p:spPr>
              <a:xfrm>
                <a:off x="4467253" y="2921386"/>
                <a:ext cx="7312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CD1FE7-933D-4A89-AF73-4BAA1FE1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253" y="2921386"/>
                <a:ext cx="7312818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DDDF9-9850-4F54-87B7-41E4BA6FABB7}"/>
                  </a:ext>
                </a:extLst>
              </p:cNvPr>
              <p:cNvSpPr txBox="1"/>
              <p:nvPr/>
            </p:nvSpPr>
            <p:spPr>
              <a:xfrm>
                <a:off x="2350867" y="3429000"/>
                <a:ext cx="7312818" cy="8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𝑓𝐿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0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DDDF9-9850-4F54-87B7-41E4BA6F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67" y="3429000"/>
                <a:ext cx="7312818" cy="8583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AE3E1BF-A073-4D21-9EA0-473E5264E6E1}"/>
              </a:ext>
            </a:extLst>
          </p:cNvPr>
          <p:cNvSpPr txBox="1"/>
          <p:nvPr/>
        </p:nvSpPr>
        <p:spPr>
          <a:xfrm>
            <a:off x="8337838" y="3436762"/>
            <a:ext cx="1883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6C66DA-00D1-41CD-A0F9-DFCB14E57445}"/>
                  </a:ext>
                </a:extLst>
              </p:cNvPr>
              <p:cNvSpPr txBox="1"/>
              <p:nvPr/>
            </p:nvSpPr>
            <p:spPr>
              <a:xfrm>
                <a:off x="2104590" y="4372735"/>
                <a:ext cx="7312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6C66DA-00D1-41CD-A0F9-DFCB14E5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90" y="4372735"/>
                <a:ext cx="7312818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FCAC66-D368-4CF3-9504-2C8F3D9DC839}"/>
                  </a:ext>
                </a:extLst>
              </p:cNvPr>
              <p:cNvSpPr txBox="1"/>
              <p:nvPr/>
            </p:nvSpPr>
            <p:spPr>
              <a:xfrm>
                <a:off x="201012" y="4938020"/>
                <a:ext cx="7312818" cy="78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pW</m:t>
                          </m:r>
                          <m:r>
                            <a:rPr lang="en-US" sz="24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qL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FCAC66-D368-4CF3-9504-2C8F3D9DC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2" y="4938020"/>
                <a:ext cx="7312818" cy="7833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6665A-9C03-48FC-AE7A-0761D25BB004}"/>
              </a:ext>
            </a:extLst>
          </p:cNvPr>
          <p:cNvCxnSpPr>
            <a:cxnSpLocks/>
          </p:cNvCxnSpPr>
          <p:nvPr/>
        </p:nvCxnSpPr>
        <p:spPr>
          <a:xfrm>
            <a:off x="4798424" y="5126194"/>
            <a:ext cx="501859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D92EE1-E47B-4E6A-B7CA-2FC8423786FD}"/>
              </a:ext>
            </a:extLst>
          </p:cNvPr>
          <p:cNvSpPr txBox="1"/>
          <p:nvPr/>
        </p:nvSpPr>
        <p:spPr>
          <a:xfrm>
            <a:off x="5242665" y="4910235"/>
            <a:ext cx="254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Favoring Bettor</a:t>
            </a:r>
          </a:p>
        </p:txBody>
      </p:sp>
    </p:spTree>
    <p:extLst>
      <p:ext uri="{BB962C8B-B14F-4D97-AF65-F5344CB8AC3E}">
        <p14:creationId xmlns:p14="http://schemas.microsoft.com/office/powerpoint/2010/main" val="91695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96828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Restructuring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1: Bet on a Spread With 60% Chance of Winning  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EB34FA-82AA-43C4-B2EA-6BD7C2D6D8A9}"/>
                  </a:ext>
                </a:extLst>
              </p:cNvPr>
              <p:cNvSpPr txBox="1"/>
              <p:nvPr/>
            </p:nvSpPr>
            <p:spPr>
              <a:xfrm>
                <a:off x="780962" y="1968120"/>
                <a:ext cx="10950772" cy="69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EB34FA-82AA-43C4-B2EA-6BD7C2D6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62" y="1968120"/>
                <a:ext cx="10950772" cy="696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A048F548-C76A-4609-B222-70B2B24EA38B}"/>
              </a:ext>
            </a:extLst>
          </p:cNvPr>
          <p:cNvSpPr/>
          <p:nvPr/>
        </p:nvSpPr>
        <p:spPr>
          <a:xfrm rot="5400000">
            <a:off x="8178924" y="1822803"/>
            <a:ext cx="606903" cy="2200484"/>
          </a:xfrm>
          <a:prstGeom prst="rightBrace">
            <a:avLst/>
          </a:prstGeom>
          <a:ln w="57150">
            <a:solidFill>
              <a:srgbClr val="9B2D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A3D5E-1B8D-43AB-B2AE-80E1DDD5F708}"/>
              </a:ext>
            </a:extLst>
          </p:cNvPr>
          <p:cNvSpPr txBox="1"/>
          <p:nvPr/>
        </p:nvSpPr>
        <p:spPr>
          <a:xfrm>
            <a:off x="7273531" y="3224770"/>
            <a:ext cx="26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Model: y=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a+bX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52DD0D-3012-4BF5-9401-9954D3DDE760}"/>
                  </a:ext>
                </a:extLst>
              </p:cNvPr>
              <p:cNvSpPr txBox="1"/>
              <p:nvPr/>
            </p:nvSpPr>
            <p:spPr>
              <a:xfrm>
                <a:off x="326828" y="4419454"/>
                <a:ext cx="10950772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𝑞𝐿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×0.909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0.4×1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0.909×1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=0.16=16%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52DD0D-3012-4BF5-9401-9954D3DDE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8" y="4419454"/>
                <a:ext cx="10950772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4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96828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Relationship Between      and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118E7-4174-4884-843E-AEE59647A20D}"/>
                  </a:ext>
                </a:extLst>
              </p:cNvPr>
              <p:cNvSpPr txBox="1"/>
              <p:nvPr/>
            </p:nvSpPr>
            <p:spPr>
              <a:xfrm>
                <a:off x="5599687" y="1509886"/>
                <a:ext cx="1211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118E7-4174-4884-843E-AEE59647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687" y="1509886"/>
                <a:ext cx="1211873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492962-E09D-4882-B877-32B0FE3AF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5399" y="2079382"/>
            <a:ext cx="6003487" cy="3111182"/>
          </a:xfrm>
          <a:prstGeom prst="rect">
            <a:avLst/>
          </a:prstGeom>
          <a:ln w="57150">
            <a:solidFill>
              <a:srgbClr val="9B2D1F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C1D81F-7582-40D0-857E-6A34E4D66423}"/>
                  </a:ext>
                </a:extLst>
              </p:cNvPr>
              <p:cNvSpPr txBox="1"/>
              <p:nvPr/>
            </p:nvSpPr>
            <p:spPr>
              <a:xfrm>
                <a:off x="6674035" y="1509885"/>
                <a:ext cx="1211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C1D81F-7582-40D0-857E-6A34E4D66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35" y="1509885"/>
                <a:ext cx="1211873" cy="461665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09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96828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Relationship Between                  and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118E7-4174-4884-843E-AEE59647A20D}"/>
                  </a:ext>
                </a:extLst>
              </p:cNvPr>
              <p:cNvSpPr txBox="1"/>
              <p:nvPr/>
            </p:nvSpPr>
            <p:spPr>
              <a:xfrm>
                <a:off x="6019546" y="1509886"/>
                <a:ext cx="1211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118E7-4174-4884-843E-AEE59647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546" y="1509886"/>
                <a:ext cx="1211873" cy="461665"/>
              </a:xfrm>
              <a:prstGeom prst="rect">
                <a:avLst/>
              </a:prstGeom>
              <a:blipFill>
                <a:blip r:embed="rId5"/>
                <a:stretch>
                  <a:fillRect l="-1005" r="-100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C1D81F-7582-40D0-857E-6A34E4D66423}"/>
                  </a:ext>
                </a:extLst>
              </p:cNvPr>
              <p:cNvSpPr txBox="1"/>
              <p:nvPr/>
            </p:nvSpPr>
            <p:spPr>
              <a:xfrm>
                <a:off x="7619999" y="1505366"/>
                <a:ext cx="1211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C1D81F-7582-40D0-857E-6A34E4D66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9" y="1505366"/>
                <a:ext cx="121187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21AC5A-5DC7-486A-9C45-368F8CFE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9157" y="2082717"/>
            <a:ext cx="6231815" cy="2942211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576708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515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III</vt:lpstr>
      <vt:lpstr>Money Management</vt:lpstr>
      <vt:lpstr>Money Management</vt:lpstr>
      <vt:lpstr>Money Management</vt:lpstr>
      <vt:lpstr>Money Management</vt:lpstr>
      <vt:lpstr>Money Management</vt:lpstr>
      <vt:lpstr>Money Management</vt:lpstr>
      <vt:lpstr>Money Management</vt:lpstr>
      <vt:lpstr>Money Management</vt:lpstr>
      <vt:lpstr>Money Management</vt:lpstr>
      <vt:lpstr>Money Management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Super Mario</cp:lastModifiedBy>
  <cp:revision>110</cp:revision>
  <dcterms:created xsi:type="dcterms:W3CDTF">2019-11-01T03:45:16Z</dcterms:created>
  <dcterms:modified xsi:type="dcterms:W3CDTF">2019-11-13T06:08:06Z</dcterms:modified>
</cp:coreProperties>
</file>