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91" r:id="rId4"/>
    <p:sldId id="288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7" autoAdjust="0"/>
    <p:restoredTop sz="86980" autoAdjust="0"/>
  </p:normalViewPr>
  <p:slideViewPr>
    <p:cSldViewPr snapToGrid="0">
      <p:cViewPr>
        <p:scale>
          <a:sx n="56" d="100"/>
          <a:sy n="56" d="100"/>
        </p:scale>
        <p:origin x="80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09" y="462645"/>
            <a:ext cx="10506456" cy="1197864"/>
          </a:xfrm>
          <a:solidFill>
            <a:schemeClr val="bg1"/>
          </a:solidFill>
          <a:ln w="44450" cmpd="thinThick"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II</a:t>
            </a:r>
          </a:p>
        </p:txBody>
      </p:sp>
      <p:pic>
        <p:nvPicPr>
          <p:cNvPr id="6" name="Picture 5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A43E68E5-9EF2-48CC-8EFC-2AEBD0B1C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2" b="6423"/>
          <a:stretch/>
        </p:blipFill>
        <p:spPr>
          <a:xfrm>
            <a:off x="-495570" y="2627874"/>
            <a:ext cx="5988656" cy="4292947"/>
          </a:xfrm>
          <a:prstGeom prst="rect">
            <a:avLst/>
          </a:prstGeom>
        </p:spPr>
      </p:pic>
      <p:pic>
        <p:nvPicPr>
          <p:cNvPr id="8" name="Picture 7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E3EFDBB8-00C1-43F6-B82D-AA6058FE7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2" b="3558"/>
          <a:stretch/>
        </p:blipFill>
        <p:spPr>
          <a:xfrm>
            <a:off x="6698915" y="2565053"/>
            <a:ext cx="5988677" cy="42929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" y="6130179"/>
            <a:ext cx="10506456" cy="53035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  <a:latin typeface="Selawik Semibold" panose="020B0702040204020203" pitchFamily="34" charset="0"/>
              </a:rPr>
              <a:t>Produced by Dr. Mario  |  UNC STOR 390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415B238B-09DF-4648-8FBA-05E8AC56EED5}"/>
              </a:ext>
            </a:extLst>
          </p:cNvPr>
          <p:cNvSpPr/>
          <p:nvPr/>
        </p:nvSpPr>
        <p:spPr>
          <a:xfrm>
            <a:off x="4015577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5AF27B52-5E03-4576-B890-9BEBBC88B632}"/>
              </a:ext>
            </a:extLst>
          </p:cNvPr>
          <p:cNvSpPr/>
          <p:nvPr/>
        </p:nvSpPr>
        <p:spPr>
          <a:xfrm rot="10800000">
            <a:off x="8026671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C752DA3-7A49-44F5-A8C4-B63486FD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40" y="6036134"/>
            <a:ext cx="6718935" cy="7465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86035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 Probability Models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Goal: Estimate Probability a Shot Results in a Goal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Purpose: Estimate Components of Adjusted SVP</a:t>
            </a:r>
            <a:r>
              <a:rPr lang="en-US" sz="1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</a:t>
            </a:r>
          </a:p>
          <a:p>
            <a:pPr lvl="1"/>
            <a:endParaRPr lang="en-US" sz="16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16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16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Methods: Logistic Regression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Developed by Many Researchers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Defense Independent Goalie Rating</a:t>
            </a:r>
          </a:p>
        </p:txBody>
      </p:sp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A6A1C-8714-4A98-93CB-D09C5DA7C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999" y="3187444"/>
            <a:ext cx="766595" cy="519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86B2B-FD59-4AA2-BDA8-E2DBCCB6F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393" y="3169347"/>
            <a:ext cx="746021" cy="50978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879295-A765-4610-BCF1-68972F1FBAE0}"/>
              </a:ext>
            </a:extLst>
          </p:cNvPr>
          <p:cNvCxnSpPr>
            <a:cxnSpLocks/>
          </p:cNvCxnSpPr>
          <p:nvPr/>
        </p:nvCxnSpPr>
        <p:spPr>
          <a:xfrm>
            <a:off x="6097592" y="2846201"/>
            <a:ext cx="170704" cy="468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BD381-501B-4B73-9E0A-70F0B657B62C}"/>
              </a:ext>
            </a:extLst>
          </p:cNvPr>
          <p:cNvCxnSpPr>
            <a:cxnSpLocks/>
          </p:cNvCxnSpPr>
          <p:nvPr/>
        </p:nvCxnSpPr>
        <p:spPr>
          <a:xfrm>
            <a:off x="6094409" y="2858861"/>
            <a:ext cx="951984" cy="315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F21FE0-52D2-4299-B9AE-7D3714676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240" y="4781869"/>
            <a:ext cx="4080510" cy="14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6"/>
            <a:ext cx="8386035" cy="492161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 Probability Models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Incorporation of (</a:t>
            </a:r>
            <a:r>
              <a:rPr lang="en-US" sz="20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x,y</a:t>
            </a:r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) Location Relative to Center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Authors Modified Original DIGR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Treated Rebounds/Rush Shots as Separate Types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Used Adjusted Shot Location Based on Rink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Modified Shrinkage Constant for Prediction Accuracy</a:t>
            </a:r>
          </a:p>
        </p:txBody>
      </p:sp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vp espn&quot;">
            <a:extLst>
              <a:ext uri="{FF2B5EF4-FFF2-40B4-BE49-F238E27FC236}">
                <a16:creationId xmlns:a16="http://schemas.microsoft.com/office/drawing/2014/main" id="{89B20AB5-F07D-4D14-8592-44DF8760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4142046"/>
            <a:ext cx="2102782" cy="2560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390ED0-FD0D-49CD-9360-9E82B6016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680" y="2640212"/>
            <a:ext cx="5956696" cy="224039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7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86035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 Probability Models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 of Author’s DIGR</a:t>
            </a:r>
          </a:p>
        </p:txBody>
      </p:sp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48036-84A0-4FCD-B9EE-D72F9F8B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8" y="3034183"/>
            <a:ext cx="6943419" cy="266543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5C9CE3-5158-4CEA-A20C-9A8BD2C3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1" y="2706662"/>
            <a:ext cx="4687701" cy="30158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788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B35D0-7796-4A80-94F9-B0907B5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083" y="3429000"/>
            <a:ext cx="6294386" cy="3993293"/>
          </a:xfrm>
        </p:spPr>
        <p:txBody>
          <a:bodyPr>
            <a:normAutofit/>
          </a:bodyPr>
          <a:lstStyle/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 went to a fight </a:t>
            </a: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the </a:t>
            </a:r>
            <a:r>
              <a:rPr lang="en-US" sz="4000" b="1" spc="5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other night, </a:t>
            </a:r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and a </a:t>
            </a: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hockey game broke out.</a:t>
            </a:r>
          </a:p>
          <a:p>
            <a:pPr algn="r"/>
            <a:endParaRPr lang="en-US" sz="4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-Rodney Dangerfield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Classic Metrics for Goaltenders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Wins (W)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Goals Against Average (GAA)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Save Proportion (SVP)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Binary Categorization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5D81F9-F16F-45AD-BCAF-AFD349F307A5}"/>
              </a:ext>
            </a:extLst>
          </p:cNvPr>
          <p:cNvCxnSpPr>
            <a:cxnSpLocks/>
          </p:cNvCxnSpPr>
          <p:nvPr/>
        </p:nvCxnSpPr>
        <p:spPr>
          <a:xfrm flipH="1">
            <a:off x="5857111" y="3063220"/>
            <a:ext cx="10466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3037A1-16D4-4BF6-9818-B829813BAB06}"/>
              </a:ext>
            </a:extLst>
          </p:cNvPr>
          <p:cNvSpPr txBox="1"/>
          <p:nvPr/>
        </p:nvSpPr>
        <p:spPr>
          <a:xfrm>
            <a:off x="6903720" y="2832387"/>
            <a:ext cx="284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Considered Optimal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D75CB-EF63-4D26-926F-9B92826E4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950" y="4167736"/>
            <a:ext cx="3686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D995594-59F2-4020-AB6F-751BAE84A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3875" y="1810747"/>
                <a:ext cx="6851904" cy="5047253"/>
              </a:xfrm>
            </p:spPr>
            <p:txBody>
              <a:bodyPr anchor="t">
                <a:noAutofit/>
              </a:bodyPr>
              <a:lstStyle/>
              <a:p>
                <a:r>
                  <a:rPr lang="en-US" sz="24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Key Predictors</a:t>
                </a:r>
                <a:endParaRPr lang="en-US" sz="2000" b="1" spc="5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elawik Semibold" panose="020B0702040204020203" pitchFamily="34" charset="0"/>
                </a:endParaRPr>
              </a:p>
              <a:p>
                <a:pPr lvl="1"/>
                <a:r>
                  <a:rPr lang="en-US" sz="20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Opponent Strength (s)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EV (Even Strength)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PP (Power Play)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PK (Penalty Kill)</a:t>
                </a:r>
              </a:p>
              <a:p>
                <a:pPr lvl="1"/>
                <a:r>
                  <a:rPr lang="en-US" sz="20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Type of Shot (w)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Backhand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Deflection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Slap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Snap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Tip-In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Wrap-Around</a:t>
                </a:r>
              </a:p>
              <a:p>
                <a:pPr lvl="2"/>
                <a:r>
                  <a:rPr lang="en-US" sz="18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Wrist</a:t>
                </a:r>
              </a:p>
              <a:p>
                <a:pPr lvl="1"/>
                <a:r>
                  <a:rPr lang="en-US" sz="20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Distance from Center Ice (d)</a:t>
                </a:r>
              </a:p>
              <a:p>
                <a:pPr lvl="1"/>
                <a:r>
                  <a:rPr lang="en-US" sz="20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Angle from Center Ice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spc="50" smtClean="0">
                        <a:ln w="0"/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1" spc="5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Selawik Semibold" panose="020B0702040204020203" pitchFamily="34" charset="0"/>
                  </a:rPr>
                  <a:t>)</a:t>
                </a:r>
              </a:p>
              <a:p>
                <a:pPr lvl="1"/>
                <a:endParaRPr lang="en-US" sz="2200" b="1" spc="5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elawik Semibold" panose="020B0702040204020203" pitchFamily="34" charset="0"/>
                </a:endParaRPr>
              </a:p>
              <a:p>
                <a:pPr lvl="1"/>
                <a:endParaRPr lang="en-US" sz="2200" b="1" spc="5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D995594-59F2-4020-AB6F-751BAE84A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3875" y="1810747"/>
                <a:ext cx="6851904" cy="5047253"/>
              </a:xfrm>
              <a:blipFill>
                <a:blip r:embed="rId4"/>
                <a:stretch>
                  <a:fillRect l="-1157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Available Data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NHL’S Real Time Scoring System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Measurement Error Exists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Error in Location Detection 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 Library </a:t>
            </a:r>
            <a:r>
              <a:rPr lang="en-US" sz="2000" b="1" i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nhlscrapr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Metric 1: Wins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Assumes Winning Associated with Goalie Skill</a:t>
            </a: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Winning is Team-Dependent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7745955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Metric 2: Goals Against Average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Like ERA of Baseball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Average Number of Goals Allowed Per 60 Minutes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Function of SVP, n, and T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Out of Goalie’s Control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93308-7DBC-48FD-8295-8FC23CEFE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321" y="3376372"/>
            <a:ext cx="3143250" cy="838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26B9C-31B6-491E-A82C-7E56A69B76AB}"/>
              </a:ext>
            </a:extLst>
          </p:cNvPr>
          <p:cNvCxnSpPr>
            <a:cxnSpLocks/>
          </p:cNvCxnSpPr>
          <p:nvPr/>
        </p:nvCxnSpPr>
        <p:spPr>
          <a:xfrm flipH="1" flipV="1">
            <a:off x="5494786" y="4075208"/>
            <a:ext cx="751177" cy="371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20B9EC-70F9-44DF-A429-A3DFB5461571}"/>
              </a:ext>
            </a:extLst>
          </p:cNvPr>
          <p:cNvSpPr txBox="1"/>
          <p:nvPr/>
        </p:nvSpPr>
        <p:spPr>
          <a:xfrm>
            <a:off x="6213661" y="4193196"/>
            <a:ext cx="284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 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BCA08-1BC4-42CC-B3AC-DCD04C9C2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371" y="5298491"/>
            <a:ext cx="3124200" cy="676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B0E92F-3A65-44DF-B103-DDA4C7DAE4EB}"/>
              </a:ext>
            </a:extLst>
          </p:cNvPr>
          <p:cNvCxnSpPr>
            <a:cxnSpLocks/>
          </p:cNvCxnSpPr>
          <p:nvPr/>
        </p:nvCxnSpPr>
        <p:spPr>
          <a:xfrm flipH="1">
            <a:off x="4738964" y="3262412"/>
            <a:ext cx="655996" cy="299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3F14F1-4832-44FC-AF8C-C0E0C64E783E}"/>
              </a:ext>
            </a:extLst>
          </p:cNvPr>
          <p:cNvSpPr txBox="1"/>
          <p:nvPr/>
        </p:nvSpPr>
        <p:spPr>
          <a:xfrm>
            <a:off x="5376597" y="2975650"/>
            <a:ext cx="284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of Shots</a:t>
            </a:r>
          </a:p>
        </p:txBody>
      </p:sp>
    </p:spTree>
    <p:extLst>
      <p:ext uri="{BB962C8B-B14F-4D97-AF65-F5344CB8AC3E}">
        <p14:creationId xmlns:p14="http://schemas.microsoft.com/office/powerpoint/2010/main" val="276318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Metric 3: Save Proportion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Estimates Probability Shot Gets in Goal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Moderately Has Been Increasing Over Time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Different Based on State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Decomposed Into Weighted Average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671CF-DA26-4110-9C79-6F98A2EE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31" y="2516578"/>
            <a:ext cx="1990725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5B884-30E8-4E3F-9472-9CF7BEED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868" y="1973448"/>
            <a:ext cx="3450381" cy="20727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5871BA-1014-476C-8A96-F9253074BFED}"/>
              </a:ext>
            </a:extLst>
          </p:cNvPr>
          <p:cNvGrpSpPr/>
          <p:nvPr/>
        </p:nvGrpSpPr>
        <p:grpSpPr>
          <a:xfrm>
            <a:off x="3074254" y="4022956"/>
            <a:ext cx="5419725" cy="381000"/>
            <a:chOff x="3154773" y="4291484"/>
            <a:chExt cx="5419725" cy="381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7B6D98-F1BC-4778-8A7E-23626F03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4773" y="4320540"/>
              <a:ext cx="800100" cy="34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84E8FD-3DCD-4FC4-8784-9ED53E50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4873" y="4291484"/>
              <a:ext cx="4619625" cy="381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3A82D96-4C5F-43C6-A447-A2D776193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9964" y="4941194"/>
            <a:ext cx="2447925" cy="9620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60D43-A4AF-436C-AA1D-85EE600B6C9C}"/>
              </a:ext>
            </a:extLst>
          </p:cNvPr>
          <p:cNvCxnSpPr>
            <a:cxnSpLocks/>
          </p:cNvCxnSpPr>
          <p:nvPr/>
        </p:nvCxnSpPr>
        <p:spPr>
          <a:xfrm flipV="1">
            <a:off x="4603246" y="5531417"/>
            <a:ext cx="1" cy="457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55F186-ECA2-455F-8C47-40AE8C36E153}"/>
              </a:ext>
            </a:extLst>
          </p:cNvPr>
          <p:cNvSpPr txBox="1"/>
          <p:nvPr/>
        </p:nvSpPr>
        <p:spPr>
          <a:xfrm>
            <a:off x="3672211" y="6024958"/>
            <a:ext cx="284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Probability Goalie Saves in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6F8F60-62F4-42C0-8629-2C99609E958C}"/>
              </a:ext>
            </a:extLst>
          </p:cNvPr>
          <p:cNvCxnSpPr>
            <a:cxnSpLocks/>
          </p:cNvCxnSpPr>
          <p:nvPr/>
        </p:nvCxnSpPr>
        <p:spPr>
          <a:xfrm flipH="1" flipV="1">
            <a:off x="5178557" y="5558449"/>
            <a:ext cx="1525556" cy="46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9F335F-B930-40F4-B453-430D5F1722EC}"/>
              </a:ext>
            </a:extLst>
          </p:cNvPr>
          <p:cNvSpPr txBox="1"/>
          <p:nvPr/>
        </p:nvSpPr>
        <p:spPr>
          <a:xfrm>
            <a:off x="6423995" y="6027003"/>
            <a:ext cx="284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Probability of Facing Certain State</a:t>
            </a:r>
          </a:p>
        </p:txBody>
      </p:sp>
      <p:pic>
        <p:nvPicPr>
          <p:cNvPr id="2050" name="Picture 2" descr="Image result for svp espn&quot;">
            <a:extLst>
              <a:ext uri="{FF2B5EF4-FFF2-40B4-BE49-F238E27FC236}">
                <a16:creationId xmlns:a16="http://schemas.microsoft.com/office/drawing/2014/main" id="{89B20AB5-F07D-4D14-8592-44DF8760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4142046"/>
            <a:ext cx="2102782" cy="2560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Reliability of SVP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412CF-0733-469E-9617-DDFC0845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90" y="2291556"/>
            <a:ext cx="9329637" cy="344630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3" name="Picture 2" descr="Image result for svp espn&quot;">
            <a:extLst>
              <a:ext uri="{FF2B5EF4-FFF2-40B4-BE49-F238E27FC236}">
                <a16:creationId xmlns:a16="http://schemas.microsoft.com/office/drawing/2014/main" id="{D05F772F-77F9-40EF-AF6A-159FE278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4142046"/>
            <a:ext cx="2102782" cy="2560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86035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Adjusted SVP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Motivation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Account for Shot Difficulty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Better Prediction of Future Goalkeeper Success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First Version by Ryder (2004)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Save Proportion Relative to What Average Goalie’s Save Proportion Would Be Given the Shots Faced by the Goalie</a:t>
            </a:r>
          </a:p>
          <a:p>
            <a:pPr marL="914400" lvl="2" indent="0">
              <a:buNone/>
            </a:pPr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Compare to SVP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vp espn&quot;">
            <a:extLst>
              <a:ext uri="{FF2B5EF4-FFF2-40B4-BE49-F238E27FC236}">
                <a16:creationId xmlns:a16="http://schemas.microsoft.com/office/drawing/2014/main" id="{89B20AB5-F07D-4D14-8592-44DF8760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4142046"/>
            <a:ext cx="2102782" cy="2560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83195-6772-4668-8000-75B900AD5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5" y="4142046"/>
            <a:ext cx="2733675" cy="962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9E759E-03D9-4EA2-9EEF-461B86E1389F}"/>
              </a:ext>
            </a:extLst>
          </p:cNvPr>
          <p:cNvCxnSpPr>
            <a:cxnSpLocks/>
          </p:cNvCxnSpPr>
          <p:nvPr/>
        </p:nvCxnSpPr>
        <p:spPr>
          <a:xfrm flipV="1">
            <a:off x="5449067" y="4796218"/>
            <a:ext cx="0" cy="307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6AEAB-515C-432C-94CE-3989FA9D10F6}"/>
              </a:ext>
            </a:extLst>
          </p:cNvPr>
          <p:cNvSpPr txBox="1"/>
          <p:nvPr/>
        </p:nvSpPr>
        <p:spPr>
          <a:xfrm>
            <a:off x="4367693" y="5105784"/>
            <a:ext cx="3254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Probability an Average Goalie Saves in State</a:t>
            </a:r>
          </a:p>
        </p:txBody>
      </p:sp>
    </p:spTree>
    <p:extLst>
      <p:ext uri="{BB962C8B-B14F-4D97-AF65-F5344CB8AC3E}">
        <p14:creationId xmlns:p14="http://schemas.microsoft.com/office/powerpoint/2010/main" val="175378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4384E-95E5-4FD1-8929-FA61B7C7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967728"/>
            <a:ext cx="2667000" cy="981075"/>
          </a:xfrm>
          <a:prstGeom prst="rect">
            <a:avLst/>
          </a:prstGeom>
        </p:spPr>
      </p:pic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86035" cy="480765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Adjusted SVP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Second Version by War-On-Ice.com (2014)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Save Proportion Relative to An Average Goalie’s Shot Quality</a:t>
            </a: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Goalies Are Compared Using Same Shot Distribution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Compare to SVP</a:t>
            </a: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9036155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Analyzing Goaltenders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05455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vp espn&quot;">
            <a:extLst>
              <a:ext uri="{FF2B5EF4-FFF2-40B4-BE49-F238E27FC236}">
                <a16:creationId xmlns:a16="http://schemas.microsoft.com/office/drawing/2014/main" id="{89B20AB5-F07D-4D14-8592-44DF8760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8" y="4142046"/>
            <a:ext cx="2102782" cy="2560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9E759E-03D9-4EA2-9EEF-461B86E1389F}"/>
              </a:ext>
            </a:extLst>
          </p:cNvPr>
          <p:cNvCxnSpPr>
            <a:cxnSpLocks/>
          </p:cNvCxnSpPr>
          <p:nvPr/>
        </p:nvCxnSpPr>
        <p:spPr>
          <a:xfrm flipV="1">
            <a:off x="5883407" y="3640950"/>
            <a:ext cx="0" cy="307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6AEAB-515C-432C-94CE-3989FA9D10F6}"/>
              </a:ext>
            </a:extLst>
          </p:cNvPr>
          <p:cNvSpPr txBox="1"/>
          <p:nvPr/>
        </p:nvSpPr>
        <p:spPr>
          <a:xfrm>
            <a:off x="4763978" y="3948803"/>
            <a:ext cx="32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Probability an Average Goalie Faces the State</a:t>
            </a:r>
          </a:p>
        </p:txBody>
      </p:sp>
    </p:spTree>
    <p:extLst>
      <p:ext uri="{BB962C8B-B14F-4D97-AF65-F5344CB8AC3E}">
        <p14:creationId xmlns:p14="http://schemas.microsoft.com/office/powerpoint/2010/main" val="403531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393</Words>
  <Application>Microsoft Office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Selawik Semibold</vt:lpstr>
      <vt:lpstr>Office Theme</vt:lpstr>
      <vt:lpstr>Hockey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I</dc:title>
  <dc:creator>Super Mario</dc:creator>
  <cp:lastModifiedBy>Super Mario</cp:lastModifiedBy>
  <cp:revision>70</cp:revision>
  <dcterms:created xsi:type="dcterms:W3CDTF">2019-11-17T19:55:14Z</dcterms:created>
  <dcterms:modified xsi:type="dcterms:W3CDTF">2019-11-20T04:21:43Z</dcterms:modified>
</cp:coreProperties>
</file>