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0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0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(howmuch.net)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Majority Soccer Leagues (14/20)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Combined Soccer Leagues Revenue = $19.4B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MLS is 18</a:t>
            </a:r>
            <a:r>
              <a:rPr lang="en-US" sz="2000" baseline="30000" dirty="0">
                <a:latin typeface="Selawik Semibold" panose="020B0702040204020203" pitchFamily="34" charset="0"/>
              </a:rPr>
              <a:t>th</a:t>
            </a:r>
            <a:r>
              <a:rPr lang="en-US" sz="2000" dirty="0">
                <a:latin typeface="Selawik Semibold" panose="020B0702040204020203" pitchFamily="34" charset="0"/>
              </a:rPr>
              <a:t> on the List = $461M</a:t>
            </a:r>
            <a:br>
              <a:rPr lang="en-US" sz="2000" dirty="0">
                <a:latin typeface="Selawik Semibold" panose="020B0702040204020203" pitchFamily="34" charset="0"/>
              </a:rPr>
            </a:b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4 out of top 5 are US/Canadian Leagues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NFL, MLB, NBA, NHL = $31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 Diverse Interests = Spans 5 Different Sports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04A5E-A92F-40E3-803A-B7C744A38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8" y="2440640"/>
            <a:ext cx="4911998" cy="418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7D43-4A99-47D7-A02E-3A57D96B7B4F}"/>
              </a:ext>
            </a:extLst>
          </p:cNvPr>
          <p:cNvSpPr txBox="1"/>
          <p:nvPr/>
        </p:nvSpPr>
        <p:spPr>
          <a:xfrm>
            <a:off x="6123996" y="5528278"/>
            <a:ext cx="382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2017 Annual Report </a:t>
            </a:r>
          </a:p>
          <a:p>
            <a:r>
              <a:rPr lang="en-US" dirty="0"/>
              <a:t>On US Trends in Team Sports </a:t>
            </a:r>
          </a:p>
          <a:p>
            <a:r>
              <a:rPr lang="en-US" dirty="0"/>
              <a:t>By Sports &amp; Fitness Industry Association (SFIA)</a:t>
            </a:r>
          </a:p>
        </p:txBody>
      </p:sp>
    </p:spTree>
    <p:extLst>
      <p:ext uri="{BB962C8B-B14F-4D97-AF65-F5344CB8AC3E}">
        <p14:creationId xmlns:p14="http://schemas.microsoft.com/office/powerpoint/2010/main" val="56759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Increase of 10.9% Across All Sports (2014-2016)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Resilient Sports Based on Age of Participants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Volleyball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Softball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Flag Football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Declining Sports Lost 9.3M Participants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Declined Most by 2.4M Participants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Dope Quote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425020" cy="4581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The most meaningful way to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differentiate your company from your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competitors, the best way to put distance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between you and the crowd is to do an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outstanding job with information. 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How you gather, manage, and use information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will determine whether you win or lose.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- Bill Gates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Defined by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Predictive Models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552F-CD5E-4928-A884-3509AF0AAD36}"/>
              </a:ext>
            </a:extLst>
          </p:cNvPr>
          <p:cNvSpPr txBox="1"/>
          <p:nvPr/>
        </p:nvSpPr>
        <p:spPr>
          <a:xfrm>
            <a:off x="365718" y="3783182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A0C6F-C9E0-47D4-9FC9-FCD1D65D2721}"/>
              </a:ext>
            </a:extLst>
          </p:cNvPr>
          <p:cNvSpPr txBox="1"/>
          <p:nvPr/>
        </p:nvSpPr>
        <p:spPr>
          <a:xfrm>
            <a:off x="353916" y="5407416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Analytic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D579-13F5-48CC-B1C8-16F0934F3B44}"/>
              </a:ext>
            </a:extLst>
          </p:cNvPr>
          <p:cNvSpPr txBox="1"/>
          <p:nvPr/>
        </p:nvSpPr>
        <p:spPr>
          <a:xfrm>
            <a:off x="3225728" y="4163036"/>
            <a:ext cx="190754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Information</a:t>
            </a:r>
          </a:p>
          <a:p>
            <a:r>
              <a:rPr lang="en-US" sz="2800" dirty="0"/>
              <a:t>Systems</a:t>
            </a:r>
          </a:p>
        </p:txBody>
      </p:sp>
      <p:pic>
        <p:nvPicPr>
          <p:cNvPr id="10" name="Picture 9" descr="Decision Maker">
            <a:extLst>
              <a:ext uri="{FF2B5EF4-FFF2-40B4-BE49-F238E27FC236}">
                <a16:creationId xmlns:a16="http://schemas.microsoft.com/office/drawing/2014/main" id="{2911B196-1EA3-4ECD-850B-F7838FAD0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8" y="4375030"/>
            <a:ext cx="2538848" cy="1516803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914ED0-975E-41B2-86EC-5995292303DF}"/>
              </a:ext>
            </a:extLst>
          </p:cNvPr>
          <p:cNvSpPr txBox="1"/>
          <p:nvPr/>
        </p:nvSpPr>
        <p:spPr>
          <a:xfrm>
            <a:off x="5848506" y="5977904"/>
            <a:ext cx="2421642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Decision Maker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BACA9-7E25-4051-A7E8-D2B4C2C0145B}"/>
              </a:ext>
            </a:extLst>
          </p:cNvPr>
          <p:cNvSpPr/>
          <p:nvPr/>
        </p:nvSpPr>
        <p:spPr>
          <a:xfrm rot="5400000">
            <a:off x="1139801" y="491120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A0E7CA-81EF-4647-8038-D30905E3C7C9}"/>
              </a:ext>
            </a:extLst>
          </p:cNvPr>
          <p:cNvSpPr/>
          <p:nvPr/>
        </p:nvSpPr>
        <p:spPr>
          <a:xfrm>
            <a:off x="2660863" y="437503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68537-B0AA-411A-BA6C-AF1101648815}"/>
              </a:ext>
            </a:extLst>
          </p:cNvPr>
          <p:cNvSpPr/>
          <p:nvPr/>
        </p:nvSpPr>
        <p:spPr>
          <a:xfrm rot="20363812">
            <a:off x="2589987" y="5114621"/>
            <a:ext cx="574536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5390E2-9ECB-47DE-9675-CB5E939AB195}"/>
              </a:ext>
            </a:extLst>
          </p:cNvPr>
          <p:cNvSpPr/>
          <p:nvPr/>
        </p:nvSpPr>
        <p:spPr>
          <a:xfrm>
            <a:off x="2655762" y="5786866"/>
            <a:ext cx="2965922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6C3C4B-3AA7-4E8E-8FCB-77B719504DD8}"/>
              </a:ext>
            </a:extLst>
          </p:cNvPr>
          <p:cNvSpPr/>
          <p:nvPr/>
        </p:nvSpPr>
        <p:spPr>
          <a:xfrm>
            <a:off x="5214009" y="4695767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2662DF-6B81-4BCB-BE84-0E68709D2B8F}"/>
              </a:ext>
            </a:extLst>
          </p:cNvPr>
          <p:cNvSpPr/>
          <p:nvPr/>
        </p:nvSpPr>
        <p:spPr>
          <a:xfrm>
            <a:off x="260181" y="6334719"/>
            <a:ext cx="401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</a:t>
            </a:r>
            <a:r>
              <a:rPr lang="en-US" i="1" dirty="0"/>
              <a:t>Sports Analytics</a:t>
            </a:r>
            <a:r>
              <a:rPr lang="en-US" dirty="0"/>
              <a:t> by Ben </a:t>
            </a:r>
            <a:r>
              <a:rPr lang="en-US" dirty="0" err="1"/>
              <a:t>Alamar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Purpose: To Aid an Organization’s </a:t>
            </a:r>
            <a:r>
              <a:rPr lang="en-US" sz="2400" u="sng" dirty="0">
                <a:latin typeface="Selawik Semibold" panose="020B0702040204020203" pitchFamily="34" charset="0"/>
              </a:rPr>
              <a:t>Decision Makers</a:t>
            </a:r>
            <a:r>
              <a:rPr lang="en-US" sz="2400" dirty="0">
                <a:latin typeface="Selawik Semibold" panose="020B0702040204020203" pitchFamily="34" charset="0"/>
              </a:rPr>
              <a:t> in Gaining a Competitive Advantage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Goals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Save the Decision Maker Time by Making Information Acquisition Efficient 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(Data Management/Information Systems)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Provide Decision Makers with Novel Insight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(Analytic Models)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We are an Accessory to the Decision Maker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Decision Makers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Off-the-Field: Profit Driven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On-the-Field: Performance Driven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Skills for the Data Analyst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Competence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Leadership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Humility – Dr. Mario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Honesty – Dr. Mario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4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you’re not first, you’re </a:t>
            </a:r>
            <a:r>
              <a:rPr lang="en-US" sz="3600" dirty="0">
                <a:latin typeface="Selawik Semibold" panose="020B0702040204020203" pitchFamily="34" charset="0"/>
              </a:rPr>
              <a:t>Cleveland</a:t>
            </a:r>
            <a:r>
              <a:rPr lang="en-US" sz="2800" dirty="0">
                <a:latin typeface="Selawik Semibold" panose="020B0702040204020203" pitchFamily="34" charset="0"/>
              </a:rPr>
              <a:t>. #216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Demographics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30 Responses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From the United States (29/30)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From North Carolina (19/29)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Race Distribution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White (23/30)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Asian (4/30)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Black/African American (1/30)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Hispanic/Latino (1/30)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1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Watched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53D00D-3E9F-404D-BC4F-7067FDD58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0" y="1724354"/>
            <a:ext cx="7392924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Played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FC7664-39C4-45B4-8C9E-2ED3CB7E6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" y="1725608"/>
            <a:ext cx="7389161" cy="492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Combined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83E004-45E7-4000-9642-CB22A51CB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5" y="1700078"/>
            <a:ext cx="9910261" cy="495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50"/>
            <a:ext cx="6987988" cy="11253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(sportsshow.net)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15 Criteria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078008" y="2741996"/>
            <a:ext cx="3964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Global Fan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Viewership on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TV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Internet Popularity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Social Media Presence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Professional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Average Salary of Athletes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Sponsorship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Countries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01DA1-338C-4134-8F28-E709685D35DE}"/>
              </a:ext>
            </a:extLst>
          </p:cNvPr>
          <p:cNvSpPr/>
          <p:nvPr/>
        </p:nvSpPr>
        <p:spPr>
          <a:xfrm>
            <a:off x="1076383" y="4939168"/>
            <a:ext cx="39700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Biggest 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Relevancy Throughout the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Gender equality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Access to the General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Amateurs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Prominence in Headlines</a:t>
            </a:r>
          </a:p>
        </p:txBody>
      </p:sp>
    </p:spTree>
    <p:extLst>
      <p:ext uri="{BB962C8B-B14F-4D97-AF65-F5344CB8AC3E}">
        <p14:creationId xmlns:p14="http://schemas.microsoft.com/office/powerpoint/2010/main" val="3372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833347" cy="11320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(sportsshow.net)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210993" y="3080230"/>
            <a:ext cx="3964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Soccer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Cricket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Basketball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Field Hockey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Volleyball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Table 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Baseball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American Football/Rugby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Golf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8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US Sports (sportsshow.net)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TV Viewership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(38.8% Favorite, 111.9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Baseball (14.8% Favorite, 40.0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Basketball (15.3% Favorite, 30.8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Ice Hockey (3.8% Favorite, 27.6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Soccer (8.2% Favorite, 27.3 Million)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0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(howmuch.net)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7A60BA4-1F06-43FE-A8F3-A95243EAF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69" y="2450847"/>
            <a:ext cx="6506282" cy="404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3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563</Words>
  <Application>Microsoft Office PowerPoint</Application>
  <PresentationFormat>Widescreen</PresentationFormat>
  <Paragraphs>170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Selawik Semibold</vt:lpstr>
      <vt:lpstr>Office Theme</vt:lpstr>
      <vt:lpstr>Sports Analytics I</vt:lpstr>
      <vt:lpstr>Survey Results: Demographics</vt:lpstr>
      <vt:lpstr>Survey Results: Watched</vt:lpstr>
      <vt:lpstr>Survey Results: Played</vt:lpstr>
      <vt:lpstr>Survey Results: Combined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Dope Quote</vt:lpstr>
      <vt:lpstr>What is Sports Analytics?</vt:lpstr>
      <vt:lpstr>What is Sports Analytics?</vt:lpstr>
      <vt:lpstr>What is Sports Analytics?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5</cp:revision>
  <dcterms:created xsi:type="dcterms:W3CDTF">2019-08-23T03:13:37Z</dcterms:created>
  <dcterms:modified xsi:type="dcterms:W3CDTF">2019-08-25T19:12:38Z</dcterms:modified>
</cp:coreProperties>
</file>