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4" r:id="rId3"/>
    <p:sldId id="283" r:id="rId4"/>
    <p:sldId id="284" r:id="rId5"/>
    <p:sldId id="273" r:id="rId6"/>
    <p:sldId id="287" r:id="rId7"/>
    <p:sldId id="291" r:id="rId8"/>
    <p:sldId id="290" r:id="rId9"/>
    <p:sldId id="288" r:id="rId10"/>
    <p:sldId id="286" r:id="rId11"/>
    <p:sldId id="289" r:id="rId12"/>
    <p:sldId id="275" r:id="rId13"/>
    <p:sldId id="28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73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94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71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32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50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36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90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08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94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24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atin typeface="Selawik Semibold" panose="020B0702040204020203" pitchFamily="34" charset="0"/>
              </a:rPr>
              <a:t>Sports Analytics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latin typeface="Selawik Semibold" panose="020B0702040204020203" pitchFamily="34" charset="0"/>
              </a:rPr>
              <a:t>Produced by Dr. Mario</a:t>
            </a:r>
          </a:p>
          <a:p>
            <a:pPr algn="l"/>
            <a:r>
              <a:rPr lang="en-US" sz="2000" dirty="0">
                <a:latin typeface="Selawik Semibold" panose="020B0702040204020203" pitchFamily="34" charset="0"/>
              </a:rPr>
              <a:t>UNC STOR 390</a:t>
            </a: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49" b="23506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308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Analytic Models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6954372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Five Questions for All Analyses – Ben </a:t>
            </a:r>
            <a:r>
              <a:rPr lang="en-US" sz="2400" dirty="0" err="1">
                <a:latin typeface="Selawik Semibold" panose="020B0702040204020203" pitchFamily="34" charset="0"/>
              </a:rPr>
              <a:t>Alamar</a:t>
            </a:r>
            <a:endParaRPr lang="en-US" sz="2400" dirty="0">
              <a:latin typeface="Selawik Semibold" panose="020B0702040204020203" pitchFamily="34" charset="0"/>
            </a:endParaRP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What was the thought process that led to the analysis? 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What is the context of the result? 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How much uncertainty is in the analysis?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How does the result inform the decision-making process?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How can we further reduce the uncertainty?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77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Analytic Models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6954372" cy="45812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Selawik Semibold" panose="020B0702040204020203" pitchFamily="34" charset="0"/>
              </a:rPr>
              <a:t>Analytics will almost never outperform human judgment when it comes to individuals.  What analytics are useful for is helping human decision makers self-correct.</a:t>
            </a:r>
          </a:p>
          <a:p>
            <a:pPr marL="0" indent="0">
              <a:buNone/>
            </a:pPr>
            <a:endParaRPr lang="en-US" b="1" dirty="0">
              <a:latin typeface="Selawik Semibold" panose="020B0702040204020203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Selawik Semibold" panose="020B0702040204020203" pitchFamily="34" charset="0"/>
              </a:rPr>
              <a:t>-Mike Lewis </a:t>
            </a:r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893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Information Systems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922560" cy="447162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Mechanisms for Data Delivery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Organization and Presentation Matters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“One Version of the Truth” – Ben </a:t>
            </a:r>
            <a:r>
              <a:rPr lang="en-US" sz="2400" dirty="0" err="1">
                <a:latin typeface="Selawik Semibold" panose="020B0702040204020203" pitchFamily="34" charset="0"/>
              </a:rPr>
              <a:t>Alamar</a:t>
            </a:r>
            <a:endParaRPr lang="en-US" sz="2400" dirty="0">
              <a:latin typeface="Selawik Semibold" panose="020B07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Static: Automatically Generated Reports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Interactive: Computer, Phone, Tablet, and Web Applications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524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latin typeface="Selawik Semibold" panose="020B0702040204020203" pitchFamily="34" charset="0"/>
              </a:rPr>
              <a:t>Final Inspiration</a:t>
            </a:r>
            <a:endParaRPr lang="en-US" dirty="0">
              <a:latin typeface="Selawik Semibold" panose="020B0702040204020203" pitchFamily="34" charset="0"/>
            </a:endParaRP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160335" y="4357577"/>
            <a:ext cx="6725573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I am not cocky. I am 95% confident. 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Mahatma Mario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Data Management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828430" cy="464660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Different Sources: What are some examples?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Quantitative and Qualitative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Objective and Subjective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Text and Images and Video</a:t>
            </a:r>
          </a:p>
          <a:p>
            <a:pPr marL="457200" lvl="1" indent="0">
              <a:buNone/>
            </a:pPr>
            <a:endParaRPr lang="en-US" sz="22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Increasing Number of Sources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Increasing Volume from Those Sources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Data Comes Structured and Unstructured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Structured is Easier to Analyze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Unstructured is More Flexible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642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Data Management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828430" cy="464660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Process of Data Management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Standardization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Purpose: To Make Combining Data Easy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Know All Sources of Data in the Organization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Create a Data Inventory: Variable, Description, Format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Different Departments, but Same Format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C9FB60-93AF-48C3-8108-E3DE0B199017}"/>
              </a:ext>
            </a:extLst>
          </p:cNvPr>
          <p:cNvSpPr txBox="1"/>
          <p:nvPr/>
        </p:nvSpPr>
        <p:spPr>
          <a:xfrm>
            <a:off x="1151542" y="2430403"/>
            <a:ext cx="1842247" cy="4001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Standardization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45A782-F7B1-4831-B4E2-4DCF9A627D90}"/>
              </a:ext>
            </a:extLst>
          </p:cNvPr>
          <p:cNvSpPr txBox="1"/>
          <p:nvPr/>
        </p:nvSpPr>
        <p:spPr>
          <a:xfrm>
            <a:off x="2993790" y="3039612"/>
            <a:ext cx="1672340" cy="4001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Centralization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84186E-A6F5-4A1A-889E-85499C2BEC7C}"/>
              </a:ext>
            </a:extLst>
          </p:cNvPr>
          <p:cNvSpPr txBox="1"/>
          <p:nvPr/>
        </p:nvSpPr>
        <p:spPr>
          <a:xfrm>
            <a:off x="4667217" y="3666886"/>
            <a:ext cx="1385471" cy="4001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Integration</a:t>
            </a:r>
          </a:p>
        </p:txBody>
      </p:sp>
      <p:sp>
        <p:nvSpPr>
          <p:cNvPr id="7" name="Arrow: Bent-Up 6">
            <a:extLst>
              <a:ext uri="{FF2B5EF4-FFF2-40B4-BE49-F238E27FC236}">
                <a16:creationId xmlns:a16="http://schemas.microsoft.com/office/drawing/2014/main" id="{DF48DFEE-0DC5-4F7F-A104-EED4884CC8E7}"/>
              </a:ext>
            </a:extLst>
          </p:cNvPr>
          <p:cNvSpPr/>
          <p:nvPr/>
        </p:nvSpPr>
        <p:spPr>
          <a:xfrm rot="5400000">
            <a:off x="2516419" y="2922333"/>
            <a:ext cx="388146" cy="400110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B0C12E52-13E6-404E-9B08-FF6792973A6B}"/>
              </a:ext>
            </a:extLst>
          </p:cNvPr>
          <p:cNvSpPr/>
          <p:nvPr/>
        </p:nvSpPr>
        <p:spPr>
          <a:xfrm rot="5400000">
            <a:off x="4190198" y="3560838"/>
            <a:ext cx="388146" cy="400110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49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Data Management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828430" cy="464660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Centralization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Purpose: To Make Acquiring Data Easy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Stored and Protected  in the Same Location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Accessible by All Decision Makers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Continual Assessment of Data Quality Via Multiple Eyes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Integration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Purpose: To Make Analyzing Data Easy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Merging/Linking Data According to Unique Identifiers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Examples: What Insights Could Be Learned?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Training Staff Data and Coaching Staff Data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Scouting Data and Play-by-Play Data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Marketing Data and Salary Data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10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Analytic Models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828430" cy="21217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Process of Predictive Analytics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Consider the Research Question or Problem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Identify or Create Dependent Variables of Interest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Incorporate All Information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Find Relationships (Linear/Nonlinear)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Evaluate Model, Report, and Repeat</a:t>
            </a: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8" name="Picture 7" descr="A person wearing a baseball hat&#10;&#10;Description automatically generated">
            <a:extLst>
              <a:ext uri="{FF2B5EF4-FFF2-40B4-BE49-F238E27FC236}">
                <a16:creationId xmlns:a16="http://schemas.microsoft.com/office/drawing/2014/main" id="{C5EF4FD2-A254-4D38-BC2E-699FEF418FE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611" y="4627679"/>
            <a:ext cx="1939258" cy="2048171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644AEC-B30E-4DF0-A8F3-9DBC01B8420D}"/>
              </a:ext>
            </a:extLst>
          </p:cNvPr>
          <p:cNvSpPr txBox="1"/>
          <p:nvPr/>
        </p:nvSpPr>
        <p:spPr>
          <a:xfrm>
            <a:off x="1518393" y="5743738"/>
            <a:ext cx="71157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lawik Semibold" panose="020B0702040204020203" pitchFamily="34" charset="0"/>
              </a:rPr>
              <a:t>Prediction is difficult, </a:t>
            </a:r>
          </a:p>
          <a:p>
            <a:r>
              <a:rPr lang="en-US" sz="2800" dirty="0">
                <a:latin typeface="Selawik Semibold" panose="020B0702040204020203" pitchFamily="34" charset="0"/>
              </a:rPr>
              <a:t>especially about the future.     -Yogi Berra</a:t>
            </a:r>
          </a:p>
        </p:txBody>
      </p:sp>
    </p:spTree>
    <p:extLst>
      <p:ext uri="{BB962C8B-B14F-4D97-AF65-F5344CB8AC3E}">
        <p14:creationId xmlns:p14="http://schemas.microsoft.com/office/powerpoint/2010/main" val="441727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Analytic Models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7" name="Picture 6" descr="A person holding a tennis racket&#10;&#10;Description automatically generated">
            <a:extLst>
              <a:ext uri="{FF2B5EF4-FFF2-40B4-BE49-F238E27FC236}">
                <a16:creationId xmlns:a16="http://schemas.microsoft.com/office/drawing/2014/main" id="{D785B027-2E2A-480A-8D45-17D0B6813CF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451" y="4837882"/>
            <a:ext cx="1234214" cy="1839365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6954372" cy="451515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Question Quality Influences Analysis Quality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Tangible Versus Intangible 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How effective is Serena’s serve when behind in sets?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How much stress does Serena put on her opponent?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Informational Versus Predictive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What information influences Serena’s likelihood of winning a match?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How successful will Serena be next year?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969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Analytic Models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021249"/>
            <a:ext cx="7207103" cy="451515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Short Course on Sports Analytics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b="1" dirty="0">
                <a:latin typeface="Selawik Semibold" panose="020B0702040204020203" pitchFamily="34" charset="0"/>
              </a:rPr>
              <a:t>Mike Lewis, </a:t>
            </a:r>
            <a:r>
              <a:rPr lang="en-US" sz="2000" b="1" dirty="0" err="1">
                <a:latin typeface="Selawik Semibold" panose="020B0702040204020203" pitchFamily="34" charset="0"/>
              </a:rPr>
              <a:t>Goizueta</a:t>
            </a:r>
            <a:r>
              <a:rPr lang="en-US" sz="2000" b="1" dirty="0">
                <a:latin typeface="Selawik Semibold" panose="020B0702040204020203" pitchFamily="34" charset="0"/>
              </a:rPr>
              <a:t> Business School, Emory</a:t>
            </a:r>
          </a:p>
          <a:p>
            <a:pPr marL="457200" lvl="1" indent="0">
              <a:buNone/>
            </a:pPr>
            <a:endParaRPr lang="en-US" sz="2000" b="1" dirty="0">
              <a:latin typeface="Selawik Semibold" panose="020B0702040204020203" pitchFamily="34" charset="0"/>
            </a:endParaRPr>
          </a:p>
          <a:p>
            <a:pPr lvl="1"/>
            <a:r>
              <a:rPr lang="en-US" sz="2000" b="1" dirty="0">
                <a:latin typeface="Selawik Semibold" panose="020B0702040204020203" pitchFamily="34" charset="0"/>
              </a:rPr>
              <a:t>Two Types of Projects</a:t>
            </a:r>
          </a:p>
          <a:p>
            <a:pPr lvl="2"/>
            <a:r>
              <a:rPr lang="en-US" sz="1800" b="1" dirty="0">
                <a:latin typeface="Selawik Semibold" panose="020B0702040204020203" pitchFamily="34" charset="0"/>
              </a:rPr>
              <a:t>Long-Term</a:t>
            </a:r>
          </a:p>
          <a:p>
            <a:pPr lvl="2"/>
            <a:r>
              <a:rPr lang="en-US" sz="1800" b="1" dirty="0">
                <a:latin typeface="Selawik Semibold" panose="020B0702040204020203" pitchFamily="34" charset="0"/>
              </a:rPr>
              <a:t>Short-Term</a:t>
            </a:r>
          </a:p>
          <a:p>
            <a:pPr marL="914400" lvl="2" indent="0">
              <a:buNone/>
            </a:pPr>
            <a:endParaRPr lang="en-US" sz="1800" b="1" dirty="0">
              <a:latin typeface="Selawik Semibold" panose="020B0702040204020203" pitchFamily="34" charset="0"/>
            </a:endParaRPr>
          </a:p>
          <a:p>
            <a:pPr lvl="1"/>
            <a:r>
              <a:rPr lang="en-US" sz="2000" b="1" dirty="0">
                <a:latin typeface="Selawik Semibold" panose="020B0702040204020203" pitchFamily="34" charset="0"/>
              </a:rPr>
              <a:t>Analyses Should be Used to Evaluate Decision Biases</a:t>
            </a:r>
          </a:p>
          <a:p>
            <a:pPr marL="457200" lvl="1" indent="0">
              <a:buNone/>
            </a:pPr>
            <a:endParaRPr lang="en-US" sz="2000" b="1" dirty="0">
              <a:latin typeface="Selawik Semibold" panose="020B0702040204020203" pitchFamily="34" charset="0"/>
            </a:endParaRPr>
          </a:p>
          <a:p>
            <a:pPr lvl="1"/>
            <a:r>
              <a:rPr lang="en-US" sz="2000" b="1" dirty="0">
                <a:latin typeface="Selawik Semibold" panose="020B0702040204020203" pitchFamily="34" charset="0"/>
              </a:rPr>
              <a:t>Big Data Problem</a:t>
            </a:r>
          </a:p>
          <a:p>
            <a:pPr lvl="2"/>
            <a:r>
              <a:rPr lang="en-US" sz="1800" b="1" dirty="0">
                <a:latin typeface="Selawik Semibold" panose="020B0702040204020203" pitchFamily="34" charset="0"/>
              </a:rPr>
              <a:t>Number of Variables Increasing </a:t>
            </a:r>
          </a:p>
          <a:p>
            <a:pPr lvl="2"/>
            <a:r>
              <a:rPr lang="en-US" sz="1800" b="1" dirty="0">
                <a:latin typeface="Selawik Semibold" panose="020B0702040204020203" pitchFamily="34" charset="0"/>
              </a:rPr>
              <a:t>Number of Players Remains the Same</a:t>
            </a:r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222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Analytic Models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021249"/>
            <a:ext cx="7207103" cy="451515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Fundamentals on Sports Analytics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b="1" dirty="0">
                <a:latin typeface="Selawik Semibold" panose="020B0702040204020203" pitchFamily="34" charset="0"/>
              </a:rPr>
              <a:t>Mike Lewis, </a:t>
            </a:r>
            <a:r>
              <a:rPr lang="en-US" sz="2000" b="1" dirty="0" err="1">
                <a:latin typeface="Selawik Semibold" panose="020B0702040204020203" pitchFamily="34" charset="0"/>
              </a:rPr>
              <a:t>Goizueta</a:t>
            </a:r>
            <a:r>
              <a:rPr lang="en-US" sz="2000" b="1" dirty="0">
                <a:latin typeface="Selawik Semibold" panose="020B0702040204020203" pitchFamily="34" charset="0"/>
              </a:rPr>
              <a:t> Business School, Emory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b="1" dirty="0">
              <a:latin typeface="Selawik Semibold" panose="020B0702040204020203" pitchFamily="34" charset="0"/>
            </a:endParaRPr>
          </a:p>
          <a:p>
            <a:pPr lvl="1"/>
            <a:r>
              <a:rPr lang="en-US" sz="2000" b="1" dirty="0">
                <a:latin typeface="Selawik Semibold" panose="020B0702040204020203" pitchFamily="34" charset="0"/>
              </a:rPr>
              <a:t>Metrics AKA Quantifiable Measures</a:t>
            </a:r>
          </a:p>
          <a:p>
            <a:pPr lvl="2"/>
            <a:r>
              <a:rPr lang="en-US" sz="1600" b="1" dirty="0">
                <a:latin typeface="Selawik Semibold" panose="020B0702040204020203" pitchFamily="34" charset="0"/>
              </a:rPr>
              <a:t>Understand the Past, Evaluate the Present, Predict the Future</a:t>
            </a:r>
          </a:p>
          <a:p>
            <a:pPr lvl="2"/>
            <a:r>
              <a:rPr lang="en-US" sz="1800" b="1" dirty="0">
                <a:latin typeface="Selawik Semibold" panose="020B0702040204020203" pitchFamily="34" charset="0"/>
              </a:rPr>
              <a:t>Four Phase Process by Ben </a:t>
            </a:r>
            <a:r>
              <a:rPr lang="en-US" sz="1800" b="1" dirty="0" err="1">
                <a:latin typeface="Selawik Semibold" panose="020B0702040204020203" pitchFamily="34" charset="0"/>
              </a:rPr>
              <a:t>Alamar</a:t>
            </a:r>
            <a:endParaRPr lang="en-US" sz="1800" b="1" dirty="0">
              <a:latin typeface="Selawik Semibold" panose="020B0702040204020203" pitchFamily="34" charset="0"/>
            </a:endParaRPr>
          </a:p>
          <a:p>
            <a:pPr lvl="3"/>
            <a:r>
              <a:rPr lang="en-US" sz="1600" b="1" dirty="0">
                <a:latin typeface="Selawik Semibold" panose="020B0702040204020203" pitchFamily="34" charset="0"/>
              </a:rPr>
              <a:t>Opportunity, Survey, Analysis, Communication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Metrics Must be Explainable and Testable</a:t>
            </a: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r>
              <a:rPr lang="en-US" sz="2200" dirty="0">
                <a:latin typeface="Selawik Semibold" panose="020B0702040204020203" pitchFamily="34" charset="0"/>
              </a:rPr>
              <a:t> Statistical Model Essentials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Linear Regression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Generalized Linear Models</a:t>
            </a: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835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Analytic Models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6954372" cy="47870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Selawik Semibold" panose="020B0702040204020203" pitchFamily="34" charset="0"/>
              </a:rPr>
              <a:t>Analytics don’t work at all. </a:t>
            </a:r>
          </a:p>
          <a:p>
            <a:pPr marL="0" indent="0">
              <a:buNone/>
            </a:pPr>
            <a:endParaRPr lang="en-US" b="1" dirty="0">
              <a:latin typeface="Selawik Semibold" panose="020B0702040204020203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Selawik Semibold" panose="020B0702040204020203" pitchFamily="34" charset="0"/>
              </a:rPr>
              <a:t>It’s just some crap that people who were really smart made up to try to get in the game because they had no talent.</a:t>
            </a:r>
          </a:p>
          <a:p>
            <a:pPr marL="0" indent="0">
              <a:buNone/>
            </a:pPr>
            <a:endParaRPr lang="en-US" b="1" dirty="0">
              <a:latin typeface="Selawik Semibold" panose="020B0702040204020203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Selawik Semibold" panose="020B0702040204020203" pitchFamily="34" charset="0"/>
              </a:rPr>
              <a:t>-Sir Charles Barkley</a:t>
            </a:r>
            <a:endParaRPr lang="en-US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818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549</Words>
  <Application>Microsoft Office PowerPoint</Application>
  <PresentationFormat>Widescreen</PresentationFormat>
  <Paragraphs>181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Selawik Semibold</vt:lpstr>
      <vt:lpstr>Office Theme</vt:lpstr>
      <vt:lpstr>Sports Analytics II</vt:lpstr>
      <vt:lpstr>Data Management</vt:lpstr>
      <vt:lpstr>Data Management</vt:lpstr>
      <vt:lpstr>Data Management</vt:lpstr>
      <vt:lpstr>Analytic Models</vt:lpstr>
      <vt:lpstr>Analytic Models</vt:lpstr>
      <vt:lpstr>Analytic Models</vt:lpstr>
      <vt:lpstr>Analytic Models</vt:lpstr>
      <vt:lpstr>Analytic Models</vt:lpstr>
      <vt:lpstr>Analytic Models</vt:lpstr>
      <vt:lpstr>Analytic Models</vt:lpstr>
      <vt:lpstr>Information Systems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Analytics I</dc:title>
  <dc:creator>Super Mario</dc:creator>
  <cp:lastModifiedBy>Super Mario</cp:lastModifiedBy>
  <cp:revision>34</cp:revision>
  <dcterms:created xsi:type="dcterms:W3CDTF">2019-08-23T03:13:37Z</dcterms:created>
  <dcterms:modified xsi:type="dcterms:W3CDTF">2019-08-26T15:46:35Z</dcterms:modified>
</cp:coreProperties>
</file>