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77" r:id="rId4"/>
    <p:sldId id="278" r:id="rId5"/>
    <p:sldId id="279" r:id="rId6"/>
    <p:sldId id="284" r:id="rId7"/>
    <p:sldId id="316" r:id="rId8"/>
    <p:sldId id="307" r:id="rId9"/>
    <p:sldId id="257" r:id="rId10"/>
    <p:sldId id="308" r:id="rId11"/>
    <p:sldId id="309" r:id="rId12"/>
    <p:sldId id="310" r:id="rId13"/>
    <p:sldId id="311" r:id="rId14"/>
    <p:sldId id="301" r:id="rId15"/>
    <p:sldId id="286" r:id="rId16"/>
    <p:sldId id="287" r:id="rId17"/>
    <p:sldId id="290" r:id="rId18"/>
    <p:sldId id="289" r:id="rId19"/>
    <p:sldId id="317" r:id="rId20"/>
    <p:sldId id="318" r:id="rId21"/>
    <p:sldId id="319" r:id="rId22"/>
    <p:sldId id="296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graph of sales growth&#10;&#10;Description automatically generated with medium confidence">
            <a:extLst>
              <a:ext uri="{FF2B5EF4-FFF2-40B4-BE49-F238E27FC236}">
                <a16:creationId xmlns:a16="http://schemas.microsoft.com/office/drawing/2014/main" id="{175123E2-E2BE-20BB-7F0E-324053E24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0" y="3135787"/>
            <a:ext cx="6990568" cy="36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4AA6D-F03B-8751-FBD1-171C6843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202" y="3156156"/>
            <a:ext cx="6801222" cy="35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6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map of the world&#10;&#10;Description automatically generated">
            <a:extLst>
              <a:ext uri="{FF2B5EF4-FFF2-40B4-BE49-F238E27FC236}">
                <a16:creationId xmlns:a16="http://schemas.microsoft.com/office/drawing/2014/main" id="{C5063F18-4565-70A4-46A6-7BE9867D0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54" y="3176992"/>
            <a:ext cx="6985880" cy="36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66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Agile Sports Analytics, LLC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Catapult Sports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ChrynoHego</a:t>
            </a:r>
            <a:r>
              <a:rPr lang="en-US" sz="1600" dirty="0">
                <a:latin typeface="Selawik Semibold" panose="020B0702040204020203" pitchFamily="34" charset="0"/>
              </a:rPr>
              <a:t>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Deltatre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Experfy</a:t>
            </a:r>
            <a:r>
              <a:rPr lang="en-US" sz="1600" dirty="0">
                <a:latin typeface="Selawik Semibold" panose="020B0702040204020203" pitchFamily="34" charset="0"/>
              </a:rPr>
              <a:t> Inc. 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Genius Sports Group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IBM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Oracle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SAP SE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SAS Institute Inc.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Sportradar</a:t>
            </a:r>
            <a:r>
              <a:rPr lang="en-US" sz="1600" dirty="0">
                <a:latin typeface="Selawik Semibold" panose="020B0702040204020203" pitchFamily="34" charset="0"/>
              </a:rPr>
              <a:t> AG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Stats Perform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1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7"/>
            <a:ext cx="8449850" cy="478706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Forbes Article from 2021 by </a:t>
            </a:r>
            <a:r>
              <a:rPr lang="en-US" sz="2000" dirty="0" err="1">
                <a:latin typeface="Selawik Semibold" panose="020B0702040204020203" pitchFamily="34" charset="0"/>
              </a:rPr>
              <a:t>Abhas</a:t>
            </a:r>
            <a:r>
              <a:rPr lang="en-US" sz="2000" dirty="0">
                <a:latin typeface="Selawik Semibold" panose="020B0702040204020203" pitchFamily="34" charset="0"/>
              </a:rPr>
              <a:t> Ricky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Helping the Team Win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Automated Video Analysis (Lincoln City, UK Football)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3D Depth Camera (NBA)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Wearable Technology (NBA, NHL)</a:t>
            </a: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Improving the Fan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Digital Engagement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Sentiment in Social Media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Fan Behavior in Stadium (New England Patriots)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Wireless Internet and Phone Apps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Apps Supply Game Analytics, Parking Information, Promotions, and Traffic Information to the Fans (NFL)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67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Benefiting Other Stakeholders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Tracking Fan Behavior Outside the Stadium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Telecommunication, Retailers, Payment Providers, Ticket Agencies, and Sponsorships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Adapt to Quick Changes in Consumer Behavior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Optimizing the Back-Office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HR Practices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Game Scheduling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Supply Chain Management and Logistics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and Promotions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Procurement of Goods and Services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Advancing Sports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Supreme Court Ruling Previous Statute Violated 10</a:t>
            </a:r>
            <a:r>
              <a:rPr lang="en-US" sz="1800" baseline="30000" dirty="0">
                <a:latin typeface="Selawik Semibold" panose="020B0702040204020203" pitchFamily="34" charset="0"/>
              </a:rPr>
              <a:t>th</a:t>
            </a:r>
            <a:r>
              <a:rPr lang="en-US" sz="1800" dirty="0">
                <a:latin typeface="Selawik Semibold" panose="020B0702040204020203" pitchFamily="34" charset="0"/>
              </a:rPr>
              <a:t> Amendment (Murphy v. National Collegiate Athletic Association)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States Free to Legislate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Improvement of Gambling Products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Aggregation and Visualization for Bettors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Develop Daily Fantasy Sports</a:t>
            </a:r>
          </a:p>
          <a:p>
            <a:pPr lvl="2"/>
            <a:r>
              <a:rPr lang="en-US" sz="1800">
                <a:latin typeface="Selawik Semibold" panose="020B0702040204020203" pitchFamily="34" charset="0"/>
              </a:rPr>
              <a:t>Grandview Research of US Market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US Market Valued at $13.76B in 2023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Expected CAGR of 10.5% from 2024 to 2030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458AE-9A69-51A1-D913-E07A7DDADB64}"/>
                  </a:ext>
                </a:extLst>
              </p:cNvPr>
              <p:cNvSpPr txBox="1"/>
              <p:nvPr/>
            </p:nvSpPr>
            <p:spPr>
              <a:xfrm>
                <a:off x="2110382" y="6123543"/>
                <a:ext cx="6161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𝑃𝑟𝑜𝑗𝑒𝑐𝑡𝑖𝑜𝑛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2030=13.76∗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+0.105</m:t>
                              </m:r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=$25.05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458AE-9A69-51A1-D913-E07A7DDAD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382" y="6123543"/>
                <a:ext cx="616192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5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Prerequisites by Howard Hamilton </a:t>
            </a:r>
          </a:p>
          <a:p>
            <a:pPr marL="0" indent="0">
              <a:buNone/>
            </a:pPr>
            <a:r>
              <a:rPr lang="en-US" sz="2400" dirty="0">
                <a:latin typeface="Selawik Semibold" panose="020B0702040204020203" pitchFamily="34" charset="0"/>
              </a:rPr>
              <a:t>   (</a:t>
            </a:r>
            <a:r>
              <a:rPr lang="en-US" sz="2400" dirty="0" err="1">
                <a:latin typeface="Selawik Semibold" panose="020B0702040204020203" pitchFamily="34" charset="0"/>
              </a:rPr>
              <a:t>Soccermetrics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Mathematics (Linear Algebra/Probability Essential)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Statistics (Frequentist and Bayesian Perspectives)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Machine Learning (Supervised and Unsupervised)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Programming (R/Python, Data Structures, OOP)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Databases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Visualization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Socials Skills, Ethics, and the Law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Knowledgeable About All Aspects of the Sport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(Builtin.com)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Trading Analyst, </a:t>
            </a:r>
            <a:r>
              <a:rPr lang="en-US" sz="2000" dirty="0" err="1">
                <a:latin typeface="Selawik Semibold" panose="020B0702040204020203" pitchFamily="34" charset="0"/>
              </a:rPr>
              <a:t>SeatGeek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Analyze Supply and Demand Data for Partners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Fluency in SQL and Python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Bacherlors</a:t>
            </a:r>
            <a:r>
              <a:rPr lang="en-US" sz="1600" dirty="0">
                <a:latin typeface="Selawik Semibold" panose="020B0702040204020203" pitchFamily="34" charset="0"/>
              </a:rPr>
              <a:t> Degree in Quantitative Field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Machine Learning Ops Engineer, </a:t>
            </a:r>
            <a:r>
              <a:rPr lang="en-US" sz="2000" dirty="0" err="1">
                <a:latin typeface="Selawik Semibold" panose="020B0702040204020203" pitchFamily="34" charset="0"/>
              </a:rPr>
              <a:t>GameChanger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Sports Tech Company Focused on Youth Sports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Design/Implement Machine Learning Model Pipelines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Background Building Machine Learning Infrastructure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Manage Computer Vision Models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Bachelors or Masters in CS, Engineering, etc.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Python with </a:t>
            </a:r>
            <a:r>
              <a:rPr lang="en-US" sz="1600" dirty="0" err="1">
                <a:latin typeface="Selawik Semibold" panose="020B0702040204020203" pitchFamily="34" charset="0"/>
              </a:rPr>
              <a:t>PyTorch</a:t>
            </a:r>
            <a:r>
              <a:rPr lang="en-US" sz="1600" dirty="0">
                <a:latin typeface="Selawik Semibold" panose="020B0702040204020203" pitchFamily="34" charset="0"/>
              </a:rPr>
              <a:t> and </a:t>
            </a:r>
            <a:r>
              <a:rPr lang="en-US" sz="1600" dirty="0" err="1">
                <a:latin typeface="Selawik Semibold" panose="020B0702040204020203" pitchFamily="34" charset="0"/>
              </a:rPr>
              <a:t>Tensorflow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3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C4EFA-5130-624F-C38C-EEC01EA11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0F47418-5511-7542-0D67-5F604671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D8571-E13D-BFDF-2A5D-9B3E8EFC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DEAD07-2FD2-2C9C-68F7-07A15A50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(Builtin.com)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Senior Analyst, DraftKings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Former 538 Student Works There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3+ Years Experience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Bachelors Degree in Math, Stats, etc.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Proficiency in SQL, Snowflake, Tableau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Statistician, Genius Sports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European Company but Remote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Probably Just Data Collection from Live Events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Paid Per Game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CA7387-186B-BC41-F795-5E14B6CE4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99476241-3907-4793-D90E-29C605438A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6F93D2-DE78-1461-F79A-09ADB62138E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B8F7D9-4B0D-D877-08BC-0C138370BC4A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2EDABE-0C0A-3F4A-F479-72190CA668A9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25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36C81-F98A-69C1-DF30-5681F10F2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D901E50-F2D6-D6BA-FF1B-AE2B15823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C1D46-D5A1-0CE8-B26D-BF89BB0C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453F8F-0DD8-0315-3021-64BAF411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(Builtin.com)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Scientist, Twitch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Not Really Sports Analytics Specifically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Bachelors in Data Science, CS, Math, etc.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3 Years Experience in Data Science and ML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Expert SQL and Proficient in Python/R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Analyst, Philadelphia Eagles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Work with Analytics Team in Football Operations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Strong Analytica Skills with Experience in Stats and ML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Proficient in R, Python, SQL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No Degree Requirement Mentioned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5C763E96-7FE7-4CE5-142B-3E664C745E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618F6228-7088-3B19-BC95-ADF615E6D7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86873-83E8-B2F6-565D-1340B151720E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3AED4A-8BC2-E2DB-94CA-9DAB6344D058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77F173-C342-48D8-4F39-8CE2EC696F9E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9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159F0C-2778-EC60-60EF-CA0942D62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117A125-9D9D-B086-FB92-03EFCC5AE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71357-D153-F96A-DEFF-AB30CEF8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78C52B-1930-8327-E4DE-6BC01FDB4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(Builtin.com)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AI Scientist, Trek Bicycle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Make Bicycles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Lead AI Projects Focused on Generative AI (GPT, Gemini, etc.)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Develop and Deploy AI Models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Skilled in Python, SQL, RAG, </a:t>
            </a:r>
            <a:r>
              <a:rPr lang="en-US" sz="1600" dirty="0" err="1">
                <a:latin typeface="Selawik Semibold" panose="020B0702040204020203" pitchFamily="34" charset="0"/>
              </a:rPr>
              <a:t>PyTorch</a:t>
            </a:r>
            <a:r>
              <a:rPr lang="en-US" sz="1600" dirty="0">
                <a:latin typeface="Selawik Semibold" panose="020B0702040204020203" pitchFamily="34" charset="0"/>
              </a:rPr>
              <a:t>, TensorFlow, etc.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Large Language/Small Language Model Background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Advanced Statistical and Mathematical Knowledge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Masters or PhD with 5-10 Years Experience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Principal Data &amp; Visualization Analyst, Callaway Golf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Bachelors Degree in “STEM” Program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Skilled in SQL, Snowflake, Python, </a:t>
            </a:r>
            <a:r>
              <a:rPr lang="en-US" sz="1600" dirty="0" err="1">
                <a:latin typeface="Selawik Semibold" panose="020B0702040204020203" pitchFamily="34" charset="0"/>
              </a:rPr>
              <a:t>PowerBI</a:t>
            </a:r>
            <a:r>
              <a:rPr lang="en-US" sz="1600" dirty="0">
                <a:latin typeface="Selawik Semibold" panose="020B0702040204020203" pitchFamily="34" charset="0"/>
              </a:rPr>
              <a:t>, etc.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32FFBC7C-02B9-7EC1-ABC7-D264AF7F9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3BF0E8CF-4C46-3594-7516-9AB97C24E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835728-A1F9-F435-D33B-62FFB44A963A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65FC45-AED2-EEA9-7868-AE1BEAFC8FF8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53D057-7E16-91A1-2AA4-F84C7AFFAD0A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14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460294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Conferences </a:t>
            </a:r>
          </a:p>
          <a:p>
            <a:pPr marL="0" indent="0">
              <a:buNone/>
            </a:pP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MIT Sloan (March)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Sports Analytics Conference (July)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UConn Sports Analytics Symposium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OSU Sports Analytics Conference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Carnegie Mellon Sports Analytics Conference (?)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New England Symposium on Stat. in Sports (2025)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Great Lakes Data and Analytics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Conference on Sports Analytics and Data Visualization (August)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More International Conferences (See Link on Website)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209296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 Defense wins championships.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Offense wins contracts.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Be offensive.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0F3C0-C912-B489-6CA8-9DE9FAB9B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11FCBAC-0F43-1624-F0BC-0B9AEF3B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BB04F-E03E-A1F4-A25D-03C7E983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From Past to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1DA9B5-C380-9D33-056B-E4248B91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882219" cy="478706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Ben Alamar Updated Survey in 2</a:t>
            </a:r>
            <a:r>
              <a:rPr lang="en-US" sz="2400" baseline="30000" dirty="0">
                <a:latin typeface="Selawik Semibold" panose="020B0702040204020203" pitchFamily="34" charset="0"/>
              </a:rPr>
              <a:t>nd</a:t>
            </a:r>
            <a:r>
              <a:rPr lang="en-US" sz="2400" dirty="0">
                <a:latin typeface="Selawik Semibold" panose="020B0702040204020203" pitchFamily="34" charset="0"/>
              </a:rPr>
              <a:t> Edition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163 People, 119 Orgs., 15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53% Use Statistics Regularly in Decision Making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58% Report Data is Mostly/Fully Centralized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32% Say Data is Regularly Presented Clearly and Consistently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83% Confirmed Analytics Group Will Grow in Next 5 Yrs.</a:t>
            </a:r>
          </a:p>
          <a:p>
            <a:endParaRPr lang="en-US" sz="1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Notable Differences Since 2013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Larger Datasets (Million Rows Per Game)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Due to Player Tracking (Approx. 25 Measurements Per Sec)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Measurements Across Whole Body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Speed at Which Questions Can be Answered is A Lot Faster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09C9DC4-5601-FB7F-C6E7-2EBC1C321F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324B8670-C59A-C19D-97A0-522C8EA1B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B7801B-B3C9-48D4-6FE2-2977BD464189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14142-3B9C-5579-88CA-FCF9962B3853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743927-0B71-4612-0457-797FAC9F701A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90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Business Research Company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Global Sports Industry $477.8B to $507.69B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Actual CAGR of 6.3% in 2024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Expected to Grow to $635.42B </a:t>
            </a:r>
            <a:r>
              <a:rPr lang="en-US" sz="1600" dirty="0">
                <a:latin typeface="Selawik Semibold" panose="020B0702040204020203" pitchFamily="34" charset="0"/>
              </a:rPr>
              <a:t>in 2029 (CAGR 5.8%)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Deloitte Article Sports Analytics Industry Trends 2024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Fan Data Aggregated and Managed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Increased Use in Generative AI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2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Valued at $3.52B in 2023 and $4.47B in 2024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Expected CAGR Between 2024 and 2030 is 21.5%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Software Segment Dominates Services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On-Field Analytics Dominates Off-Field Analytics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43B72-F462-425B-B219-B0768386DEEC}"/>
              </a:ext>
            </a:extLst>
          </p:cNvPr>
          <p:cNvSpPr txBox="1"/>
          <p:nvPr/>
        </p:nvSpPr>
        <p:spPr>
          <a:xfrm>
            <a:off x="1252904" y="5424934"/>
            <a:ext cx="1416594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$3.52B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72115E-F73D-4852-8A5F-59AE430EA59F}"/>
              </a:ext>
            </a:extLst>
          </p:cNvPr>
          <p:cNvSpPr/>
          <p:nvPr/>
        </p:nvSpPr>
        <p:spPr>
          <a:xfrm>
            <a:off x="4169055" y="5584777"/>
            <a:ext cx="1839886" cy="2350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5BBC6-82F2-4DC7-A2F9-31693E65F111}"/>
              </a:ext>
            </a:extLst>
          </p:cNvPr>
          <p:cNvSpPr txBox="1"/>
          <p:nvPr/>
        </p:nvSpPr>
        <p:spPr>
          <a:xfrm>
            <a:off x="6054419" y="5200057"/>
            <a:ext cx="2302627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Selawik Semibold" panose="020B0702040204020203" pitchFamily="34" charset="0"/>
              </a:rPr>
              <a:t>$14.38B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F2BB5-AC55-4BEB-A0CE-0249A27679CE}"/>
              </a:ext>
            </a:extLst>
          </p:cNvPr>
          <p:cNvCxnSpPr>
            <a:cxnSpLocks/>
          </p:cNvCxnSpPr>
          <p:nvPr/>
        </p:nvCxnSpPr>
        <p:spPr>
          <a:xfrm>
            <a:off x="1516220" y="6176962"/>
            <a:ext cx="5954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14EFB5-2CE4-4032-B9F9-9D7C37EE5521}"/>
              </a:ext>
            </a:extLst>
          </p:cNvPr>
          <p:cNvCxnSpPr>
            <a:cxnSpLocks/>
          </p:cNvCxnSpPr>
          <p:nvPr/>
        </p:nvCxnSpPr>
        <p:spPr>
          <a:xfrm>
            <a:off x="1961201" y="6033632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D6466-E4A1-4D26-BE56-C33ACFB0E384}"/>
              </a:ext>
            </a:extLst>
          </p:cNvPr>
          <p:cNvCxnSpPr>
            <a:cxnSpLocks/>
          </p:cNvCxnSpPr>
          <p:nvPr/>
        </p:nvCxnSpPr>
        <p:spPr>
          <a:xfrm>
            <a:off x="6950115" y="6033631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34B21C-3EDC-445D-B3CA-D9D872F4BC6E}"/>
              </a:ext>
            </a:extLst>
          </p:cNvPr>
          <p:cNvSpPr txBox="1"/>
          <p:nvPr/>
        </p:nvSpPr>
        <p:spPr>
          <a:xfrm>
            <a:off x="1632841" y="628117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536FC-BB9D-4420-8917-FEB51410716B}"/>
              </a:ext>
            </a:extLst>
          </p:cNvPr>
          <p:cNvSpPr txBox="1"/>
          <p:nvPr/>
        </p:nvSpPr>
        <p:spPr>
          <a:xfrm>
            <a:off x="6621755" y="626244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/>
              <p:nvPr/>
            </p:nvSpPr>
            <p:spPr>
              <a:xfrm>
                <a:off x="1961201" y="3714733"/>
                <a:ext cx="5162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𝑃𝑟𝑜𝑗𝑒𝑐𝑡𝑖𝑜𝑛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2030=4.47∗(1+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𝐶𝐴𝐺𝑅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=14.38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201" y="3714733"/>
                <a:ext cx="5162857" cy="369332"/>
              </a:xfrm>
              <a:prstGeom prst="rect">
                <a:avLst/>
              </a:prstGeom>
              <a:blipFill>
                <a:blip r:embed="rId4"/>
                <a:stretch>
                  <a:fillRect l="-354" t="-8197" r="-7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DD8629-3AA9-5B71-572E-2046BE8E688A}"/>
              </a:ext>
            </a:extLst>
          </p:cNvPr>
          <p:cNvCxnSpPr>
            <a:cxnSpLocks/>
          </p:cNvCxnSpPr>
          <p:nvPr/>
        </p:nvCxnSpPr>
        <p:spPr>
          <a:xfrm>
            <a:off x="3273807" y="6062557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9C8CD7-F3CD-94C5-5C53-80D99CDC2FA8}"/>
              </a:ext>
            </a:extLst>
          </p:cNvPr>
          <p:cNvSpPr txBox="1"/>
          <p:nvPr/>
        </p:nvSpPr>
        <p:spPr>
          <a:xfrm>
            <a:off x="2934445" y="627063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622083-3495-C512-E385-B8E8A2D6210F}"/>
              </a:ext>
            </a:extLst>
          </p:cNvPr>
          <p:cNvSpPr txBox="1"/>
          <p:nvPr/>
        </p:nvSpPr>
        <p:spPr>
          <a:xfrm>
            <a:off x="2734057" y="5442987"/>
            <a:ext cx="1320268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$4.47B</a:t>
            </a:r>
          </a:p>
        </p:txBody>
      </p:sp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1241</Words>
  <Application>Microsoft Office PowerPoint</Application>
  <PresentationFormat>Widescreen</PresentationFormat>
  <Paragraphs>298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Selawik Semibold</vt:lpstr>
      <vt:lpstr>Office Theme</vt:lpstr>
      <vt:lpstr>Sports Analytics III</vt:lpstr>
      <vt:lpstr>Industry Past</vt:lpstr>
      <vt:lpstr>Industry Past</vt:lpstr>
      <vt:lpstr>Industry Past</vt:lpstr>
      <vt:lpstr>Industry Past</vt:lpstr>
      <vt:lpstr>Industry Past</vt:lpstr>
      <vt:lpstr>From Past to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90</cp:revision>
  <dcterms:created xsi:type="dcterms:W3CDTF">2019-08-23T03:13:37Z</dcterms:created>
  <dcterms:modified xsi:type="dcterms:W3CDTF">2025-01-27T13:47:25Z</dcterms:modified>
</cp:coreProperties>
</file>