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6" r:id="rId3"/>
    <p:sldId id="277" r:id="rId4"/>
    <p:sldId id="278" r:id="rId5"/>
    <p:sldId id="279" r:id="rId6"/>
    <p:sldId id="284" r:id="rId7"/>
    <p:sldId id="257" r:id="rId8"/>
    <p:sldId id="285" r:id="rId9"/>
    <p:sldId id="286" r:id="rId10"/>
    <p:sldId id="287" r:id="rId11"/>
    <p:sldId id="290" r:id="rId12"/>
    <p:sldId id="291" r:id="rId13"/>
    <p:sldId id="300" r:id="rId14"/>
    <p:sldId id="289" r:id="rId15"/>
    <p:sldId id="292" r:id="rId16"/>
    <p:sldId id="298" r:id="rId17"/>
    <p:sldId id="296" r:id="rId18"/>
    <p:sldId id="28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899" autoAdjust="0"/>
    <p:restoredTop sz="94660"/>
  </p:normalViewPr>
  <p:slideViewPr>
    <p:cSldViewPr snapToGrid="0">
      <p:cViewPr varScale="1">
        <p:scale>
          <a:sx n="92" d="100"/>
          <a:sy n="92" d="100"/>
        </p:scale>
        <p:origin x="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EFD90-18A5-461A-97B5-BF5D964D2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3264F-69B9-437C-A766-FC30EF0FB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968FE-277D-4FAE-A16D-32913B016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A93C4-52E7-4696-B94F-37CFF7B9A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EB5F3-DE9E-4FD6-B37A-94BE3D41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9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CD8C-6E53-4F40-8380-A92F3B99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8C0C9-02DA-4CEC-85ED-72230B054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42F39-2249-4A7F-A3D2-6D10985A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54834-23F0-4572-9180-C7FD81522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99F3B-3D9B-4B75-96D1-264C43EE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9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D029F3-D01E-4258-B9B7-98C4FCF70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11006-B6E1-4AAD-84CD-B296071D5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FB41D-AAC0-41AD-B89E-2A54D14EB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6A8BA-9134-45A5-B9C2-7F06ACC0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D21FB-D40F-4086-B1EF-D48D15BE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2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EA10-8D81-465C-81FF-EA62D730A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3FD49-B406-49EC-8015-D32BF2193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6DA73-9FF6-4552-830B-36445060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84263-C145-4184-9AB8-C0184BF6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AD532-E280-4728-A9EE-56C0B512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4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D4AA-A53E-4146-9CDB-2F0A94CD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2CE9F-D854-4A48-8BE9-C34C23BB5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F39BC-7DAB-4116-847E-1920F11F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FE6BE-067B-4573-98ED-6E55CD1B6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B43CF-83B4-43C4-AB95-4DB39B46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0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B937E-605B-4EAD-A5F0-E4BE6296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AECCE-AF5E-48A1-92E9-086187BFA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40F2E-CBC6-4A0E-943C-CC4C0CE79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68192-586B-4EC7-8DA5-137D4E3B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5F421-F128-432A-86E5-27970BF48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0C05C-066A-4700-BD42-A159CD70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0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A41D-7EC3-449B-851E-0F77B8336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C785B-10A6-4B50-B1BC-1A17305F3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AF710-8ED1-4FE8-9EE1-B574629CA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2A21A-3F2A-4824-BCE2-9A7772A8C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7A615-D4BC-4095-9C20-CD4F9BF98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CACE0-B120-48AC-AF25-A247F93B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8BC188-04E8-4C76-968E-6726720F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8CCCD-71D1-4F3F-A403-6224E3F8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4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B1AC-EC2A-4BD4-91CC-AFB7D17F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5E60F-4C44-4CAF-AB05-25729A2AB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677B5-CBF4-4458-93AE-155D078C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60569-84C5-4DF4-A2BF-DCB0FEF4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2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D8FF8-0842-405C-9C34-FB6F4841C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E4E9F5-EE5B-46BE-BE67-A4A9E1FD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B2951-4B33-4835-9113-98118792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5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DF96-69DF-4F06-A7B9-F6AEDE53E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0C669-C0D6-43D8-BDC1-428B0BFDB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57871-B9A5-4AF1-8C22-5EFAB20D0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80336-9845-4157-B43A-2DA16211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BC2E-00D4-4B98-A70F-8B43C654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0F678-C6B2-4319-AFF1-E313FB2D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1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8E65-2B5B-449C-9BD6-052C2D705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A7755-3ABB-4B90-9CA8-8F1C1DE30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AF249-C3B4-48AC-8A9B-0AE469167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72F56-0F14-4C38-A91D-F297CE54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EE1E0-7248-4931-83D5-B20FBF60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E2062-542F-4254-A653-03548B1A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4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98F0C-B37D-42DC-A26E-3F2DE9A08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23FA3-1FB5-45B6-AED5-AA46BE35C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60C43-94CF-49C0-969C-E320D7A0F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B117C-3B02-46C9-8C04-D8B212580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44BE7-C0B5-4B71-9B7D-446B8E2D9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7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6" y="5091762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latin typeface="Selawik Semibold" panose="020B0702040204020203" pitchFamily="34" charset="0"/>
              </a:rPr>
              <a:t>Sports Analytics III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107" y="5091763"/>
            <a:ext cx="2974207" cy="1264587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>
                <a:latin typeface="Selawik Semibold" panose="020B0702040204020203" pitchFamily="34" charset="0"/>
              </a:rPr>
              <a:t>Produced by Dr. Mario</a:t>
            </a:r>
          </a:p>
          <a:p>
            <a:pPr algn="l"/>
            <a:r>
              <a:rPr lang="en-US" sz="2000" dirty="0">
                <a:latin typeface="Selawik Semibold" panose="020B0702040204020203" pitchFamily="34" charset="0"/>
              </a:rPr>
              <a:t>UNC STOR 538</a:t>
            </a:r>
          </a:p>
        </p:txBody>
      </p:sp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49" b="23506"/>
          <a:stretch/>
        </p:blipFill>
        <p:spPr>
          <a:xfrm>
            <a:off x="-3983" y="10"/>
            <a:ext cx="12192000" cy="457199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3085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Present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8"/>
            <a:ext cx="7086601" cy="469590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Modern Applications of Sports Analytics</a:t>
            </a:r>
          </a:p>
          <a:p>
            <a:pPr lvl="1"/>
            <a:endParaRPr lang="en-US" sz="2000" b="1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Advancing Sports Gambling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Supreme Court Ruling Previous Statute Violated 10</a:t>
            </a:r>
            <a:r>
              <a:rPr lang="en-US" sz="1800" baseline="30000" dirty="0">
                <a:latin typeface="Selawik Semibold" panose="020B0702040204020203" pitchFamily="34" charset="0"/>
              </a:rPr>
              <a:t>th</a:t>
            </a:r>
            <a:r>
              <a:rPr lang="en-US" sz="1800" dirty="0">
                <a:latin typeface="Selawik Semibold" panose="020B0702040204020203" pitchFamily="34" charset="0"/>
              </a:rPr>
              <a:t> Amendment (Murphy v. National Collegiate Athletic Association)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States Free to Legislate Gambling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Improvement of Gambling Products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Data Aggregation and Visualization for Bettors 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Develop Daily Fantasy Sports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Worth Over $5B According to Nevada Gaming Control Board (NGCB)</a:t>
            </a: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endParaRPr lang="en-US" sz="22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55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Your Industry Future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8"/>
            <a:ext cx="8107018" cy="4695905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Prerequisites by Howard Hamilton </a:t>
            </a:r>
          </a:p>
          <a:p>
            <a:pPr marL="0" indent="0">
              <a:buNone/>
            </a:pPr>
            <a:r>
              <a:rPr lang="en-US" sz="2400" dirty="0">
                <a:latin typeface="Selawik Semibold" panose="020B0702040204020203" pitchFamily="34" charset="0"/>
              </a:rPr>
              <a:t>   (</a:t>
            </a:r>
            <a:r>
              <a:rPr lang="en-US" sz="2400" dirty="0" err="1">
                <a:latin typeface="Selawik Semibold" panose="020B0702040204020203" pitchFamily="34" charset="0"/>
              </a:rPr>
              <a:t>Soccermetrics</a:t>
            </a:r>
            <a:r>
              <a:rPr lang="en-US" sz="2400" dirty="0">
                <a:latin typeface="Selawik Semibold" panose="020B0702040204020203" pitchFamily="34" charset="0"/>
              </a:rPr>
              <a:t>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Technical Skills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Mathematics (Linear Algebra/Probability Essential)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Statistics (Frequentist and Bayesian Perspectives)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Machine Learning (Supervised and Unsupervised)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Programming (R/Python, Data Structures, OOP)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Databases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Visualization</a:t>
            </a: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Socials Skills, Ethics, and the Law</a:t>
            </a:r>
          </a:p>
          <a:p>
            <a:pPr marL="457200" lvl="1" indent="0">
              <a:buNone/>
            </a:pP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Knowledgeable About All Aspects of the Sport</a:t>
            </a: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endParaRPr lang="en-US" sz="22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620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Your Industry Future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8"/>
            <a:ext cx="7379044" cy="469590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Real Jobs (Indeed)</a:t>
            </a:r>
          </a:p>
          <a:p>
            <a:pPr marL="0" indent="0">
              <a:buNone/>
            </a:pPr>
            <a:endParaRPr lang="en-US" sz="24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Baseball Analytics Intern for USA Baseball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Local Position in Cary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CS or Stats Background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R, SQL, Excel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Love of the Game</a:t>
            </a:r>
          </a:p>
          <a:p>
            <a:pPr marL="914400" lvl="2" indent="0">
              <a:buNone/>
            </a:pPr>
            <a:endParaRPr lang="en-US" sz="16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Analytics Internship for Arizona Coyotes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Dashboards in Tableau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Various Analytics Projects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SQL, R, Python</a:t>
            </a:r>
          </a:p>
          <a:p>
            <a:pPr marL="914400" lvl="2" indent="0">
              <a:buNone/>
            </a:pPr>
            <a:endParaRPr lang="en-US" sz="18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endParaRPr lang="en-US" sz="22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566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Your Industry Future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8"/>
            <a:ext cx="7379044" cy="469590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Real Jobs (Indeed)</a:t>
            </a:r>
          </a:p>
          <a:p>
            <a:pPr marL="0" indent="0">
              <a:buNone/>
            </a:pPr>
            <a:endParaRPr lang="en-US" sz="24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Quantitative Sports Researcher for SIG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Build Statistical Forecasting Models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Implement Models and Simulate Outcomes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Demonstrated Experience with Sports Analytics Projects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Python, C++, </a:t>
            </a:r>
            <a:r>
              <a:rPr lang="en-US" sz="1800" dirty="0" err="1">
                <a:latin typeface="Selawik Semibold" panose="020B0702040204020203" pitchFamily="34" charset="0"/>
              </a:rPr>
              <a:t>Matlab</a:t>
            </a:r>
            <a:r>
              <a:rPr lang="en-US" sz="1800" dirty="0">
                <a:latin typeface="Selawik Semibold" panose="020B0702040204020203" pitchFamily="34" charset="0"/>
              </a:rPr>
              <a:t> and/or R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PhD Preferred</a:t>
            </a:r>
          </a:p>
          <a:p>
            <a:pPr marL="914400" lvl="2" indent="0">
              <a:buNone/>
            </a:pPr>
            <a:endParaRPr lang="en-US" sz="16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Operational Excellence Internship for FanDuel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SQL and Analytics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Love of the Game</a:t>
            </a: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endParaRPr lang="en-US" sz="22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07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Your Industry Future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8"/>
            <a:ext cx="8107018" cy="469590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Real Jobs (Indeed)</a:t>
            </a:r>
          </a:p>
          <a:p>
            <a:pPr marL="0" indent="0">
              <a:buNone/>
            </a:pPr>
            <a:endParaRPr lang="en-US" sz="24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Valuation &amp; Analytics Intern at IPG360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Build Content Database for Quarterly Insights Report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Market and Industry Research Assistance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3.0 GPA and Strong Software Skills (Microsoft Office)</a:t>
            </a:r>
          </a:p>
          <a:p>
            <a:pPr marL="914400" lvl="2" indent="0">
              <a:buNone/>
            </a:pPr>
            <a:endParaRPr lang="en-US" sz="16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Summer Intern for the NFL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Corporate Strategy and Data and Analytics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MBA Student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Coursework in CS, Math, Econometrics, etc.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SQL, SAS, Python, R, Big Data</a:t>
            </a: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endParaRPr lang="en-US" sz="22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7434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Your Industry Future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8"/>
            <a:ext cx="8107018" cy="469590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Real Jobs (Indeed)</a:t>
            </a:r>
          </a:p>
          <a:p>
            <a:pPr marL="0" indent="0">
              <a:buNone/>
            </a:pPr>
            <a:endParaRPr lang="en-US" sz="16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Analyst for the Cleveland Indians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Focus on Consumer Research and Insights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Bachelors Required is Business Related Field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Knowledge of SurveyGizmo, Qualtrics, etc. 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Background with SQL or Tableau</a:t>
            </a:r>
          </a:p>
          <a:p>
            <a:pPr lvl="2"/>
            <a:endParaRPr lang="en-US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Product Analyst for Turner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Work in Bleacher Report Department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Build and Maintain Reports/Dashboards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Exploratory Analyses for Deeper Understanding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SQL, Python, R, Tableau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Regression, Hypothesis Testing, Data Visualization</a:t>
            </a: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endParaRPr lang="en-US" sz="22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763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Your Industry Future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8"/>
            <a:ext cx="8107018" cy="469590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Real Jobs (Indeed)</a:t>
            </a:r>
          </a:p>
          <a:p>
            <a:pPr marL="0" indent="0">
              <a:buNone/>
            </a:pPr>
            <a:endParaRPr lang="en-US" sz="18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Senior Analyst for </a:t>
            </a:r>
            <a:r>
              <a:rPr lang="en-US" sz="2000" dirty="0" err="1">
                <a:latin typeface="Selawik Semibold" panose="020B0702040204020203" pitchFamily="34" charset="0"/>
              </a:rPr>
              <a:t>Kagr</a:t>
            </a:r>
            <a:r>
              <a:rPr lang="en-US" sz="2000" dirty="0">
                <a:latin typeface="Selawik Semibold" panose="020B0702040204020203" pitchFamily="34" charset="0"/>
              </a:rPr>
              <a:t> LLC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Opportunity for Advanced Analytics in Sports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Revenue, Ticket Sales, Attendance Forecasting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Analytical Models and Machine Learning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Interest in Applying Statistical Methodology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Degree in Stats, Econ, Math, CS, etc.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R, Python, SQL Required</a:t>
            </a:r>
          </a:p>
          <a:p>
            <a:pPr marL="457200" lvl="1" indent="0">
              <a:buNone/>
            </a:pPr>
            <a:endParaRPr lang="en-US" sz="16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Sport Activity Experience Data Science Director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Test Products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Python and Deep Learning Libraries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Masters or PhD Preferred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endParaRPr lang="en-US" sz="22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7348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Your Industry Future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8"/>
            <a:ext cx="7102643" cy="469590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Conferences </a:t>
            </a:r>
          </a:p>
          <a:p>
            <a:pPr marL="0" indent="0">
              <a:buNone/>
            </a:pPr>
            <a:endParaRPr lang="en-US" sz="11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Sports Industry Networking and Career Conference, February 18-19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MIT Sloan Sports Analytics Conference, April 8-9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Basketball Analytics Summit, April 16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International Conference on Sports Analytics and Performance Evaluation, June 24-25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International Conference on Machine Learning and Data Mining for Sports, June 28-29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Disney Data &amp; Analytics Conference, August 17-18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Sport &amp; Entertainment Analytics Conference, TBD</a:t>
            </a: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44F9F7-5205-4FC0-8642-6E1BDFC2171E}"/>
              </a:ext>
            </a:extLst>
          </p:cNvPr>
          <p:cNvSpPr txBox="1"/>
          <p:nvPr/>
        </p:nvSpPr>
        <p:spPr>
          <a:xfrm>
            <a:off x="529389" y="6298525"/>
            <a:ext cx="8713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Compiled by statsheetstuffers.com and sportsanalyticsconferences.com</a:t>
            </a:r>
          </a:p>
        </p:txBody>
      </p:sp>
    </p:spTree>
    <p:extLst>
      <p:ext uri="{BB962C8B-B14F-4D97-AF65-F5344CB8AC3E}">
        <p14:creationId xmlns:p14="http://schemas.microsoft.com/office/powerpoint/2010/main" val="866404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2779" y="359964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latin typeface="Selawik Semibold" panose="020B0702040204020203" pitchFamily="34" charset="0"/>
              </a:rPr>
              <a:t>Final Inspiration</a:t>
            </a:r>
            <a:endParaRPr lang="en-US" dirty="0">
              <a:latin typeface="Selawik Semibold" panose="020B0702040204020203" pitchFamily="34" charset="0"/>
            </a:endParaRP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160335" y="4209296"/>
            <a:ext cx="6725573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 Defense wins championships. </a:t>
            </a: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Offense wins contracts.</a:t>
            </a: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Be offensive. </a:t>
            </a:r>
          </a:p>
          <a:p>
            <a:pPr algn="r"/>
            <a:endParaRPr lang="en-US" sz="2800" dirty="0"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 Mahatma Mario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Past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994712" cy="415571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Sports Analytics Use Survey (2013)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Sample of 27 People</a:t>
            </a:r>
            <a:r>
              <a:rPr lang="en-US" sz="2000" dirty="0">
                <a:latin typeface="Selawik Semibold" panose="020B0702040204020203" pitchFamily="34" charset="0"/>
              </a:rPr>
              <a:t> </a:t>
            </a:r>
            <a:r>
              <a:rPr lang="en-US" sz="2400" dirty="0">
                <a:latin typeface="Selawik Semibold" panose="020B0702040204020203" pitchFamily="34" charset="0"/>
              </a:rPr>
              <a:t>(NFL, MLB, NBA, EPL)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How Many Different Sources?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1-2 (6.7%) 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3-4 (33.3%) 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5-6 (13.3%) 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&gt;6 (46.71%) 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4090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Past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994712" cy="415571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How Much Data is Centralized?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All (31.3%)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Most (37.4%)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Some (31.3%)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How Much Data is Dependent on One Person?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Some (50.0%)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Most (43.7%)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All Data Centralized (6.3%)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904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Past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653667" cy="436610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Is Data Checked for Errors?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Always (31.3%)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Usually (37.5%)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Sometimes (18.8%)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Occasionally (6.1%)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Rarely (6.3%)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How Many Database Programmers are Employed?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0 (37.5%)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1-2 (50.0%)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3-4 (0.0%)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&gt;5 (12.5%)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3946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Past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653667" cy="436610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How Many Statistical Analysts are Employed?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0 (20.0%)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1-2 (66.6%)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3-4 (0.0%)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&gt;5 (13.3%)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Roadblock: Difficulty Identifying Strong Applicant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Difficulty in Both Hiring and Evaluating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707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Past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882219" cy="436610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Clear Process for Hiring/Evaluating Analysts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Strongly Agree (13.3%/14.3%)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Somewhat Agree (13.3%/14.3%)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Neutral (26.7%/28.6%)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Somewhat Disagree (13.4%/21.4%)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Strongly Disagree (33.3%/21.4%)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Analytic Resources in Line with Strategic Game Plan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Strongly Agree (26.7%)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Somewhat Agree (33.3%)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Neutral (33.3%)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Strongly Disagree (6.7%)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6121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Present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138737" cy="415571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Article by Russell Karp (ITProPortal.com)</a:t>
            </a:r>
          </a:p>
          <a:p>
            <a:pPr marL="0" indent="0">
              <a:buNone/>
            </a:pP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Global Sports Industry $600B-$700B (KPMG)</a:t>
            </a:r>
          </a:p>
          <a:p>
            <a:pPr marL="457200" lvl="1" indent="0">
              <a:buNone/>
            </a:pP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Including All Business Dedicated to Sports $1.3T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Global Sports Analytics Market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E43B72-F462-425B-B219-B0768386DEEC}"/>
              </a:ext>
            </a:extLst>
          </p:cNvPr>
          <p:cNvSpPr txBox="1"/>
          <p:nvPr/>
        </p:nvSpPr>
        <p:spPr>
          <a:xfrm>
            <a:off x="1259889" y="5021188"/>
            <a:ext cx="1866907" cy="52322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latin typeface="Selawik Semibold" panose="020B0702040204020203" pitchFamily="34" charset="0"/>
              </a:rPr>
              <a:t>$135.23M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972115E-F73D-4852-8A5F-59AE430EA59F}"/>
              </a:ext>
            </a:extLst>
          </p:cNvPr>
          <p:cNvSpPr/>
          <p:nvPr/>
        </p:nvSpPr>
        <p:spPr>
          <a:xfrm>
            <a:off x="3191417" y="5097616"/>
            <a:ext cx="2821167" cy="33684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C5BBC6-82F2-4DC7-A2F9-31693E65F111}"/>
              </a:ext>
            </a:extLst>
          </p:cNvPr>
          <p:cNvSpPr txBox="1"/>
          <p:nvPr/>
        </p:nvSpPr>
        <p:spPr>
          <a:xfrm>
            <a:off x="6096000" y="4852309"/>
            <a:ext cx="1964351" cy="769441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400" dirty="0">
                <a:latin typeface="Selawik Semibold" panose="020B0702040204020203" pitchFamily="34" charset="0"/>
              </a:rPr>
              <a:t>$2.43B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C8D70E-0701-4AD6-9539-2A9C432D9415}"/>
              </a:ext>
            </a:extLst>
          </p:cNvPr>
          <p:cNvSpPr txBox="1"/>
          <p:nvPr/>
        </p:nvSpPr>
        <p:spPr>
          <a:xfrm>
            <a:off x="4289612" y="6288182"/>
            <a:ext cx="4961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Projections in 2025 According to MarketWatch.com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4CF2BB5-AC55-4BEB-A0CE-0249A27679CE}"/>
              </a:ext>
            </a:extLst>
          </p:cNvPr>
          <p:cNvCxnSpPr>
            <a:cxnSpLocks/>
          </p:cNvCxnSpPr>
          <p:nvPr/>
        </p:nvCxnSpPr>
        <p:spPr>
          <a:xfrm>
            <a:off x="1609047" y="5862918"/>
            <a:ext cx="59549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B14EFB5-2CE4-4032-B9F9-9D7C37EE5521}"/>
              </a:ext>
            </a:extLst>
          </p:cNvPr>
          <p:cNvCxnSpPr>
            <a:cxnSpLocks/>
          </p:cNvCxnSpPr>
          <p:nvPr/>
        </p:nvCxnSpPr>
        <p:spPr>
          <a:xfrm>
            <a:off x="2048436" y="5748513"/>
            <a:ext cx="0" cy="2288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F1D6466-E4A1-4D26-BE56-C33ACFB0E384}"/>
              </a:ext>
            </a:extLst>
          </p:cNvPr>
          <p:cNvCxnSpPr>
            <a:cxnSpLocks/>
          </p:cNvCxnSpPr>
          <p:nvPr/>
        </p:nvCxnSpPr>
        <p:spPr>
          <a:xfrm>
            <a:off x="7037350" y="5748513"/>
            <a:ext cx="0" cy="2288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934B21C-3EDC-445D-B3CA-D9D872F4BC6E}"/>
              </a:ext>
            </a:extLst>
          </p:cNvPr>
          <p:cNvSpPr txBox="1"/>
          <p:nvPr/>
        </p:nvSpPr>
        <p:spPr>
          <a:xfrm>
            <a:off x="1772661" y="5949678"/>
            <a:ext cx="65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4E536FC-BB9D-4420-8917-FEB51410716B}"/>
              </a:ext>
            </a:extLst>
          </p:cNvPr>
          <p:cNvSpPr txBox="1"/>
          <p:nvPr/>
        </p:nvSpPr>
        <p:spPr>
          <a:xfrm>
            <a:off x="6717904" y="5919024"/>
            <a:ext cx="65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27622726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Present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8"/>
            <a:ext cx="7653667" cy="469590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Modern Applications of Sports Analytics</a:t>
            </a:r>
          </a:p>
          <a:p>
            <a:pPr marL="457200" lvl="1" indent="0">
              <a:buNone/>
            </a:pPr>
            <a:r>
              <a:rPr lang="en-US" sz="2000" dirty="0">
                <a:latin typeface="Selawik Semibold" panose="020B0702040204020203" pitchFamily="34" charset="0"/>
              </a:rPr>
              <a:t> 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Helping the Team Win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Automated Video Analysis (Lincoln City, UK Football)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3D Depth Camera (NBA)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Wearable Technology (NBA, NHL)</a:t>
            </a:r>
          </a:p>
          <a:p>
            <a:pPr lvl="1"/>
            <a:endParaRPr lang="en-US" sz="22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Improving the Fan Experience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Analysis of Digital Engagement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Sentiment in Social Media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Analysis of Fan Behavior in Stadium (New England Patriots)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Wireless Internet and Phone Apps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Apps Supply Game Analytics, Parking Information, Promotions, and Traffic Information to the Fans (NFL)</a:t>
            </a:r>
          </a:p>
          <a:p>
            <a:pPr marL="914400" lvl="2" indent="0">
              <a:buNone/>
            </a:pPr>
            <a:endParaRPr lang="en-US" sz="18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452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Present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8"/>
            <a:ext cx="7653667" cy="469590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Modern Applications of Sports Analytics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Benefiting Other Stakeholders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Tracking Fan Behavior Outside the Stadium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Telecommunication, Retailers, Payment Providers, Ticket Agencies, and Sponsorships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Adapt to Quick Changes in Consumer Behavior</a:t>
            </a: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Optimizing the Back-Office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HR Practices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Game Scheduling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Supply Chain Management and Logistics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Marketing and Promotions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Procurement of Goods and Services</a:t>
            </a: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endParaRPr lang="en-US" sz="22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9604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</TotalTime>
  <Words>966</Words>
  <Application>Microsoft Office PowerPoint</Application>
  <PresentationFormat>Widescreen</PresentationFormat>
  <Paragraphs>233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Selawik Semibold</vt:lpstr>
      <vt:lpstr>Office Theme</vt:lpstr>
      <vt:lpstr>Sports Analytics III</vt:lpstr>
      <vt:lpstr>Industry Past</vt:lpstr>
      <vt:lpstr>Industry Past</vt:lpstr>
      <vt:lpstr>Industry Past</vt:lpstr>
      <vt:lpstr>Industry Past</vt:lpstr>
      <vt:lpstr>Industry Past</vt:lpstr>
      <vt:lpstr>Industry Present</vt:lpstr>
      <vt:lpstr>Industry Present</vt:lpstr>
      <vt:lpstr>Industry Present</vt:lpstr>
      <vt:lpstr>Industry Present</vt:lpstr>
      <vt:lpstr>Your Industry Future</vt:lpstr>
      <vt:lpstr>Your Industry Future</vt:lpstr>
      <vt:lpstr>Your Industry Future</vt:lpstr>
      <vt:lpstr>Your Industry Future</vt:lpstr>
      <vt:lpstr>Your Industry Future</vt:lpstr>
      <vt:lpstr>Your Industry Future</vt:lpstr>
      <vt:lpstr>Your Industry Future</vt:lpstr>
      <vt:lpstr>Final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Sports Analytics I</dc:title>
  <dc:creator>Super Mario</dc:creator>
  <cp:lastModifiedBy>Super Mario</cp:lastModifiedBy>
  <cp:revision>66</cp:revision>
  <dcterms:created xsi:type="dcterms:W3CDTF">2019-08-23T03:13:37Z</dcterms:created>
  <dcterms:modified xsi:type="dcterms:W3CDTF">2021-01-27T02:38:40Z</dcterms:modified>
</cp:coreProperties>
</file>