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2" r:id="rId3"/>
    <p:sldId id="258" r:id="rId4"/>
    <p:sldId id="283" r:id="rId5"/>
    <p:sldId id="284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72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74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75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02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80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18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25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0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20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30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48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56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67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docs.google.com/forms/d/e/1FAIpQLSeUZhibzggxIDcUYNzg42y8EEzNfwVCb3JkSvARvzwfSIT01Q/viewform?usp=sf_lin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Sports Analytics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Selawik Semibold" panose="020B0702040204020203" pitchFamily="34" charset="0"/>
              </a:rPr>
              <a:t>Produced by Dr. Mario</a:t>
            </a:r>
          </a:p>
          <a:p>
            <a:pPr algn="l"/>
            <a:r>
              <a:rPr lang="en-US" sz="2000" dirty="0">
                <a:latin typeface="Selawik Semibold" panose="020B0702040204020203" pitchFamily="34" charset="0"/>
              </a:rPr>
              <a:t>UNC STOR 390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9" b="2350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0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6833347" cy="113208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World Sports (sportsshow.net)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Listed from Most to Least Popular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D036B-AB3A-4C0B-ADAC-DCBDAFCE8A9B}"/>
              </a:ext>
            </a:extLst>
          </p:cNvPr>
          <p:cNvSpPr txBox="1"/>
          <p:nvPr/>
        </p:nvSpPr>
        <p:spPr>
          <a:xfrm>
            <a:off x="1210993" y="3080230"/>
            <a:ext cx="39646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Soccer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Cricket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Basketball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Field Hockey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Tennis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Volleyball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Table Tennis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Baseball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American Football/Rugby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Golf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84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2746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US Sports (sportsshow.net)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Based on TV Viewership</a:t>
            </a:r>
          </a:p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Listed from Most to Least Popular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Football (38.8% Favorite, 111.9 Million)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Baseball (14.8% Favorite, 40.0 Million)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Basketball (15.3% Favorite, 30.8 Million)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Ice Hockey (3.8% Favorite, 27.6 Million)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Soccer (8.2% Favorite, 27.3 Million)</a:t>
            </a:r>
          </a:p>
          <a:p>
            <a:pPr marL="914400" lvl="2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105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50"/>
            <a:ext cx="6632943" cy="48662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Revenue in Sports Leagues (howmuch.net)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8" name="Picture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7A60BA4-1F06-43FE-A8F3-A95243EAF4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69" y="2450847"/>
            <a:ext cx="6506282" cy="404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32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Revenue in Sports Leagues (howmuch.net)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Majority Soccer Leagues (14/20)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Combined Soccer Leagues Revenue = $19.4B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MLS is 18</a:t>
            </a:r>
            <a:r>
              <a:rPr lang="en-US" sz="2000" baseline="30000" dirty="0">
                <a:latin typeface="Selawik Semibold" panose="020B0702040204020203" pitchFamily="34" charset="0"/>
              </a:rPr>
              <a:t>th</a:t>
            </a:r>
            <a:r>
              <a:rPr lang="en-US" sz="2000" dirty="0">
                <a:latin typeface="Selawik Semibold" panose="020B0702040204020203" pitchFamily="34" charset="0"/>
              </a:rPr>
              <a:t> on the List = $461M</a:t>
            </a:r>
            <a:br>
              <a:rPr lang="en-US" sz="2000" dirty="0">
                <a:latin typeface="Selawik Semibold" panose="020B0702040204020203" pitchFamily="34" charset="0"/>
              </a:rPr>
            </a:b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4 out of top 5 are US/Canadian Leagues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NFL, MLB, NBA, NHL = </a:t>
            </a:r>
            <a:r>
              <a:rPr lang="en-US" sz="2000">
                <a:latin typeface="Selawik Semibold" panose="020B0702040204020203" pitchFamily="34" charset="0"/>
              </a:rPr>
              <a:t>$31B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US Diverse Interests = Spans 5 Different Sports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95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(sisugaurd.com)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404A5E-A92F-40E3-803A-B7C744A38E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998" y="2440640"/>
            <a:ext cx="4911998" cy="4188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F57D43-4A99-47D7-A02E-3A57D96B7B4F}"/>
              </a:ext>
            </a:extLst>
          </p:cNvPr>
          <p:cNvSpPr txBox="1"/>
          <p:nvPr/>
        </p:nvSpPr>
        <p:spPr>
          <a:xfrm>
            <a:off x="6123996" y="5528278"/>
            <a:ext cx="3825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2017 Annual Report </a:t>
            </a:r>
          </a:p>
          <a:p>
            <a:r>
              <a:rPr lang="en-US" dirty="0"/>
              <a:t>On US Trends in Team Sports </a:t>
            </a:r>
          </a:p>
          <a:p>
            <a:r>
              <a:rPr lang="en-US" dirty="0"/>
              <a:t>By Sports &amp; Fitness Industry Association (SFIA)</a:t>
            </a:r>
          </a:p>
        </p:txBody>
      </p:sp>
    </p:spTree>
    <p:extLst>
      <p:ext uri="{BB962C8B-B14F-4D97-AF65-F5344CB8AC3E}">
        <p14:creationId xmlns:p14="http://schemas.microsoft.com/office/powerpoint/2010/main" val="567599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(sisugaurd.com)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Increase of 10.9% Across All Sports (2014-2016)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Resilient Sports Based on Age of Participants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Soccer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Volleyball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Softball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Flag Football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Declining Sports Lost 9.3M Participants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Basketball Declined Most by 2.4M Participants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36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Dope Quote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021249"/>
            <a:ext cx="7425020" cy="45812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The most meaningful way to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differentiate your company from your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competitors, the best way to put distance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between you and the crowd is to do an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outstanding job with information. </a:t>
            </a:r>
          </a:p>
          <a:p>
            <a:pPr marL="0" indent="0">
              <a:buNone/>
            </a:pPr>
            <a:endParaRPr lang="en-US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How you gather, manage, and use information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will determine whether you win or lose.</a:t>
            </a:r>
          </a:p>
          <a:p>
            <a:pPr marL="0" indent="0">
              <a:buNone/>
            </a:pPr>
            <a:endParaRPr lang="en-US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- Bill Gates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89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Defined by Ben </a:t>
            </a:r>
            <a:r>
              <a:rPr lang="en-US" sz="24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Data Management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Predictive Models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Information Systems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E552F-CD5E-4928-A884-3509AF0AAD36}"/>
              </a:ext>
            </a:extLst>
          </p:cNvPr>
          <p:cNvSpPr txBox="1"/>
          <p:nvPr/>
        </p:nvSpPr>
        <p:spPr>
          <a:xfrm>
            <a:off x="365718" y="3783182"/>
            <a:ext cx="220531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Data </a:t>
            </a:r>
          </a:p>
          <a:p>
            <a:r>
              <a:rPr lang="en-US" sz="2800" dirty="0"/>
              <a:t>Management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DA0C6F-C9E0-47D4-9FC9-FCD1D65D2721}"/>
              </a:ext>
            </a:extLst>
          </p:cNvPr>
          <p:cNvSpPr txBox="1"/>
          <p:nvPr/>
        </p:nvSpPr>
        <p:spPr>
          <a:xfrm>
            <a:off x="353916" y="5407416"/>
            <a:ext cx="220531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Analytic Models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BD579-13F5-48CC-B1C8-16F0934F3B44}"/>
              </a:ext>
            </a:extLst>
          </p:cNvPr>
          <p:cNvSpPr txBox="1"/>
          <p:nvPr/>
        </p:nvSpPr>
        <p:spPr>
          <a:xfrm>
            <a:off x="3225728" y="4163036"/>
            <a:ext cx="190754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Information</a:t>
            </a:r>
          </a:p>
          <a:p>
            <a:r>
              <a:rPr lang="en-US" sz="2800" dirty="0"/>
              <a:t>Systems</a:t>
            </a:r>
          </a:p>
        </p:txBody>
      </p:sp>
      <p:pic>
        <p:nvPicPr>
          <p:cNvPr id="10" name="Picture 9" descr="Decision Maker">
            <a:extLst>
              <a:ext uri="{FF2B5EF4-FFF2-40B4-BE49-F238E27FC236}">
                <a16:creationId xmlns:a16="http://schemas.microsoft.com/office/drawing/2014/main" id="{2911B196-1EA3-4ECD-850B-F7838FAD07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968" y="4375030"/>
            <a:ext cx="2538848" cy="1516803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914ED0-975E-41B2-86EC-5995292303DF}"/>
              </a:ext>
            </a:extLst>
          </p:cNvPr>
          <p:cNvSpPr txBox="1"/>
          <p:nvPr/>
        </p:nvSpPr>
        <p:spPr>
          <a:xfrm>
            <a:off x="5848506" y="5977904"/>
            <a:ext cx="2421642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Decision Maker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34BACA9-7E25-4051-A7E8-D2B4C2C0145B}"/>
              </a:ext>
            </a:extLst>
          </p:cNvPr>
          <p:cNvSpPr/>
          <p:nvPr/>
        </p:nvSpPr>
        <p:spPr>
          <a:xfrm rot="5400000">
            <a:off x="1139801" y="4911200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BA0E7CA-81EF-4647-8038-D30905E3C7C9}"/>
              </a:ext>
            </a:extLst>
          </p:cNvPr>
          <p:cNvSpPr/>
          <p:nvPr/>
        </p:nvSpPr>
        <p:spPr>
          <a:xfrm>
            <a:off x="2660863" y="4375030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6068537-B0AA-411A-BA6C-AF1101648815}"/>
              </a:ext>
            </a:extLst>
          </p:cNvPr>
          <p:cNvSpPr/>
          <p:nvPr/>
        </p:nvSpPr>
        <p:spPr>
          <a:xfrm rot="20363812">
            <a:off x="2589987" y="5114621"/>
            <a:ext cx="574536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65390E2-9ECB-47DE-9675-CB5E939AB195}"/>
              </a:ext>
            </a:extLst>
          </p:cNvPr>
          <p:cNvSpPr/>
          <p:nvPr/>
        </p:nvSpPr>
        <p:spPr>
          <a:xfrm>
            <a:off x="2655762" y="5786866"/>
            <a:ext cx="2965922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46C3C4B-3AA7-4E8E-8FCB-77B719504DD8}"/>
              </a:ext>
            </a:extLst>
          </p:cNvPr>
          <p:cNvSpPr/>
          <p:nvPr/>
        </p:nvSpPr>
        <p:spPr>
          <a:xfrm>
            <a:off x="5214009" y="4695767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2662DF-6B81-4BCB-BE84-0E68709D2B8F}"/>
              </a:ext>
            </a:extLst>
          </p:cNvPr>
          <p:cNvSpPr/>
          <p:nvPr/>
        </p:nvSpPr>
        <p:spPr>
          <a:xfrm>
            <a:off x="260181" y="6334719"/>
            <a:ext cx="4017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Based on </a:t>
            </a:r>
            <a:r>
              <a:rPr lang="en-US" i="1" dirty="0"/>
              <a:t>Sports Analytics</a:t>
            </a:r>
            <a:r>
              <a:rPr lang="en-US" dirty="0"/>
              <a:t> by Ben </a:t>
            </a:r>
            <a:r>
              <a:rPr lang="en-US" dirty="0" err="1"/>
              <a:t>Alamar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06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Purpose: To Aid an Organization’s </a:t>
            </a:r>
            <a:r>
              <a:rPr lang="en-US" sz="2400" u="sng" dirty="0">
                <a:latin typeface="Selawik Semibold" panose="020B0702040204020203" pitchFamily="34" charset="0"/>
              </a:rPr>
              <a:t>Decision Makers</a:t>
            </a:r>
            <a:r>
              <a:rPr lang="en-US" sz="2400" dirty="0">
                <a:latin typeface="Selawik Semibold" panose="020B0702040204020203" pitchFamily="34" charset="0"/>
              </a:rPr>
              <a:t> in Gaining a Competitive Advantage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Goals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Save the Decision Maker Time by Making Information Acquisition Efficient 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  (Data Management/Information Systems)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Provide Decision Makers with Novel Insight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  (Analytic Models)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We are an Accessory to the Decision Maker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96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Different Decision Makers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Off-the-Field: Profit Driven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On-the-Field: Performance Driven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Skills for the Data Analyst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Competence – Ben </a:t>
            </a:r>
            <a:r>
              <a:rPr lang="en-US" sz="20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Leadership – Ben </a:t>
            </a:r>
            <a:r>
              <a:rPr lang="en-US" sz="20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Humility – Dr. Mario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Honesty – Dr. Mario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245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on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latin typeface="Selawik Semibold" panose="020B0702040204020203" pitchFamily="34" charset="0"/>
              </a:rPr>
              <a:t>Complete the … </a:t>
            </a:r>
          </a:p>
          <a:p>
            <a:pPr marL="0" indent="0" algn="ctr">
              <a:buNone/>
            </a:pPr>
            <a:endParaRPr lang="en-US" sz="4000" dirty="0">
              <a:latin typeface="Selawik Semibold" panose="020B0702040204020203" pitchFamily="34" charset="0"/>
              <a:hlinkClick r:id="rId2"/>
            </a:endParaRPr>
          </a:p>
          <a:p>
            <a:pPr marL="0" indent="0" algn="ctr">
              <a:buNone/>
            </a:pPr>
            <a:r>
              <a:rPr lang="en-US" sz="8000" dirty="0">
                <a:latin typeface="Selawik Semibold" panose="020B0702040204020203" pitchFamily="34" charset="0"/>
                <a:hlinkClick r:id="rId2"/>
              </a:rPr>
              <a:t>Survey</a:t>
            </a:r>
            <a:endParaRPr lang="en-US" sz="8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579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you’re not first, you’re </a:t>
            </a:r>
            <a:r>
              <a:rPr lang="en-US" sz="3600" dirty="0">
                <a:latin typeface="Selawik Semibold" panose="020B0702040204020203" pitchFamily="34" charset="0"/>
              </a:rPr>
              <a:t>Cleveland</a:t>
            </a:r>
            <a:r>
              <a:rPr lang="en-US" sz="2800" dirty="0">
                <a:latin typeface="Selawik Semibold" panose="020B0702040204020203" pitchFamily="34" charset="0"/>
              </a:rPr>
              <a:t>. #216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Demographics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64 Responses (Thank You!!)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Majority are Seniors (34/64)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Distribution of Current Place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58 in North Carolina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</a:t>
            </a:r>
            <a:r>
              <a:rPr lang="en-US" sz="2000">
                <a:latin typeface="Selawik Semibold" panose="020B0702040204020203" pitchFamily="34" charset="0"/>
              </a:rPr>
              <a:t> </a:t>
            </a:r>
            <a:r>
              <a:rPr lang="en-US" sz="2000" dirty="0">
                <a:latin typeface="Selawik Semibold" panose="020B0702040204020203" pitchFamily="34" charset="0"/>
              </a:rPr>
              <a:t>in Another State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 in Another Country</a:t>
            </a: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115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R Experience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3B02761C-0D5B-490B-81CB-8EAAB47B01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8" y="1762356"/>
            <a:ext cx="7372336" cy="491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25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Goal After Graduation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8" name="Picture 7" descr="Chart, waterfall chart&#10;&#10;Description automatically generated">
            <a:extLst>
              <a:ext uri="{FF2B5EF4-FFF2-40B4-BE49-F238E27FC236}">
                <a16:creationId xmlns:a16="http://schemas.microsoft.com/office/drawing/2014/main" id="{FAF30B90-73DE-4840-A3E5-2283948184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8" y="1730166"/>
            <a:ext cx="7406536" cy="493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2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Watched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B4572C55-6A3F-4AD0-B802-4BCD6CE303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3" y="1728922"/>
            <a:ext cx="7408403" cy="493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3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Played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49B1C893-B8A1-4988-B0F9-526DD2171B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3" y="1700078"/>
            <a:ext cx="7416211" cy="494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5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Combined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008AB6-8320-4E7F-8725-4783BDC40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03" y="1736777"/>
            <a:ext cx="9862159" cy="493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56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50"/>
            <a:ext cx="6987988" cy="112536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World Sports (sportsshow.net)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Based on 15 Criteria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D036B-AB3A-4C0B-ADAC-DCBDAFCE8A9B}"/>
              </a:ext>
            </a:extLst>
          </p:cNvPr>
          <p:cNvSpPr txBox="1"/>
          <p:nvPr/>
        </p:nvSpPr>
        <p:spPr>
          <a:xfrm>
            <a:off x="1078008" y="2741996"/>
            <a:ext cx="39646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Global Fan 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Viewership on TV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TV Rights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Internet Popularity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Social Media Presence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Number of Professional Leagues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Average Salary of Athletes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Sponsorship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Number of Countries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01DA1-338C-4134-8F28-E709685D35DE}"/>
              </a:ext>
            </a:extLst>
          </p:cNvPr>
          <p:cNvSpPr/>
          <p:nvPr/>
        </p:nvSpPr>
        <p:spPr>
          <a:xfrm>
            <a:off x="1076383" y="4939168"/>
            <a:ext cx="39700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Biggest Competition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Relevancy Throughout the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Gender equality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Access to the General Public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Number of Amateurs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Prominence in Headlines</a:t>
            </a:r>
          </a:p>
        </p:txBody>
      </p:sp>
    </p:spTree>
    <p:extLst>
      <p:ext uri="{BB962C8B-B14F-4D97-AF65-F5344CB8AC3E}">
        <p14:creationId xmlns:p14="http://schemas.microsoft.com/office/powerpoint/2010/main" val="3372904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600</Words>
  <Application>Microsoft Office PowerPoint</Application>
  <PresentationFormat>Widescreen</PresentationFormat>
  <Paragraphs>175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Selawik Semibold</vt:lpstr>
      <vt:lpstr>Office Theme</vt:lpstr>
      <vt:lpstr>Sports Analytics I</vt:lpstr>
      <vt:lpstr>Survey on Sports</vt:lpstr>
      <vt:lpstr>Survey Results: Demographics</vt:lpstr>
      <vt:lpstr>Survey Results: R Experience</vt:lpstr>
      <vt:lpstr>Survey Results: Goal After Graduation</vt:lpstr>
      <vt:lpstr>Survey Results: Watched</vt:lpstr>
      <vt:lpstr>Survey Results: Played</vt:lpstr>
      <vt:lpstr>Survey Results: Combined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Dope Quote</vt:lpstr>
      <vt:lpstr>What is Sports Analytics?</vt:lpstr>
      <vt:lpstr>What is Sports Analytics?</vt:lpstr>
      <vt:lpstr>What is Sports Analytics?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 I</dc:title>
  <dc:creator>Super Mario</dc:creator>
  <cp:lastModifiedBy>Super Mario</cp:lastModifiedBy>
  <cp:revision>17</cp:revision>
  <dcterms:created xsi:type="dcterms:W3CDTF">2019-08-23T03:13:37Z</dcterms:created>
  <dcterms:modified xsi:type="dcterms:W3CDTF">2021-01-22T13:44:02Z</dcterms:modified>
</cp:coreProperties>
</file>