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6"/>
  </p:notesMasterIdLst>
  <p:sldIdLst>
    <p:sldId id="298" r:id="rId2"/>
    <p:sldId id="319" r:id="rId3"/>
    <p:sldId id="320" r:id="rId4"/>
    <p:sldId id="321" r:id="rId5"/>
    <p:sldId id="322" r:id="rId6"/>
    <p:sldId id="325" r:id="rId7"/>
    <p:sldId id="324" r:id="rId8"/>
    <p:sldId id="323" r:id="rId9"/>
    <p:sldId id="326" r:id="rId10"/>
    <p:sldId id="328" r:id="rId11"/>
    <p:sldId id="327" r:id="rId12"/>
    <p:sldId id="329" r:id="rId13"/>
    <p:sldId id="33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2C2C2E"/>
    <a:srgbClr val="28282A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Generalization of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Offensive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Defensive Mix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6" name="Table 2">
            <a:extLst>
              <a:ext uri="{FF2B5EF4-FFF2-40B4-BE49-F238E27FC236}">
                <a16:creationId xmlns:a16="http://schemas.microsoft.com/office/drawing/2014/main" id="{D06259E6-2765-4CDE-8581-DD337F0A53E1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0651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r-k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r+k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t+mk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t-</a:t>
                      </a:r>
                      <a:r>
                        <a:rPr lang="en-US" sz="2400" b="1" dirty="0" err="1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mk</a:t>
                      </a:r>
                      <a:endParaRPr lang="en-US" sz="2400" b="1" dirty="0">
                        <a:solidFill>
                          <a:srgbClr val="2C2C2E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/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3D7B2D-B621-4387-A4B8-2F1ACFA41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5597155"/>
                <a:ext cx="7300685" cy="70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/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8C178C-D86C-45E2-96AB-CA87C1658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43" y="4416740"/>
                <a:ext cx="7300685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1C2B2EA-004A-40C7-86A4-1AFC4E542CCD}"/>
              </a:ext>
            </a:extLst>
          </p:cNvPr>
          <p:cNvSpPr/>
          <p:nvPr/>
        </p:nvSpPr>
        <p:spPr>
          <a:xfrm>
            <a:off x="4166886" y="5580284"/>
            <a:ext cx="1250066" cy="71405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2ADF7D-096C-4714-AF4E-09E764714C63}"/>
              </a:ext>
            </a:extLst>
          </p:cNvPr>
          <p:cNvCxnSpPr>
            <a:cxnSpLocks/>
          </p:cNvCxnSpPr>
          <p:nvPr/>
        </p:nvCxnSpPr>
        <p:spPr>
          <a:xfrm>
            <a:off x="5416952" y="5915949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4EF97-E078-4477-B370-C695CFBEE795}"/>
              </a:ext>
            </a:extLst>
          </p:cNvPr>
          <p:cNvSpPr txBox="1"/>
          <p:nvPr/>
        </p:nvSpPr>
        <p:spPr>
          <a:xfrm>
            <a:off x="6631015" y="5703875"/>
            <a:ext cx="514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Defend Better Play More Than 50% of the Time</a:t>
            </a:r>
          </a:p>
        </p:txBody>
      </p:sp>
    </p:spTree>
    <p:extLst>
      <p:ext uri="{BB962C8B-B14F-4D97-AF65-F5344CB8AC3E}">
        <p14:creationId xmlns:p14="http://schemas.microsoft.com/office/powerpoint/2010/main" val="85348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Quarterback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QB Gains 3 More Yards on Average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Should We Pass More Often?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Replace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Has No Impact on Optimal Run-Pass Mix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Acquire Better Running Back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5 More Yards on Average Against Pass Defense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New RB Gains 0 More Yards on Average Against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9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Insights From Game Theory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Payoff Matrix with Better Running Back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4ACD26A9-C787-40E4-AADF-0E931F913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24355"/>
              </p:ext>
            </p:extLst>
          </p:nvPr>
        </p:nvGraphicFramePr>
        <p:xfrm>
          <a:off x="3014328" y="234165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C0659D27-79A7-435A-B5E4-CF6CC766C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496588"/>
              </p:ext>
            </p:extLst>
          </p:nvPr>
        </p:nvGraphicFramePr>
        <p:xfrm>
          <a:off x="3014327" y="4532336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Interesting Insights From Game Theory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Finding Values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=2.5</m:t>
                    </m:r>
                  </m:oMath>
                </a14:m>
                <a:endParaRPr lang="en-US" sz="1800" b="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7.5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dirty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800" b="0" i="0" dirty="0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=2/3</m:t>
                    </m:r>
                  </m:oMath>
                </a14:m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Run-Pass Mixture   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Run 2/5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Pass 3/5 of Time 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of Offense Increased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Running Back Has Improved But Offense Run Less     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Defense Run-Pass Mixture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Run 3/5 of Time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18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Defend Pass 2/5 of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What Did We Learn?</a:t>
                </a: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683100" lvl="2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18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59CE1-C06E-4261-90DA-F0950A065764}"/>
              </a:ext>
            </a:extLst>
          </p:cNvPr>
          <p:cNvCxnSpPr>
            <a:cxnSpLocks/>
          </p:cNvCxnSpPr>
          <p:nvPr/>
        </p:nvCxnSpPr>
        <p:spPr>
          <a:xfrm>
            <a:off x="4317357" y="3207473"/>
            <a:ext cx="1169043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3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I’m just here so I can pay my fines.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Plays Seem to Dominate Running Plays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Simple Model of Play Selection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Choice: Run or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Choice: Defend Run or Defend Pass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Gains 1 Yard = Defense Loses 1 Yard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= Good For Offense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C3C2CF-E27C-41C7-A456-354ED4936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90293"/>
              </p:ext>
            </p:extLst>
          </p:nvPr>
        </p:nvGraphicFramePr>
        <p:xfrm>
          <a:off x="3014328" y="3713433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James von Neumann and Oskar Morgenstern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Foundation of Game Theory (1944)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Built From Mathematics and Economics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Two-Person Zero Sum Games = Games Where 2 Players are In Total Conflict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1: Row Player Wants to Maximize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 2: Column Player Wants to Minimize the Payoff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Payoff Matrix Applied to Offense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the Offense Passes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Could Defend Passing Every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Would Gain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 Optimal Mixed Strategy for the Offense?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Mixed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Offense Runs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Run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Pass Defense is Chosen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75% of the Time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Runs 25% of the Time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DF2954-0691-4541-B7BC-5D7EF8AF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/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9994A9-9045-45E5-A0D0-1385BECC6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005" y="3510099"/>
                <a:ext cx="6326896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/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=−1.25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3.75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774DD-7451-4A7C-BF9B-755BB396D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3" y="4406581"/>
                <a:ext cx="7300685" cy="707886"/>
              </a:xfrm>
              <a:prstGeom prst="rect">
                <a:avLst/>
              </a:prstGeom>
              <a:blipFill>
                <a:blip r:embed="rId1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/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=6.25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1.25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16A78-2F4D-4539-B0BA-ECAFDC32F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62" y="5638796"/>
                <a:ext cx="7300685" cy="707886"/>
              </a:xfrm>
              <a:prstGeom prst="rect">
                <a:avLst/>
              </a:prstGeom>
              <a:blipFill>
                <a:blip r:embed="rId11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397848-1129-4852-91D1-5362C588A585}"/>
              </a:ext>
            </a:extLst>
          </p:cNvPr>
          <p:cNvCxnSpPr>
            <a:cxnSpLocks/>
          </p:cNvCxnSpPr>
          <p:nvPr/>
        </p:nvCxnSpPr>
        <p:spPr>
          <a:xfrm flipH="1">
            <a:off x="6713318" y="4745620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F5ECF8-01E0-4CDF-B4F5-8F3EF96D60FC}"/>
              </a:ext>
            </a:extLst>
          </p:cNvPr>
          <p:cNvCxnSpPr>
            <a:cxnSpLocks/>
          </p:cNvCxnSpPr>
          <p:nvPr/>
        </p:nvCxnSpPr>
        <p:spPr>
          <a:xfrm flipH="1">
            <a:off x="6713318" y="5951316"/>
            <a:ext cx="127321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652D67-BE84-4C3C-906B-FD722B3A9209}"/>
              </a:ext>
            </a:extLst>
          </p:cNvPr>
          <p:cNvSpPr txBox="1"/>
          <p:nvPr/>
        </p:nvSpPr>
        <p:spPr>
          <a:xfrm>
            <a:off x="8319512" y="4538343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Run Defense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3EE0A-5E81-485B-8F5E-5495907FF14D}"/>
              </a:ext>
            </a:extLst>
          </p:cNvPr>
          <p:cNvSpPr txBox="1"/>
          <p:nvPr/>
        </p:nvSpPr>
        <p:spPr>
          <a:xfrm>
            <a:off x="8319512" y="5740253"/>
            <a:ext cx="2528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Pass Defense</a:t>
            </a:r>
          </a:p>
        </p:txBody>
      </p:sp>
    </p:spTree>
    <p:extLst>
      <p:ext uri="{BB962C8B-B14F-4D97-AF65-F5344CB8AC3E}">
        <p14:creationId xmlns:p14="http://schemas.microsoft.com/office/powerpoint/2010/main" val="19136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Balancing the Expected Gain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Offense Runs 50% of the Time = Defense Has No Optimal Strategy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Matter What Defense Selects Expected Gain is 2.5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to the Offense (Row Player) is 2.5 Yards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/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𝐷𝑒𝑓𝑒𝑛𝑠𝑒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=−15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Gain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Pass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Defense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5C5C94-6EB5-47A5-A5F0-D8856B4E1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30" y="2288396"/>
                <a:ext cx="8292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/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7F3C6-E6EB-429D-BF12-55E1B78C3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335" y="2658643"/>
                <a:ext cx="829226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/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6A5345-7697-4991-8EDE-80B66B99B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638" y="3028890"/>
                <a:ext cx="8292260" cy="400110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78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for Offense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Visualization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0167DB-C50A-424A-8128-40E7546273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17" y="2364762"/>
            <a:ext cx="5131445" cy="386171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593540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Conclusion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 the Payoff Matrix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Defense Guesses Incorrectly = Passing is 5 Yards Better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Seems to Dominate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Strategy is to Mix Up Offense and Defense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Problems or Ideas?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graphicFrame>
        <p:nvGraphicFramePr>
          <p:cNvPr id="14" name="Table 2">
            <a:extLst>
              <a:ext uri="{FF2B5EF4-FFF2-40B4-BE49-F238E27FC236}">
                <a16:creationId xmlns:a16="http://schemas.microsoft.com/office/drawing/2014/main" id="{DAB6B466-7B5C-43FB-AA8B-5BECB95D3C64}"/>
              </a:ext>
            </a:extLst>
          </p:cNvPr>
          <p:cNvGraphicFramePr>
            <a:graphicFrameLocks noGrp="1"/>
          </p:cNvGraphicFramePr>
          <p:nvPr/>
        </p:nvGraphicFramePr>
        <p:xfrm>
          <a:off x="3014328" y="2398338"/>
          <a:ext cx="7233377" cy="144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854">
                  <a:extLst>
                    <a:ext uri="{9D8B030D-6E8A-4147-A177-3AD203B41FA5}">
                      <a16:colId xmlns:a16="http://schemas.microsoft.com/office/drawing/2014/main" val="1277255755"/>
                    </a:ext>
                  </a:extLst>
                </a:gridCol>
                <a:gridCol w="2376921">
                  <a:extLst>
                    <a:ext uri="{9D8B030D-6E8A-4147-A177-3AD203B41FA5}">
                      <a16:colId xmlns:a16="http://schemas.microsoft.com/office/drawing/2014/main" val="1649275778"/>
                    </a:ext>
                  </a:extLst>
                </a:gridCol>
                <a:gridCol w="2650602">
                  <a:extLst>
                    <a:ext uri="{9D8B030D-6E8A-4147-A177-3AD203B41FA5}">
                      <a16:colId xmlns:a16="http://schemas.microsoft.com/office/drawing/2014/main" val="2221255041"/>
                    </a:ext>
                  </a:extLst>
                </a:gridCol>
              </a:tblGrid>
              <a:tr h="528153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2C2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 Defense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2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Runs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20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Offense Passes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2C2C2E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73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Represent the Probability Defense Calls Run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Suppose Offense Decides to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/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5=−10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07A3F8-34D3-468E-AC46-E527C182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353" y="2601264"/>
                <a:ext cx="7300685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/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𝐺𝑎𝑖𝑛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𝑂𝑓𝑓𝑒𝑛𝑠𝑒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𝑃𝑎𝑠𝑠𝑒𝑠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0=10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00E9E4-D631-4E49-A298-98894A4A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162" y="3456517"/>
                <a:ext cx="7300685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540F85F-2741-4396-B340-756880E22B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3589" y="4111713"/>
            <a:ext cx="5413421" cy="211772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D34E74-9D6A-4DBF-826C-4DC6A2B795BD}"/>
              </a:ext>
            </a:extLst>
          </p:cNvPr>
          <p:cNvCxnSpPr>
            <a:cxnSpLocks/>
          </p:cNvCxnSpPr>
          <p:nvPr/>
        </p:nvCxnSpPr>
        <p:spPr>
          <a:xfrm>
            <a:off x="4659132" y="5152020"/>
            <a:ext cx="500556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7B226B-83B1-4430-A92A-8A768A6CCB82}"/>
              </a:ext>
            </a:extLst>
          </p:cNvPr>
          <p:cNvSpPr txBox="1"/>
          <p:nvPr/>
        </p:nvSpPr>
        <p:spPr>
          <a:xfrm>
            <a:off x="9664700" y="4970518"/>
            <a:ext cx="2296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25% Run Defense</a:t>
            </a:r>
          </a:p>
        </p:txBody>
      </p:sp>
    </p:spTree>
    <p:extLst>
      <p:ext uri="{BB962C8B-B14F-4D97-AF65-F5344CB8AC3E}">
        <p14:creationId xmlns:p14="http://schemas.microsoft.com/office/powerpoint/2010/main" val="50735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Don’t Teams Always Pass?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Optimal Strategy for Defense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Defense Defends Runs 25% of the Time = Offense Has No Optimal Strategy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No Matter What Defense Selects Expected Gain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Value to the Defense (Column Player) is 2.5 Yards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Important Conclusion = Value of Offense and Defense are Equal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Generalization of Payoff Matrix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Run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Average Yards Gained on Pass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Impact of Defense Decision on Running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= Multiplier of Impact of Defense Decision on Passing Plays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3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800</Words>
  <Application>Microsoft Office PowerPoint</Application>
  <PresentationFormat>Widescreen</PresentationFormat>
  <Paragraphs>220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Why Don’t Teams Always Pass?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140</cp:revision>
  <dcterms:created xsi:type="dcterms:W3CDTF">2019-10-09T02:19:47Z</dcterms:created>
  <dcterms:modified xsi:type="dcterms:W3CDTF">2021-04-14T14:05:57Z</dcterms:modified>
</cp:coreProperties>
</file>