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98" r:id="rId2"/>
    <p:sldId id="332" r:id="rId3"/>
    <p:sldId id="339" r:id="rId4"/>
    <p:sldId id="340" r:id="rId5"/>
    <p:sldId id="341" r:id="rId6"/>
    <p:sldId id="333" r:id="rId7"/>
    <p:sldId id="334" r:id="rId8"/>
    <p:sldId id="335" r:id="rId9"/>
    <p:sldId id="336" r:id="rId10"/>
    <p:sldId id="337" r:id="rId11"/>
    <p:sldId id="338" r:id="rId12"/>
    <p:sldId id="342" r:id="rId13"/>
    <p:sldId id="343" r:id="rId14"/>
    <p:sldId id="344" r:id="rId15"/>
    <p:sldId id="345" r:id="rId16"/>
    <p:sldId id="319" r:id="rId17"/>
    <p:sldId id="28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95583"/>
    <a:srgbClr val="FF0000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20" autoAdjust="0"/>
    <p:restoredTop sz="94991" autoAdjust="0"/>
  </p:normalViewPr>
  <p:slideViewPr>
    <p:cSldViewPr snapToGrid="0">
      <p:cViewPr varScale="1">
        <p:scale>
          <a:sx n="92" d="100"/>
          <a:sy n="92" d="100"/>
        </p:scale>
        <p:origin x="828" y="8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EFD90-18A5-461A-97B5-BF5D964D24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F3264F-69B9-437C-A766-FC30EF0FB9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A968FE-277D-4FAE-A16D-32913B016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A93C4-52E7-4696-B94F-37CFF7B9A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EB5F3-DE9E-4FD6-B37A-94BE3D41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59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3CD8C-6E53-4F40-8380-A92F3B994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38C0C9-02DA-4CEC-85ED-72230B0543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F42F39-2249-4A7F-A3D2-6D10985A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54834-23F0-4572-9180-C7FD81522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199F3B-3D9B-4B75-96D1-264C43EE8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199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D029F3-D01E-4258-B9B7-98C4FCF705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11006-B6E1-4AAD-84CD-B296071D5D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FB41D-AAC0-41AD-B89E-2A54D14EBA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F6A8BA-9134-45A5-B9C2-7F06ACC05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D21FB-D40F-4086-B1EF-D48D15BEE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92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CEA10-8D81-465C-81FF-EA62D730A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E3FD49-B406-49EC-8015-D32BF2193D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6DA73-9FF6-4552-830B-364450604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4263-C145-4184-9AB8-C0184BF6D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4AD532-E280-4728-A9EE-56C0B5124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644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CD4AA-A53E-4146-9CDB-2F0A94CD3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A2CE9F-D854-4A48-8BE9-C34C23BB5C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F39BC-7DAB-4116-847E-1920F11F9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1FE6BE-067B-4573-98ED-6E55CD1B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6B43CF-83B4-43C4-AB95-4DB39B461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205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B937E-605B-4EAD-A5F0-E4BE62960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AECCE-AF5E-48A1-92E9-086187BFA4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D40F2E-CBC6-4A0E-943C-CC4C0CE791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68192-586B-4EC7-8DA5-137D4E3B4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D5F421-F128-432A-86E5-27970BF48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E0C05C-066A-4700-BD42-A159CD70D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000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AA41D-7EC3-449B-851E-0F77B8336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C785B-10A6-4B50-B1BC-1A17305F31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CAF710-8ED1-4FE8-9EE1-B574629CAC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C2A21A-3F2A-4824-BCE2-9A7772A8C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67A615-D4BC-4095-9C20-CD4F9BF984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CCACE0-B120-48AC-AF25-A247F93B6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8BC188-04E8-4C76-968E-6726720F3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D8CCCD-71D1-4F3F-A403-6224E3F85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446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9B1AC-EC2A-4BD4-91CC-AFB7D17F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65E60F-4C44-4CAF-AB05-25729A2AB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3677B5-CBF4-4458-93AE-155D078C4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E60569-84C5-4DF4-A2BF-DCB0FEF4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624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ED8FF8-0842-405C-9C34-FB6F4841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E4E9F5-EE5B-46BE-BE67-A4A9E1FDC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B2951-4B33-4835-9113-981187926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8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2DF96-69DF-4F06-A7B9-F6AEDE53E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B0C669-C0D6-43D8-BDC1-428B0BFDB3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557871-B9A5-4AF1-8C22-5EFAB20D06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480336-9845-4157-B43A-2DA162111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BC2E-00D4-4B98-A70F-8B43C6540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0F678-C6B2-4319-AFF1-E313FB2D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018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38E65-2B5B-449C-9BD6-052C2D705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0A7755-3ABB-4B90-9CA8-8F1C1DE30F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AF249-C3B4-48AC-8A9B-0AE4691673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E72F56-0F14-4C38-A91D-F297CE545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E1E0-7248-4931-83D5-B20FBF60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E2062-542F-4254-A653-03548B1A2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46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98F0C-B37D-42DC-A26E-3F2DE9A08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023FA3-1FB5-45B6-AED5-AA46BE35C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0C43-94CF-49C0-969C-E320D7A0FA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1C039-66A3-4640-815B-3B5A8B7D868D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BB117C-3B02-46C9-8C04-D8B212580E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44BE7-C0B5-4B71-9B7D-446B8E2D9C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1777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1" Type="http://schemas.openxmlformats.org/officeDocument/2006/relationships/video" Target="https://www.youtube.com/embed/wPRBFT1DAng?feature=oembed" TargetMode="External"/><Relationship Id="rId5" Type="http://schemas.openxmlformats.org/officeDocument/2006/relationships/image" Target="../media/image20.jpeg"/><Relationship Id="rId4" Type="http://schemas.openxmlformats.org/officeDocument/2006/relationships/image" Target="../media/image2.jp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1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4619768" y="0"/>
            <a:ext cx="7572232" cy="6858000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10658" y="839084"/>
            <a:ext cx="7572232" cy="930447"/>
          </a:xfrm>
        </p:spPr>
        <p:txBody>
          <a:bodyPr>
            <a:noAutofit/>
          </a:bodyPr>
          <a:lstStyle/>
          <a:p>
            <a:r>
              <a:rPr lang="en-US" sz="8000" dirty="0">
                <a:solidFill>
                  <a:srgbClr val="FFFFFF"/>
                </a:solidFill>
                <a:latin typeface="Selawik Semibold" panose="020B0702040204020203" pitchFamily="34" charset="0"/>
              </a:rPr>
              <a:t>Baseball IV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10658" y="6322060"/>
            <a:ext cx="7572232" cy="420001"/>
          </a:xfrm>
        </p:spPr>
        <p:txBody>
          <a:bodyPr>
            <a:noAutofit/>
          </a:bodyPr>
          <a:lstStyle/>
          <a:p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Produced by Dr. Mario | UNC STOR 390</a:t>
            </a:r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-87960" y="-104313"/>
            <a:ext cx="4707728" cy="6962313"/>
          </a:xfrm>
          <a:prstGeom prst="rect">
            <a:avLst/>
          </a:prstGeom>
        </p:spPr>
      </p:pic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9546" y="2553610"/>
            <a:ext cx="2684015" cy="268401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1278981" y="3345872"/>
            <a:ext cx="6858000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DB5B5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239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Monte Carlo Simulation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2" y="1520792"/>
            <a:ext cx="85221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Added Value of Albert Pujols Measured by Runs</a:t>
            </a: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CB5EBC-1403-4369-A978-07758612E7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7872" y="2012264"/>
            <a:ext cx="2968128" cy="235019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014DE4E-5E9D-4312-846E-D12AC2ED35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3336" y="1995933"/>
            <a:ext cx="2740774" cy="23443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C532B6-1A0B-4DD1-B46D-09C43A70B3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72698" y="4376070"/>
            <a:ext cx="2749393" cy="234431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2FB23025-1981-4430-AD71-DD09DECC4818}"/>
              </a:ext>
            </a:extLst>
          </p:cNvPr>
          <p:cNvSpPr txBox="1"/>
          <p:nvPr/>
        </p:nvSpPr>
        <p:spPr>
          <a:xfrm>
            <a:off x="6405965" y="4340243"/>
            <a:ext cx="2349922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0" dirty="0">
                <a:solidFill>
                  <a:schemeClr val="bg1"/>
                </a:solidFill>
              </a:rPr>
              <a:t>Pujols Alone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2DC2E4C-4981-4207-AAF1-EA0D2855EB73}"/>
              </a:ext>
            </a:extLst>
          </p:cNvPr>
          <p:cNvSpPr txBox="1"/>
          <p:nvPr/>
        </p:nvSpPr>
        <p:spPr>
          <a:xfrm>
            <a:off x="3237239" y="4396665"/>
            <a:ext cx="2749393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Team Without</a:t>
            </a:r>
            <a:endParaRPr lang="en-US" sz="3200" b="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40851A7-A00D-4D98-A47B-A41EA77ADB44}"/>
              </a:ext>
            </a:extLst>
          </p:cNvPr>
          <p:cNvSpPr txBox="1"/>
          <p:nvPr/>
        </p:nvSpPr>
        <p:spPr>
          <a:xfrm>
            <a:off x="9861949" y="2806410"/>
            <a:ext cx="1629972" cy="156966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 err="1">
                <a:solidFill>
                  <a:schemeClr val="bg1"/>
                </a:solidFill>
              </a:rPr>
              <a:t>AverageTeam</a:t>
            </a:r>
            <a:endParaRPr lang="en-US" sz="3200" dirty="0">
              <a:solidFill>
                <a:schemeClr val="bg1"/>
              </a:solidFill>
            </a:endParaRPr>
          </a:p>
          <a:p>
            <a:pPr algn="ctr"/>
            <a:r>
              <a:rPr lang="en-US" sz="3200" b="0" dirty="0">
                <a:solidFill>
                  <a:schemeClr val="bg1"/>
                </a:solidFill>
              </a:rPr>
              <a:t>With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DE7CF94-E8E9-47C1-BC8F-D0D5D7B28E04}"/>
              </a:ext>
            </a:extLst>
          </p:cNvPr>
          <p:cNvSpPr txBox="1"/>
          <p:nvPr/>
        </p:nvSpPr>
        <p:spPr>
          <a:xfrm>
            <a:off x="3253420" y="5095243"/>
            <a:ext cx="2749393" cy="58477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Sim: 706 Runs</a:t>
            </a:r>
            <a:endParaRPr lang="en-US" sz="3200" b="0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8503C9-DADA-4F16-9ABE-927B5EF0185B}"/>
              </a:ext>
            </a:extLst>
          </p:cNvPr>
          <p:cNvSpPr txBox="1"/>
          <p:nvPr/>
        </p:nvSpPr>
        <p:spPr>
          <a:xfrm>
            <a:off x="6419624" y="5643162"/>
            <a:ext cx="2749393" cy="10772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bg1"/>
                </a:solidFill>
              </a:rPr>
              <a:t>783 to 853 Runs</a:t>
            </a:r>
            <a:endParaRPr lang="en-US" sz="32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8308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Pitching Evaluation and Forecast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2" y="1520792"/>
            <a:ext cx="8522109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Hypothetical Pitcher Ricky Vaughn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Situation 1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Ricky Lets 2 Batters on Base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Next Batter Gets Single and 1 Batter Scores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Ricky is Charged with 1 Earned Run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Situation 2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Ricky Lets 2 Batters on Base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Next Batter Hits Ball to Outfielder Who Drops the Ball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This Unearned Run is Not Charged to Ricky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Recall: ERA = Earned Run Average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lvl="1"/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Ricky Gives Up 22 Earned Runs in 72 innings</a:t>
            </a: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4342FB5-7DB3-49FA-BCD0-18965246115C}"/>
                  </a:ext>
                </a:extLst>
              </p:cNvPr>
              <p:cNvSpPr/>
              <p:nvPr/>
            </p:nvSpPr>
            <p:spPr>
              <a:xfrm>
                <a:off x="3850106" y="4489636"/>
                <a:ext cx="1718740" cy="6099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𝑬𝑹𝑨</m:t>
                      </m:r>
                      <m:r>
                        <a:rPr lang="en-US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𝑬𝑹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𝑰𝑷</m:t>
                          </m:r>
                        </m:den>
                      </m:f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4342FB5-7DB3-49FA-BCD0-18965246115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06" y="4489636"/>
                <a:ext cx="1718740" cy="6099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FABBF291-D245-44B8-9C13-41ACDEE092DE}"/>
              </a:ext>
            </a:extLst>
          </p:cNvPr>
          <p:cNvSpPr txBox="1"/>
          <p:nvPr/>
        </p:nvSpPr>
        <p:spPr>
          <a:xfrm>
            <a:off x="9397453" y="1067024"/>
            <a:ext cx="2637322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ER = Earned Run</a:t>
            </a:r>
          </a:p>
          <a:p>
            <a:r>
              <a:rPr lang="en-US" sz="2400" dirty="0">
                <a:solidFill>
                  <a:schemeClr val="bg1"/>
                </a:solidFill>
              </a:rPr>
              <a:t>IP = Innings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C159281-7436-4E0A-A2E3-6ADA31AD2D25}"/>
                  </a:ext>
                </a:extLst>
              </p:cNvPr>
              <p:cNvSpPr/>
              <p:nvPr/>
            </p:nvSpPr>
            <p:spPr>
              <a:xfrm>
                <a:off x="3850106" y="5425675"/>
                <a:ext cx="2484976" cy="6113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𝑬𝑹𝑨</m:t>
                      </m:r>
                      <m:r>
                        <a:rPr lang="en-US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𝟗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f>
                        <m:fPr>
                          <m:ctrlPr>
                            <a:rPr lang="en-US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𝟐𝟐</m:t>
                          </m:r>
                        </m:num>
                        <m:den>
                          <m:r>
                            <a:rPr lang="en-US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𝟕𝟐</m:t>
                          </m:r>
                        </m:den>
                      </m:f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𝟕𝟓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C159281-7436-4E0A-A2E3-6ADA31AD2D2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106" y="5425675"/>
                <a:ext cx="2484976" cy="6113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811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Pitching Evaluation and Forecast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2" y="1520792"/>
            <a:ext cx="8522109" cy="581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Problems with ERA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Influenced by Errors (Subjective)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Influenced by Relief Pitcher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Influenced by Fielding Performance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Different Pitchers Evaluated Differently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Starting Pitchers = Wins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Relief Pitchers = Saves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Past ERA to Predict Future ERA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Why Predict Future ERA?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Weak Relationship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Low Linear Correlation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Results Based on Pitchers </a:t>
            </a:r>
          </a:p>
          <a:p>
            <a:pPr lvl="1"/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    with More than 10 Innings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BBF291-D245-44B8-9C13-41ACDEE092DE}"/>
              </a:ext>
            </a:extLst>
          </p:cNvPr>
          <p:cNvSpPr txBox="1"/>
          <p:nvPr/>
        </p:nvSpPr>
        <p:spPr>
          <a:xfrm>
            <a:off x="9397453" y="1067024"/>
            <a:ext cx="2637322" cy="83099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ER = Earned Run</a:t>
            </a:r>
          </a:p>
          <a:p>
            <a:r>
              <a:rPr lang="en-US" sz="2400" dirty="0">
                <a:solidFill>
                  <a:schemeClr val="bg1"/>
                </a:solidFill>
              </a:rPr>
              <a:t>IP = Innings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05AE50A-8C43-4F4E-A46B-E6374FFEA4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72214" y="3917264"/>
            <a:ext cx="3862560" cy="2800356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2441957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Pitching Evaluation and Forecast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0792"/>
            <a:ext cx="6850996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Evaluating Forecast Error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Mean Absolute Deviation (MAD)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From ERA Model, MAD = 0.68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Additional Measures of Pitcher Effectiveness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Analysis by 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Voros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McCracken (2001)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Fraction of Batters Faced by Pitchers That Result in Balls in Play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Fraction of Balls in Play That Result in Hits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Fraction of Batters Faced by Pitchers That Do Not Result in Balls in Play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Defense Independent Pitching Stats (DIPS)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K, BB, HBP, and HR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Independent of Teams Fielding Ability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BBF291-D245-44B8-9C13-41ACDEE092DE}"/>
              </a:ext>
            </a:extLst>
          </p:cNvPr>
          <p:cNvSpPr txBox="1"/>
          <p:nvPr/>
        </p:nvSpPr>
        <p:spPr>
          <a:xfrm>
            <a:off x="9397453" y="1067024"/>
            <a:ext cx="2637322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y = Current ERA</a:t>
            </a:r>
          </a:p>
          <a:p>
            <a:r>
              <a:rPr lang="en-US" sz="2400" dirty="0">
                <a:solidFill>
                  <a:schemeClr val="bg1"/>
                </a:solidFill>
              </a:rPr>
              <a:t>y = Forecast ERA</a:t>
            </a:r>
          </a:p>
          <a:p>
            <a:r>
              <a:rPr lang="en-US" sz="2400" dirty="0">
                <a:solidFill>
                  <a:schemeClr val="bg1"/>
                </a:solidFill>
              </a:rPr>
              <a:t>K = Strikeout</a:t>
            </a:r>
          </a:p>
          <a:p>
            <a:r>
              <a:rPr lang="en-US" sz="2400" dirty="0">
                <a:solidFill>
                  <a:schemeClr val="bg1"/>
                </a:solidFill>
              </a:rPr>
              <a:t>BB = Walk</a:t>
            </a:r>
          </a:p>
          <a:p>
            <a:r>
              <a:rPr lang="en-US" sz="2400" dirty="0">
                <a:solidFill>
                  <a:schemeClr val="bg1"/>
                </a:solidFill>
              </a:rPr>
              <a:t>HBP = Hit by Pitch</a:t>
            </a:r>
          </a:p>
          <a:p>
            <a:r>
              <a:rPr lang="en-US" sz="2400" dirty="0">
                <a:solidFill>
                  <a:schemeClr val="bg1"/>
                </a:solidFill>
              </a:rPr>
              <a:t>HR = Home Run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10D1ABB-B3A4-46A7-8D2D-68F3CD5AF18E}"/>
              </a:ext>
            </a:extLst>
          </p:cNvPr>
          <p:cNvCxnSpPr>
            <a:cxnSpLocks/>
          </p:cNvCxnSpPr>
          <p:nvPr/>
        </p:nvCxnSpPr>
        <p:spPr>
          <a:xfrm flipH="1">
            <a:off x="9442177" y="1517374"/>
            <a:ext cx="125895" cy="11264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5A0199-19CF-496B-B1FD-08CD04F01408}"/>
              </a:ext>
            </a:extLst>
          </p:cNvPr>
          <p:cNvCxnSpPr>
            <a:cxnSpLocks/>
          </p:cNvCxnSpPr>
          <p:nvPr/>
        </p:nvCxnSpPr>
        <p:spPr>
          <a:xfrm>
            <a:off x="9547602" y="1514062"/>
            <a:ext cx="125895" cy="11264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AF2DA2E-E5DA-424B-8F04-7942F0F39469}"/>
                  </a:ext>
                </a:extLst>
              </p:cNvPr>
              <p:cNvSpPr txBox="1"/>
              <p:nvPr/>
            </p:nvSpPr>
            <p:spPr>
              <a:xfrm>
                <a:off x="1700031" y="2238135"/>
                <a:ext cx="7214761" cy="931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𝑴𝑨𝑫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nary>
                        <m:naryPr>
                          <m:chr m:val="∑"/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AF2DA2E-E5DA-424B-8F04-7942F0F394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031" y="2238135"/>
                <a:ext cx="7214761" cy="9312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19591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Pitching Evaluation and Forecast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0792"/>
            <a:ext cx="6850996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Evaluating Forecast Error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Mean Absolute Deviation (MAD)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From ERA Model, MAD = 0.68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Additional Measures of Pitcher Effectiveness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Analysis by 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Voros</a:t>
            </a: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 McCracken (2001)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Fraction of Batters Faced by Pitchers That Result in Balls in Play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Fraction of Balls in Play That Result in Hits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Fraction of Batters Faced by Pitchers That Do Not Result in Balls in Play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Defense Independent Pitching Stats (DIPS)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K, BB, HBP, and HR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Independent of Teams Fielding Ability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BBF291-D245-44B8-9C13-41ACDEE092DE}"/>
              </a:ext>
            </a:extLst>
          </p:cNvPr>
          <p:cNvSpPr txBox="1"/>
          <p:nvPr/>
        </p:nvSpPr>
        <p:spPr>
          <a:xfrm>
            <a:off x="9397453" y="1067024"/>
            <a:ext cx="2637322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y = Current ERA</a:t>
            </a:r>
          </a:p>
          <a:p>
            <a:r>
              <a:rPr lang="en-US" sz="2400" dirty="0">
                <a:solidFill>
                  <a:schemeClr val="bg1"/>
                </a:solidFill>
              </a:rPr>
              <a:t>y = Forecast ERA</a:t>
            </a:r>
          </a:p>
          <a:p>
            <a:r>
              <a:rPr lang="en-US" sz="2400" dirty="0">
                <a:solidFill>
                  <a:schemeClr val="bg1"/>
                </a:solidFill>
              </a:rPr>
              <a:t>K = Strikeout</a:t>
            </a:r>
          </a:p>
          <a:p>
            <a:r>
              <a:rPr lang="en-US" sz="2400" dirty="0">
                <a:solidFill>
                  <a:schemeClr val="bg1"/>
                </a:solidFill>
              </a:rPr>
              <a:t>BB = Walk</a:t>
            </a:r>
          </a:p>
          <a:p>
            <a:r>
              <a:rPr lang="en-US" sz="2400" dirty="0">
                <a:solidFill>
                  <a:schemeClr val="bg1"/>
                </a:solidFill>
              </a:rPr>
              <a:t>HBP = Hit by Pitch</a:t>
            </a:r>
          </a:p>
          <a:p>
            <a:r>
              <a:rPr lang="en-US" sz="2400" dirty="0">
                <a:solidFill>
                  <a:schemeClr val="bg1"/>
                </a:solidFill>
              </a:rPr>
              <a:t>HR = Home Run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10D1ABB-B3A4-46A7-8D2D-68F3CD5AF18E}"/>
              </a:ext>
            </a:extLst>
          </p:cNvPr>
          <p:cNvCxnSpPr>
            <a:cxnSpLocks/>
          </p:cNvCxnSpPr>
          <p:nvPr/>
        </p:nvCxnSpPr>
        <p:spPr>
          <a:xfrm flipH="1">
            <a:off x="9442177" y="1517374"/>
            <a:ext cx="125895" cy="11264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5A0199-19CF-496B-B1FD-08CD04F01408}"/>
              </a:ext>
            </a:extLst>
          </p:cNvPr>
          <p:cNvCxnSpPr>
            <a:cxnSpLocks/>
          </p:cNvCxnSpPr>
          <p:nvPr/>
        </p:nvCxnSpPr>
        <p:spPr>
          <a:xfrm>
            <a:off x="9547602" y="1514062"/>
            <a:ext cx="125895" cy="11264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AF2DA2E-E5DA-424B-8F04-7942F0F39469}"/>
                  </a:ext>
                </a:extLst>
              </p:cNvPr>
              <p:cNvSpPr txBox="1"/>
              <p:nvPr/>
            </p:nvSpPr>
            <p:spPr>
              <a:xfrm>
                <a:off x="1700031" y="2238135"/>
                <a:ext cx="7214761" cy="9312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𝑴𝑨𝑫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den>
                      </m:f>
                      <m:r>
                        <a:rPr lang="en-US" sz="20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nary>
                        <m:naryPr>
                          <m:chr m:val="∑"/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𝒏</m:t>
                          </m:r>
                        </m:sup>
                        <m:e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sz="2000" b="1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𝒊</m:t>
                                  </m:r>
                                </m:sub>
                              </m:sSub>
                            </m:e>
                          </m:acc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|</m:t>
                          </m:r>
                        </m:e>
                      </m:nary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AF2DA2E-E5DA-424B-8F04-7942F0F394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0031" y="2238135"/>
                <a:ext cx="7214761" cy="93121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5488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Pitching Evaluation and Forecast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0792"/>
            <a:ext cx="8853416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Defense-Independent Component ERA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Formula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Only DIPS Involved in Formula for DICE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Forecast Model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Correlation is 0.44 Compared to 0.34 when Last Year’s ERA is Used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MAD is 0.51 Compared to 0.68 when Last Year’s ERA is Used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Conclusion: Previous DICE is a Better Predictor of ERA than Previous ERA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Holy Grail of Mathletics = Forecasting Performance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BBF291-D245-44B8-9C13-41ACDEE092DE}"/>
              </a:ext>
            </a:extLst>
          </p:cNvPr>
          <p:cNvSpPr txBox="1"/>
          <p:nvPr/>
        </p:nvSpPr>
        <p:spPr>
          <a:xfrm>
            <a:off x="9397453" y="1067024"/>
            <a:ext cx="2637322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K = Strikeout</a:t>
            </a:r>
          </a:p>
          <a:p>
            <a:r>
              <a:rPr lang="en-US" sz="2400" dirty="0">
                <a:solidFill>
                  <a:schemeClr val="bg1"/>
                </a:solidFill>
              </a:rPr>
              <a:t>BB = Walk</a:t>
            </a:r>
          </a:p>
          <a:p>
            <a:r>
              <a:rPr lang="en-US" sz="2400" dirty="0">
                <a:solidFill>
                  <a:schemeClr val="bg1"/>
                </a:solidFill>
              </a:rPr>
              <a:t>HBP = Hit by Pitch</a:t>
            </a:r>
          </a:p>
          <a:p>
            <a:r>
              <a:rPr lang="en-US" sz="2400" dirty="0">
                <a:solidFill>
                  <a:schemeClr val="bg1"/>
                </a:solidFill>
              </a:rPr>
              <a:t>HR = Home Run</a:t>
            </a:r>
          </a:p>
          <a:p>
            <a:r>
              <a:rPr lang="en-US" sz="2400" dirty="0">
                <a:solidFill>
                  <a:schemeClr val="bg1"/>
                </a:solidFill>
              </a:rPr>
              <a:t>IP = Inning Pitched</a:t>
            </a:r>
          </a:p>
          <a:p>
            <a:r>
              <a:rPr lang="en-US" sz="2400" dirty="0">
                <a:solidFill>
                  <a:schemeClr val="bg1"/>
                </a:solidFill>
              </a:rPr>
              <a:t>t = Time (Years)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10D1ABB-B3A4-46A7-8D2D-68F3CD5AF18E}"/>
              </a:ext>
            </a:extLst>
          </p:cNvPr>
          <p:cNvCxnSpPr>
            <a:cxnSpLocks/>
          </p:cNvCxnSpPr>
          <p:nvPr/>
        </p:nvCxnSpPr>
        <p:spPr>
          <a:xfrm flipH="1">
            <a:off x="9442177" y="1517374"/>
            <a:ext cx="125895" cy="11264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A5A0199-19CF-496B-B1FD-08CD04F01408}"/>
              </a:ext>
            </a:extLst>
          </p:cNvPr>
          <p:cNvCxnSpPr>
            <a:cxnSpLocks/>
          </p:cNvCxnSpPr>
          <p:nvPr/>
        </p:nvCxnSpPr>
        <p:spPr>
          <a:xfrm>
            <a:off x="9547602" y="1514062"/>
            <a:ext cx="125895" cy="112644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82F47C-59AA-437A-924B-259062C04960}"/>
                  </a:ext>
                </a:extLst>
              </p:cNvPr>
              <p:cNvSpPr txBox="1"/>
              <p:nvPr/>
            </p:nvSpPr>
            <p:spPr>
              <a:xfrm>
                <a:off x="2850268" y="2133780"/>
                <a:ext cx="7214761" cy="6950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𝑫𝑰𝑪𝑬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𝟑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𝟏𝟑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𝑯𝑹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  <m:d>
                            <m:dPr>
                              <m:ctrlP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𝑩𝑩</m:t>
                              </m:r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000" b="1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𝑯𝑩𝑷</m:t>
                              </m:r>
                            </m:e>
                          </m:d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num>
                        <m:den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𝑰𝑷</m:t>
                          </m:r>
                        </m:den>
                      </m:f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82F47C-59AA-437A-924B-259062C049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0268" y="2133780"/>
                <a:ext cx="7214761" cy="6950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BE78133-4E7B-485C-834C-EFF76137BCE7}"/>
                  </a:ext>
                </a:extLst>
              </p:cNvPr>
              <p:cNvSpPr txBox="1"/>
              <p:nvPr/>
            </p:nvSpPr>
            <p:spPr>
              <a:xfrm>
                <a:off x="2290363" y="3509898"/>
                <a:ext cx="72147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𝑬𝑹</m:t>
                      </m:r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</m:sub>
                      </m:sSub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𝟗𝟕𝟓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𝟓𝟔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𝑫𝑰𝑪</m:t>
                      </m:r>
                      <m:sSub>
                        <m:sSubPr>
                          <m:ctrlP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𝒕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BE78133-4E7B-485C-834C-EFF76137BC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0363" y="3509898"/>
                <a:ext cx="7214761" cy="400110"/>
              </a:xfrm>
              <a:prstGeom prst="rect">
                <a:avLst/>
              </a:prstGeom>
              <a:blipFill>
                <a:blip r:embed="rId5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78643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America’s Greatest Pastime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pic>
        <p:nvPicPr>
          <p:cNvPr id="3" name="Online Media 2" title="10 Worst Celebrity MLB First Pitches!">
            <a:hlinkClick r:id="" action="ppaction://media"/>
            <a:extLst>
              <a:ext uri="{FF2B5EF4-FFF2-40B4-BE49-F238E27FC236}">
                <a16:creationId xmlns:a16="http://schemas.microsoft.com/office/drawing/2014/main" id="{0D2B18F4-B997-47F8-9C29-E1678C89B445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3007490" y="1118152"/>
            <a:ext cx="9037982" cy="508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017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9558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20" y="10"/>
            <a:ext cx="6024134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32779" y="359964"/>
            <a:ext cx="7834193" cy="1264588"/>
          </a:xfrm>
        </p:spPr>
        <p:txBody>
          <a:bodyPr anchor="ctr">
            <a:normAutofit/>
          </a:bodyPr>
          <a:lstStyle/>
          <a:p>
            <a:pPr algn="r"/>
            <a:r>
              <a:rPr lang="en-US" dirty="0">
                <a:latin typeface="Selawik Semibold" panose="020B0702040204020203" pitchFamily="34" charset="0"/>
              </a:rPr>
              <a:t>Final 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160335" y="4357577"/>
            <a:ext cx="6725573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latin typeface="Selawik Semibold" panose="020B0702040204020203" pitchFamily="34" charset="0"/>
              </a:rPr>
              <a:t>Politicians are like batters.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The best do their job 1/3 of the time.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 </a:t>
            </a:r>
          </a:p>
          <a:p>
            <a:pPr algn="r"/>
            <a:r>
              <a:rPr lang="en-US" sz="2800" dirty="0">
                <a:latin typeface="Selawik Semibold" panose="020B0702040204020203" pitchFamily="34" charset="0"/>
              </a:rPr>
              <a:t>-Mahatma Mario</a:t>
            </a: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Monte Carlo Simulation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2" y="1520792"/>
            <a:ext cx="8522109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Recall Evaluation of Hitter Effectiveness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Runs Created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Linear Weights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Both Based on Team Data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Scaled Player Information for Prediction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Problem: Player Hits HR 50% of Time = 54 RC/G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Definition of Monte Carlo Simulation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Developing a Computer Model to Repeatedly Play Out an Uncertain Situation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Used Across All Industries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Term Coined by Polish Physicist Stanislaw </a:t>
            </a:r>
            <a:r>
              <a:rPr lang="en-US" sz="20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Ulam</a:t>
            </a: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Simple Simulation Shows Previously Discussed Player = 27 RC/G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363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Monte Carlo Simulation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2" y="1520792"/>
            <a:ext cx="85221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Monte Carlo Simulation in 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Theoretical Player Either Hits a Home Run or Gets an Out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4C966E-E944-468A-9193-C25F313125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41913" y="2343123"/>
            <a:ext cx="5548488" cy="4341926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421536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Monte Carlo Simulation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2" y="1520792"/>
            <a:ext cx="85221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Monte Carlo Simulation in 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Suppose Player Hits Home Run 50% of the Time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791035-D88C-4EA2-8CC3-3C3EBB928E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5510" y="2528928"/>
            <a:ext cx="3432529" cy="592482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455272A-A241-4D4B-8675-4618F01641D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35827" y="3824561"/>
            <a:ext cx="3411896" cy="2905614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9B4166-7106-403C-9AD2-63294EC81C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5630" y="2461925"/>
            <a:ext cx="1540977" cy="1857700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797603D-A915-4CD8-830B-31FB8AB045A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30327" y="3824560"/>
            <a:ext cx="3421973" cy="2905614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455316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Monte Carlo Simulation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2" y="1520792"/>
            <a:ext cx="852210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Monte Carlo Simulation in 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Suppose Player Hits Home Run 75% of the Time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DD36F7-6DDC-466D-B020-1C80D63670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15194" y="2566173"/>
            <a:ext cx="3432529" cy="608693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80F3CCE-8DF2-4010-A273-870CDC3D32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5194" y="4738835"/>
            <a:ext cx="1568919" cy="2005832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54A586D-7F3D-48CE-B6FB-80FF0964E5B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5194" y="3341696"/>
            <a:ext cx="5760608" cy="1230309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1DC4E8F-2DFC-418D-A2F6-C95E289422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83333" y="4757915"/>
            <a:ext cx="3986462" cy="1986752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35900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Monte Carlo Simulation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3" y="1520792"/>
            <a:ext cx="642790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Simulating Runs from Team Full of </a:t>
            </a:r>
            <a:r>
              <a:rPr lang="en-US" sz="24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Ichiros</a:t>
            </a: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Possible Plate Appearances Events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Long List of Assumptions 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Errors Advance All Base Runners 1 Base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Long Single Advances Each Runner 2 Bases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Short Single Advances All Runners 1 Base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Short Double Advances Each Runner 2 Bases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Long Double Scores a Runner from First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Selawik Semibold" panose="020B0702040204020203" pitchFamily="34" charset="0"/>
              </a:rPr>
              <a:t>Etc.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Assign Probabilities According to Relative Frequencies of Player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Program for Simulation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F484A83-7D96-491B-AD1F-A2D6A1EB2F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3358" y="2012264"/>
            <a:ext cx="2631417" cy="4316447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3ED68AF-6146-46D7-8B16-FD7B64C9B088}"/>
              </a:ext>
            </a:extLst>
          </p:cNvPr>
          <p:cNvCxnSpPr>
            <a:cxnSpLocks/>
          </p:cNvCxnSpPr>
          <p:nvPr/>
        </p:nvCxnSpPr>
        <p:spPr>
          <a:xfrm>
            <a:off x="8087096" y="2142526"/>
            <a:ext cx="119015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821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Monte Carlo Simulation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2" y="1520792"/>
            <a:ext cx="85221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Simulating Runs from Team Full of </a:t>
            </a:r>
            <a:r>
              <a:rPr lang="en-US" sz="2400" dirty="0" err="1">
                <a:solidFill>
                  <a:schemeClr val="bg1"/>
                </a:solidFill>
                <a:latin typeface="Selawik Semibold" panose="020B0702040204020203" pitchFamily="34" charset="0"/>
              </a:rPr>
              <a:t>Ichiros</a:t>
            </a:r>
            <a:endParaRPr lang="en-US" sz="24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Selawik Semibold" panose="020B0702040204020203" pitchFamily="34" charset="0"/>
              </a:rPr>
              <a:t>Probabilities Based on Ichiro 2004 Statistics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E88B5E-A7EC-44CA-A0EB-CFCE90A1ED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0628" y="2304154"/>
            <a:ext cx="6891081" cy="4463726"/>
          </a:xfrm>
          <a:prstGeom prst="rect">
            <a:avLst/>
          </a:prstGeom>
          <a:ln w="38100">
            <a:solidFill>
              <a:srgbClr val="395583"/>
            </a:solidFill>
          </a:ln>
        </p:spPr>
      </p:pic>
    </p:spTree>
    <p:extLst>
      <p:ext uri="{BB962C8B-B14F-4D97-AF65-F5344CB8AC3E}">
        <p14:creationId xmlns:p14="http://schemas.microsoft.com/office/powerpoint/2010/main" val="30499164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Monte Carlo Simulation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07C2CC-416F-4D29-84CF-D1F8B766EE5F}"/>
                  </a:ext>
                </a:extLst>
              </p:cNvPr>
              <p:cNvSpPr txBox="1"/>
              <p:nvPr/>
            </p:nvSpPr>
            <p:spPr>
              <a:xfrm>
                <a:off x="3080082" y="1520792"/>
                <a:ext cx="8522109" cy="61564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4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Simulating Runs from Team Full of </a:t>
                </a:r>
                <a:r>
                  <a:rPr lang="en-US" sz="2400" dirty="0" err="1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Ichiros</a:t>
                </a:r>
                <a:endParaRPr lang="en-US" sz="24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Probabilities of Special Cases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30% of Singles are Long Singles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50% of Singles are Medium Singles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20% of Singles are Short Singles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53.8% of Outs in Play are Ground Balls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15.3% of Outs in Play are Infield Flies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30.9% of Outs in Play are Fly Balls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Etc.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Result of Simulation = Within 1% of True Actual Runs Per Game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Specific to Ichiro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Random Number &lt; 0.295 = Single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0.295 &lt; Random Number &lt; (0.295+0.487) = Out (In-Play)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Goal of Simulation 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Estimate # of Runs for Thousands of Innings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Average Across All Innings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r>
                  <a:rPr lang="en-US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Multiply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26.72</m:t>
                        </m:r>
                      </m:num>
                      <m:den>
                        <m:r>
                          <a:rPr lang="en-US" sz="2400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4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≈9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Selawik Semibold" panose="020B0702040204020203" pitchFamily="34" charset="0"/>
                  </a:rPr>
                  <a:t> to estimate RC/G</a:t>
                </a: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1257300" lvl="2" indent="-342900">
                  <a:buFont typeface="Arial" panose="020B0604020202020204" pitchFamily="34" charset="0"/>
                  <a:buChar char="•"/>
                </a:pPr>
                <a:endParaRPr lang="en-US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2000" dirty="0">
                  <a:solidFill>
                    <a:schemeClr val="bg1"/>
                  </a:solidFill>
                  <a:latin typeface="Selawik Semibold" panose="020B0702040204020203" pitchFamily="34" charset="0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A07C2CC-416F-4D29-84CF-D1F8B766E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0082" y="1520792"/>
                <a:ext cx="8522109" cy="6156494"/>
              </a:xfrm>
              <a:prstGeom prst="rect">
                <a:avLst/>
              </a:prstGeom>
              <a:blipFill>
                <a:blip r:embed="rId4"/>
                <a:stretch>
                  <a:fillRect l="-930" t="-6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96315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8FE870-A334-4DE1-84A7-AB191ED10D63}"/>
              </a:ext>
            </a:extLst>
          </p:cNvPr>
          <p:cNvSpPr/>
          <p:nvPr/>
        </p:nvSpPr>
        <p:spPr>
          <a:xfrm>
            <a:off x="0" y="-52157"/>
            <a:ext cx="12192000" cy="6910157"/>
          </a:xfrm>
          <a:prstGeom prst="rect">
            <a:avLst/>
          </a:prstGeom>
          <a:solidFill>
            <a:srgbClr val="39558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toy&#10;&#10;Description automatically generated">
            <a:extLst>
              <a:ext uri="{FF2B5EF4-FFF2-40B4-BE49-F238E27FC236}">
                <a16:creationId xmlns:a16="http://schemas.microsoft.com/office/drawing/2014/main" id="{131D5527-B848-4F84-9601-62DB935653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38" r="10796"/>
          <a:stretch/>
        </p:blipFill>
        <p:spPr>
          <a:xfrm>
            <a:off x="0" y="-52157"/>
            <a:ext cx="2684015" cy="3969421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6F93929A-DE1C-47C4-AF97-F99DB104E96F}"/>
              </a:ext>
            </a:extLst>
          </p:cNvPr>
          <p:cNvSpPr/>
          <p:nvPr/>
        </p:nvSpPr>
        <p:spPr>
          <a:xfrm rot="16200000">
            <a:off x="782431" y="1849427"/>
            <a:ext cx="3969421" cy="16625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9A39E4-556F-4581-82A2-C6B68A8147A4}"/>
              </a:ext>
            </a:extLst>
          </p:cNvPr>
          <p:cNvSpPr/>
          <p:nvPr/>
        </p:nvSpPr>
        <p:spPr>
          <a:xfrm rot="10800000">
            <a:off x="-2" y="3756674"/>
            <a:ext cx="2850269" cy="310132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23" name="Subtitle 22">
            <a:extLst>
              <a:ext uri="{FF2B5EF4-FFF2-40B4-BE49-F238E27FC236}">
                <a16:creationId xmlns:a16="http://schemas.microsoft.com/office/drawing/2014/main" id="{1E5D6413-9C6F-483D-BE52-F3BBB1E746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07491" y="137620"/>
            <a:ext cx="9341732" cy="1684867"/>
          </a:xfrm>
        </p:spPr>
        <p:txBody>
          <a:bodyPr>
            <a:normAutofit/>
          </a:bodyPr>
          <a:lstStyle/>
          <a:p>
            <a:pPr algn="l"/>
            <a:r>
              <a:rPr lang="en-US" sz="4400" dirty="0">
                <a:solidFill>
                  <a:schemeClr val="bg1"/>
                </a:solidFill>
                <a:latin typeface="Selawik Semibold" panose="020B0702040204020203" pitchFamily="34" charset="0"/>
              </a:rPr>
              <a:t>Monte Carlo Simulation</a:t>
            </a:r>
          </a:p>
        </p:txBody>
      </p:sp>
      <p:pic>
        <p:nvPicPr>
          <p:cNvPr id="16" name="Picture 15" descr="A close up of a toy&#10;&#10;Description automatically generated">
            <a:extLst>
              <a:ext uri="{FF2B5EF4-FFF2-40B4-BE49-F238E27FC236}">
                <a16:creationId xmlns:a16="http://schemas.microsoft.com/office/drawing/2014/main" id="{94C75949-F15C-4E05-810D-EF40FCE891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789" y="4380288"/>
            <a:ext cx="2014687" cy="201468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28B1909D-4141-4FB1-8633-83F335349C97}"/>
              </a:ext>
            </a:extLst>
          </p:cNvPr>
          <p:cNvSpPr/>
          <p:nvPr/>
        </p:nvSpPr>
        <p:spPr>
          <a:xfrm rot="10800000">
            <a:off x="3007493" y="844062"/>
            <a:ext cx="9027282" cy="13706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DB5B5C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A07C2CC-416F-4D29-84CF-D1F8B766EE5F}"/>
              </a:ext>
            </a:extLst>
          </p:cNvPr>
          <p:cNvSpPr txBox="1"/>
          <p:nvPr/>
        </p:nvSpPr>
        <p:spPr>
          <a:xfrm>
            <a:off x="3080082" y="1520792"/>
            <a:ext cx="852210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latin typeface="Selawik Semibold" panose="020B0702040204020203" pitchFamily="34" charset="0"/>
              </a:rPr>
              <a:t>Results Under Simulation</a:t>
            </a: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Selawik Semibold" panose="020B07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Selawik Semibold" panose="020B0702040204020203" pitchFamily="34" charset="0"/>
            </a:endParaRPr>
          </a:p>
        </p:txBody>
      </p:sp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F43DC29C-AECF-4E3D-8287-38F389FB4D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4912932"/>
              </p:ext>
            </p:extLst>
          </p:nvPr>
        </p:nvGraphicFramePr>
        <p:xfrm>
          <a:off x="3587854" y="2143858"/>
          <a:ext cx="5395299" cy="20726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515161">
                  <a:extLst>
                    <a:ext uri="{9D8B030D-6E8A-4147-A177-3AD203B41FA5}">
                      <a16:colId xmlns:a16="http://schemas.microsoft.com/office/drawing/2014/main" val="2835210186"/>
                    </a:ext>
                  </a:extLst>
                </a:gridCol>
                <a:gridCol w="1940069">
                  <a:extLst>
                    <a:ext uri="{9D8B030D-6E8A-4147-A177-3AD203B41FA5}">
                      <a16:colId xmlns:a16="http://schemas.microsoft.com/office/drawing/2014/main" val="4130495014"/>
                    </a:ext>
                  </a:extLst>
                </a:gridCol>
                <a:gridCol w="1940069">
                  <a:extLst>
                    <a:ext uri="{9D8B030D-6E8A-4147-A177-3AD203B41FA5}">
                      <a16:colId xmlns:a16="http://schemas.microsoft.com/office/drawing/2014/main" val="11504872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Player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Year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RC/G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429762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Ichiro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2004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6.92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35646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 err="1"/>
                        <a:t>Nomar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1997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5.91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2039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Bonds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/>
                        <a:t>2004</a:t>
                      </a:r>
                      <a:endParaRPr lang="en-US" sz="2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21.02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5592873"/>
                  </a:ext>
                </a:extLst>
              </a:tr>
            </a:tbl>
          </a:graphicData>
        </a:graphic>
      </p:graphicFrame>
      <p:sp>
        <p:nvSpPr>
          <p:cNvPr id="2" name="Oval 1">
            <a:extLst>
              <a:ext uri="{FF2B5EF4-FFF2-40B4-BE49-F238E27FC236}">
                <a16:creationId xmlns:a16="http://schemas.microsoft.com/office/drawing/2014/main" id="{CE147101-A491-49A3-B0FB-45262C3F937C}"/>
              </a:ext>
            </a:extLst>
          </p:cNvPr>
          <p:cNvSpPr/>
          <p:nvPr/>
        </p:nvSpPr>
        <p:spPr>
          <a:xfrm>
            <a:off x="7424261" y="3680171"/>
            <a:ext cx="1175657" cy="605641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AD6EFC9B-26AB-4DB3-A4B4-5385B0FB0879}"/>
              </a:ext>
            </a:extLst>
          </p:cNvPr>
          <p:cNvCxnSpPr>
            <a:cxnSpLocks/>
            <a:stCxn id="2" idx="4"/>
          </p:cNvCxnSpPr>
          <p:nvPr/>
        </p:nvCxnSpPr>
        <p:spPr>
          <a:xfrm>
            <a:off x="8012090" y="4285812"/>
            <a:ext cx="0" cy="105139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9BBACC5-EB37-46B7-BB84-EF500ABB1EAA}"/>
              </a:ext>
            </a:extLst>
          </p:cNvPr>
          <p:cNvSpPr txBox="1"/>
          <p:nvPr/>
        </p:nvSpPr>
        <p:spPr>
          <a:xfrm>
            <a:off x="3587854" y="5387631"/>
            <a:ext cx="7114033" cy="107721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3200" b="0" dirty="0">
                <a:solidFill>
                  <a:schemeClr val="bg1"/>
                </a:solidFill>
              </a:rPr>
              <a:t>Problem: Unusual # of Intentional Walks</a:t>
            </a:r>
          </a:p>
          <a:p>
            <a:pPr algn="ctr"/>
            <a:r>
              <a:rPr lang="en-US" sz="3200" dirty="0">
                <a:solidFill>
                  <a:schemeClr val="bg1"/>
                </a:solidFill>
              </a:rPr>
              <a:t>Eliminating Intentional Walks: 15.98 RC/G</a:t>
            </a:r>
            <a:endParaRPr lang="en-US" sz="32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47428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3101</TotalTime>
  <Words>926</Words>
  <Application>Microsoft Office PowerPoint</Application>
  <PresentationFormat>Widescreen</PresentationFormat>
  <Paragraphs>200</Paragraphs>
  <Slides>17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Selawik Semibold</vt:lpstr>
      <vt:lpstr>Office Theme</vt:lpstr>
      <vt:lpstr>Baseball IV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Final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Baseball I</dc:title>
  <dc:creator>Super Mario</dc:creator>
  <cp:lastModifiedBy>Giacomazzo, Mario</cp:lastModifiedBy>
  <cp:revision>111</cp:revision>
  <dcterms:created xsi:type="dcterms:W3CDTF">2019-09-02T18:29:52Z</dcterms:created>
  <dcterms:modified xsi:type="dcterms:W3CDTF">2021-09-08T15:29:09Z</dcterms:modified>
</cp:coreProperties>
</file>