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82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76" r:id="rId13"/>
    <p:sldId id="296" r:id="rId14"/>
    <p:sldId id="294" r:id="rId15"/>
    <p:sldId id="295" r:id="rId16"/>
    <p:sldId id="297" r:id="rId17"/>
    <p:sldId id="28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30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9788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072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5401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85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91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FD90-18A5-461A-97B5-BF5D964D2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3264F-69B9-437C-A766-FC30EF0FB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968FE-277D-4FAE-A16D-32913B01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A93C4-52E7-4696-B94F-37CFF7B9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EB5F3-DE9E-4FD6-B37A-94BE3D41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CD8C-6E53-4F40-8380-A92F3B99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8C0C9-02DA-4CEC-85ED-72230B05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42F39-2249-4A7F-A3D2-6D10985A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54834-23F0-4572-9180-C7FD8152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99F3B-3D9B-4B75-96D1-264C43EE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9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029F3-D01E-4258-B9B7-98C4FCF70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11006-B6E1-4AAD-84CD-B296071D5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FB41D-AAC0-41AD-B89E-2A54D14E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A8BA-9134-45A5-B9C2-7F06ACC0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21FB-D40F-4086-B1EF-D48D15BE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2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EA10-8D81-465C-81FF-EA62D730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3FD49-B406-49EC-8015-D32BF2193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6DA73-9FF6-4552-830B-36445060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4263-C145-4184-9AB8-C0184BF6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AD532-E280-4728-A9EE-56C0B512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4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D4AA-A53E-4146-9CDB-2F0A94CD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2CE9F-D854-4A48-8BE9-C34C23BB5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F39BC-7DAB-4116-847E-1920F11F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FE6BE-067B-4573-98ED-6E55CD1B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B43CF-83B4-43C4-AB95-4DB39B46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0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937E-605B-4EAD-A5F0-E4BE6296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ECCE-AF5E-48A1-92E9-086187BFA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40F2E-CBC6-4A0E-943C-CC4C0CE79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68192-586B-4EC7-8DA5-137D4E3B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5F421-F128-432A-86E5-27970BF4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0C05C-066A-4700-BD42-A159CD70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A41D-7EC3-449B-851E-0F77B833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C785B-10A6-4B50-B1BC-1A17305F3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AF710-8ED1-4FE8-9EE1-B574629CA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2A21A-3F2A-4824-BCE2-9A7772A8C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7A615-D4BC-4095-9C20-CD4F9BF98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CACE0-B120-48AC-AF25-A247F93B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BC188-04E8-4C76-968E-6726720F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8CCCD-71D1-4F3F-A403-6224E3F8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4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B1AC-EC2A-4BD4-91CC-AFB7D17F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5E60F-4C44-4CAF-AB05-25729A2A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677B5-CBF4-4458-93AE-155D078C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60569-84C5-4DF4-A2BF-DCB0FEF4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2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D8FF8-0842-405C-9C34-FB6F4841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4E9F5-EE5B-46BE-BE67-A4A9E1FD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B2951-4B33-4835-9113-98118792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DF96-69DF-4F06-A7B9-F6AEDE53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C669-C0D6-43D8-BDC1-428B0BFDB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57871-B9A5-4AF1-8C22-5EFAB20D0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80336-9845-4157-B43A-2DA16211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BC2E-00D4-4B98-A70F-8B43C654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0F678-C6B2-4319-AFF1-E313FB2D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1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8E65-2B5B-449C-9BD6-052C2D70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A7755-3ABB-4B90-9CA8-8F1C1DE30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AF249-C3B4-48AC-8A9B-0AE469167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72F56-0F14-4C38-A91D-F297CE54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E1E0-7248-4931-83D5-B20FBF60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E2062-542F-4254-A653-03548B1A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4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98F0C-B37D-42DC-A26E-3F2DE9A0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23FA3-1FB5-45B6-AED5-AA46BE35C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0C43-94CF-49C0-969C-E320D7A0F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B117C-3B02-46C9-8C04-D8B212580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44BE7-C0B5-4B71-9B7D-446B8E2D9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7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6" y="5091762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latin typeface="Selawik Semibold" panose="020B0702040204020203" pitchFamily="34" charset="0"/>
              </a:rPr>
              <a:t>Sports Analytics IV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107" y="5091763"/>
            <a:ext cx="2974207" cy="1264587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>
                <a:latin typeface="Selawik Semibold" panose="020B0702040204020203" pitchFamily="34" charset="0"/>
              </a:rPr>
              <a:t>Produced by Dr. Mario</a:t>
            </a:r>
          </a:p>
          <a:p>
            <a:pPr algn="l"/>
            <a:r>
              <a:rPr lang="en-US" sz="2000" dirty="0">
                <a:latin typeface="Selawik Semibold" panose="020B0702040204020203" pitchFamily="34" charset="0"/>
              </a:rPr>
              <a:t>UNC STOR 538</a:t>
            </a: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49" b="23506"/>
          <a:stretch/>
        </p:blipFill>
        <p:spPr>
          <a:xfrm>
            <a:off x="-3983" y="10"/>
            <a:ext cx="12192000" cy="457199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308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Educating Yourself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994712" cy="42968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Blog Sites</a:t>
            </a:r>
          </a:p>
          <a:p>
            <a:pPr marL="914400" lvl="2" indent="0">
              <a:buNone/>
            </a:pPr>
            <a:endParaRPr lang="en-US" sz="16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Hockey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Hockey Graphs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Corsica Hockey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Hockey Analytics</a:t>
            </a:r>
          </a:p>
          <a:p>
            <a:pPr marL="914400" lvl="2" indent="0">
              <a:buNone/>
            </a:pPr>
            <a:endParaRPr lang="en-US" sz="16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Football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Football Outsiders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Advanced Football Analytics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Fantasy Football Analytics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5447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Educating Yourself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994712" cy="429683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Blog Sites</a:t>
            </a:r>
          </a:p>
          <a:p>
            <a:pPr marL="914400" lvl="2" indent="0">
              <a:buNone/>
            </a:pPr>
            <a:endParaRPr lang="en-US" sz="18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Soccer</a:t>
            </a:r>
          </a:p>
          <a:p>
            <a:pPr lvl="2"/>
            <a:r>
              <a:rPr lang="en-US" sz="1800" dirty="0" err="1">
                <a:latin typeface="Selawik Semibold" panose="020B0702040204020203" pitchFamily="34" charset="0"/>
              </a:rPr>
              <a:t>StatsBomb</a:t>
            </a:r>
            <a:endParaRPr lang="en-US" sz="1800" dirty="0">
              <a:latin typeface="Selawik Semibold" panose="020B0702040204020203" pitchFamily="34" charset="0"/>
            </a:endParaRP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5 Added Minutes </a:t>
            </a:r>
          </a:p>
          <a:p>
            <a:pPr lvl="2"/>
            <a:r>
              <a:rPr lang="en-US" sz="1800" dirty="0" err="1">
                <a:latin typeface="Selawik Semibold" panose="020B0702040204020203" pitchFamily="34" charset="0"/>
              </a:rPr>
              <a:t>manVmetrics</a:t>
            </a:r>
            <a:endParaRPr lang="en-US" sz="1800" dirty="0">
              <a:latin typeface="Selawik Semibold" panose="020B0702040204020203" pitchFamily="34" charset="0"/>
            </a:endParaRP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American Soccer Analysis</a:t>
            </a:r>
          </a:p>
          <a:p>
            <a:pPr lvl="2"/>
            <a:r>
              <a:rPr lang="en-US" sz="1800" dirty="0" err="1">
                <a:latin typeface="Selawik Semibold" panose="020B0702040204020203" pitchFamily="34" charset="0"/>
              </a:rPr>
              <a:t>Soccermetrics</a:t>
            </a:r>
            <a:endParaRPr lang="en-US" sz="18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80179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Getting Educated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994712" cy="4345933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Masters Associated with Sports Analytics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Adelphi University (Online)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American University (Online)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California University of Pennsylvania (Online)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Indiana University Purdue University Indianapolis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Marquette University (Hybrid)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Northwestern University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University of North Texas</a:t>
            </a:r>
          </a:p>
          <a:p>
            <a:endParaRPr lang="en-US" sz="1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Certificates for Sports Analytics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Columbia University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Northwestern University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Wilmington University</a:t>
            </a: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E86C9E-B43B-4B59-8B9C-9EAABB71C86E}"/>
              </a:ext>
            </a:extLst>
          </p:cNvPr>
          <p:cNvSpPr txBox="1"/>
          <p:nvPr/>
        </p:nvSpPr>
        <p:spPr>
          <a:xfrm>
            <a:off x="2212041" y="6318087"/>
            <a:ext cx="7210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Aggregated on discoverdatasicence.org/related-programs/sports-analytics/</a:t>
            </a:r>
          </a:p>
        </p:txBody>
      </p:sp>
    </p:spTree>
    <p:extLst>
      <p:ext uri="{BB962C8B-B14F-4D97-AF65-F5344CB8AC3E}">
        <p14:creationId xmlns:p14="http://schemas.microsoft.com/office/powerpoint/2010/main" val="1770409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Getting Educated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994712" cy="4359380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Selawik Semibold" panose="020B0702040204020203" pitchFamily="34" charset="0"/>
              </a:rPr>
              <a:t>Unconventional Programs</a:t>
            </a:r>
          </a:p>
          <a:p>
            <a:pPr lvl="1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r>
              <a:rPr lang="en-US" sz="1800" dirty="0">
                <a:latin typeface="Selawik Semibold" panose="020B0702040204020203" pitchFamily="34" charset="0"/>
              </a:rPr>
              <a:t>Sports Management Worldwide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Founded by Dr. Lynn </a:t>
            </a:r>
            <a:r>
              <a:rPr lang="en-US" sz="1800" dirty="0" err="1">
                <a:latin typeface="Selawik Semibold" panose="020B0702040204020203" pitchFamily="34" charset="0"/>
              </a:rPr>
              <a:t>Lashbrook</a:t>
            </a:r>
            <a:endParaRPr lang="en-US" sz="1800" dirty="0">
              <a:latin typeface="Selawik Semibold" panose="020B0702040204020203" pitchFamily="34" charset="0"/>
            </a:endParaRP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Degrees</a:t>
            </a:r>
          </a:p>
          <a:p>
            <a:pPr lvl="3"/>
            <a:r>
              <a:rPr lang="en-US" sz="1600" dirty="0">
                <a:latin typeface="Selawik Semibold" panose="020B0702040204020203" pitchFamily="34" charset="0"/>
              </a:rPr>
              <a:t>Masters of Sports Leadership</a:t>
            </a:r>
          </a:p>
          <a:p>
            <a:pPr lvl="3"/>
            <a:r>
              <a:rPr lang="en-US" sz="1600" dirty="0">
                <a:latin typeface="Selawik Semibold" panose="020B0702040204020203" pitchFamily="34" charset="0"/>
              </a:rPr>
              <a:t>MBA in Sports Leadership</a:t>
            </a:r>
          </a:p>
          <a:p>
            <a:pPr lvl="3"/>
            <a:r>
              <a:rPr lang="en-US" sz="1600" dirty="0">
                <a:latin typeface="Selawik Semibold" panose="020B0702040204020203" pitchFamily="34" charset="0"/>
              </a:rPr>
              <a:t>Doctorate in Sports Management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Very Flexible Course Selection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Pay by Course</a:t>
            </a: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r>
              <a:rPr lang="en-US" sz="2200" dirty="0">
                <a:latin typeface="Selawik Semibold" panose="020B0702040204020203" pitchFamily="34" charset="0"/>
              </a:rPr>
              <a:t>Udemy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Courses Around $9.99</a:t>
            </a: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8686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Getting Educated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994712" cy="41557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PhD in Data Science</a:t>
            </a:r>
          </a:p>
          <a:p>
            <a:pPr lvl="1"/>
            <a:r>
              <a:rPr lang="en-US" sz="1800" dirty="0">
                <a:latin typeface="Selawik Semibold" panose="020B0702040204020203" pitchFamily="34" charset="0"/>
              </a:rPr>
              <a:t>Boise State (Computer Science)</a:t>
            </a:r>
          </a:p>
          <a:p>
            <a:pPr lvl="1"/>
            <a:r>
              <a:rPr lang="en-US" sz="1800" dirty="0">
                <a:latin typeface="Selawik Semibold" panose="020B0702040204020203" pitchFamily="34" charset="0"/>
              </a:rPr>
              <a:t>Bowling Green State University</a:t>
            </a:r>
          </a:p>
          <a:p>
            <a:pPr lvl="1"/>
            <a:r>
              <a:rPr lang="en-US" sz="1800" dirty="0">
                <a:latin typeface="Selawik Semibold" panose="020B0702040204020203" pitchFamily="34" charset="0"/>
              </a:rPr>
              <a:t>Brown University (Computer Science)</a:t>
            </a:r>
          </a:p>
          <a:p>
            <a:pPr lvl="1"/>
            <a:r>
              <a:rPr lang="en-US" sz="1800" dirty="0">
                <a:latin typeface="Selawik Semibold" panose="020B0702040204020203" pitchFamily="34" charset="0"/>
              </a:rPr>
              <a:t>Chapman University</a:t>
            </a:r>
          </a:p>
          <a:p>
            <a:pPr lvl="1"/>
            <a:r>
              <a:rPr lang="en-US" sz="1800" dirty="0">
                <a:latin typeface="Selawik Semibold" panose="020B0702040204020203" pitchFamily="34" charset="0"/>
              </a:rPr>
              <a:t>Clemson (Biomedical)</a:t>
            </a:r>
          </a:p>
          <a:p>
            <a:pPr lvl="1"/>
            <a:r>
              <a:rPr lang="en-US" sz="1800" dirty="0">
                <a:latin typeface="Selawik Semibold" panose="020B0702040204020203" pitchFamily="34" charset="0"/>
              </a:rPr>
              <a:t>George Mason University (Computer Science)</a:t>
            </a:r>
          </a:p>
          <a:p>
            <a:pPr lvl="1"/>
            <a:r>
              <a:rPr lang="en-US" sz="1800" dirty="0">
                <a:latin typeface="Selawik Semibold" panose="020B0702040204020203" pitchFamily="34" charset="0"/>
              </a:rPr>
              <a:t>Harrisburg University of Science and Technology</a:t>
            </a:r>
          </a:p>
          <a:p>
            <a:pPr lvl="1"/>
            <a:r>
              <a:rPr lang="en-US" sz="1800" dirty="0">
                <a:latin typeface="Selawik Semibold" panose="020B0702040204020203" pitchFamily="34" charset="0"/>
              </a:rPr>
              <a:t>Icahn School of Medicine at Mount Sinai (Biomedical)</a:t>
            </a:r>
          </a:p>
          <a:p>
            <a:pPr lvl="1"/>
            <a:r>
              <a:rPr lang="en-US" sz="1800" dirty="0">
                <a:latin typeface="Selawik Semibold" panose="020B0702040204020203" pitchFamily="34" charset="0"/>
              </a:rPr>
              <a:t>Kennesaw State University</a:t>
            </a:r>
          </a:p>
          <a:p>
            <a:pPr lvl="1"/>
            <a:r>
              <a:rPr lang="en-US" sz="1800" dirty="0">
                <a:latin typeface="Selawik Semibold" panose="020B0702040204020203" pitchFamily="34" charset="0"/>
              </a:rPr>
              <a:t>New Jersey Institute of Technology (Business)</a:t>
            </a:r>
          </a:p>
          <a:p>
            <a:pPr lvl="1"/>
            <a:r>
              <a:rPr lang="en-US" sz="1800" dirty="0">
                <a:latin typeface="Selawik Semibold" panose="020B0702040204020203" pitchFamily="34" charset="0"/>
              </a:rPr>
              <a:t>New York University</a:t>
            </a:r>
          </a:p>
          <a:p>
            <a:pPr lvl="1"/>
            <a:r>
              <a:rPr lang="en-US" sz="1800" dirty="0">
                <a:latin typeface="Selawik Semibold" panose="020B0702040204020203" pitchFamily="34" charset="0"/>
              </a:rPr>
              <a:t>Northcentral University</a:t>
            </a: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E86C9E-B43B-4B59-8B9C-9EAABB71C86E}"/>
              </a:ext>
            </a:extLst>
          </p:cNvPr>
          <p:cNvSpPr txBox="1"/>
          <p:nvPr/>
        </p:nvSpPr>
        <p:spPr>
          <a:xfrm>
            <a:off x="1472453" y="6318087"/>
            <a:ext cx="7950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Aggregated on https://www.discoverdatascience.org/programs/data-science-phd/</a:t>
            </a:r>
          </a:p>
        </p:txBody>
      </p:sp>
    </p:spTree>
    <p:extLst>
      <p:ext uri="{BB962C8B-B14F-4D97-AF65-F5344CB8AC3E}">
        <p14:creationId xmlns:p14="http://schemas.microsoft.com/office/powerpoint/2010/main" val="2623334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Getting Educated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994712" cy="4359380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>
                <a:latin typeface="Selawik Semibold" panose="020B0702040204020203" pitchFamily="34" charset="0"/>
              </a:rPr>
              <a:t>PhD in Data Science</a:t>
            </a:r>
          </a:p>
          <a:p>
            <a:pPr lvl="1"/>
            <a:r>
              <a:rPr lang="en-US" sz="1900" dirty="0">
                <a:latin typeface="Selawik Semibold" panose="020B0702040204020203" pitchFamily="34" charset="0"/>
              </a:rPr>
              <a:t>University of Tennessee</a:t>
            </a:r>
          </a:p>
          <a:p>
            <a:pPr lvl="1"/>
            <a:r>
              <a:rPr lang="en-US" sz="1900" dirty="0">
                <a:latin typeface="Selawik Semibold" panose="020B0702040204020203" pitchFamily="34" charset="0"/>
              </a:rPr>
              <a:t>University of Buffalo (Computer Science)</a:t>
            </a:r>
          </a:p>
          <a:p>
            <a:pPr lvl="1"/>
            <a:r>
              <a:rPr lang="en-US" sz="1900" dirty="0">
                <a:latin typeface="Selawik Semibold" panose="020B0702040204020203" pitchFamily="34" charset="0"/>
              </a:rPr>
              <a:t>University of Colorado – Denver</a:t>
            </a:r>
          </a:p>
          <a:p>
            <a:pPr lvl="1"/>
            <a:r>
              <a:rPr lang="en-US" sz="1900" dirty="0">
                <a:latin typeface="Selawik Semibold" panose="020B0702040204020203" pitchFamily="34" charset="0"/>
              </a:rPr>
              <a:t>University of Maryland</a:t>
            </a:r>
          </a:p>
          <a:p>
            <a:pPr lvl="1"/>
            <a:r>
              <a:rPr lang="en-US" sz="1900" dirty="0">
                <a:latin typeface="Selawik Semibold" panose="020B0702040204020203" pitchFamily="34" charset="0"/>
              </a:rPr>
              <a:t>University of Massachusetts (Business)</a:t>
            </a:r>
          </a:p>
          <a:p>
            <a:pPr lvl="1"/>
            <a:r>
              <a:rPr lang="en-US" sz="1900" dirty="0">
                <a:latin typeface="Selawik Semibold" panose="020B0702040204020203" pitchFamily="34" charset="0"/>
              </a:rPr>
              <a:t>University of Nevada – Reno</a:t>
            </a:r>
          </a:p>
          <a:p>
            <a:pPr lvl="1"/>
            <a:r>
              <a:rPr lang="en-US" sz="1900" dirty="0">
                <a:latin typeface="Selawik Semibold" panose="020B0702040204020203" pitchFamily="34" charset="0"/>
              </a:rPr>
              <a:t>University of Southern California</a:t>
            </a:r>
          </a:p>
          <a:p>
            <a:pPr lvl="1"/>
            <a:r>
              <a:rPr lang="en-US" sz="1900" dirty="0">
                <a:latin typeface="Selawik Semibold" panose="020B0702040204020203" pitchFamily="34" charset="0"/>
              </a:rPr>
              <a:t>University of Vermont (Engineering)</a:t>
            </a:r>
          </a:p>
          <a:p>
            <a:pPr lvl="1"/>
            <a:r>
              <a:rPr lang="en-US" sz="1900" dirty="0">
                <a:latin typeface="Selawik Semibold" panose="020B0702040204020203" pitchFamily="34" charset="0"/>
              </a:rPr>
              <a:t>University of Washington – Seattle</a:t>
            </a:r>
          </a:p>
          <a:p>
            <a:pPr lvl="1"/>
            <a:r>
              <a:rPr lang="en-US" sz="1900" dirty="0">
                <a:latin typeface="Selawik Semibold" panose="020B0702040204020203" pitchFamily="34" charset="0"/>
              </a:rPr>
              <a:t>University of Wisconsin – Madison (Biomedical)</a:t>
            </a:r>
          </a:p>
          <a:p>
            <a:pPr lvl="1"/>
            <a:r>
              <a:rPr lang="en-US" sz="1900" dirty="0">
                <a:latin typeface="Selawik Semibold" panose="020B0702040204020203" pitchFamily="34" charset="0"/>
              </a:rPr>
              <a:t>Vanderbilt University (Biomedical)</a:t>
            </a:r>
          </a:p>
          <a:p>
            <a:pPr lvl="1"/>
            <a:r>
              <a:rPr lang="en-US" sz="1900" dirty="0">
                <a:latin typeface="Selawik Semibold" panose="020B0702040204020203" pitchFamily="34" charset="0"/>
              </a:rPr>
              <a:t>Washington University in St. Louis (Computer Science)</a:t>
            </a:r>
          </a:p>
          <a:p>
            <a:pPr lvl="1"/>
            <a:r>
              <a:rPr lang="en-US" sz="1900" dirty="0">
                <a:latin typeface="Selawik Semibold" panose="020B0702040204020203" pitchFamily="34" charset="0"/>
              </a:rPr>
              <a:t>Yale</a:t>
            </a: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E86C9E-B43B-4B59-8B9C-9EAABB71C86E}"/>
              </a:ext>
            </a:extLst>
          </p:cNvPr>
          <p:cNvSpPr txBox="1"/>
          <p:nvPr/>
        </p:nvSpPr>
        <p:spPr>
          <a:xfrm>
            <a:off x="1472453" y="6318087"/>
            <a:ext cx="7950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Aggregated on https://www.discoverdatascience.org/programs/data-science-phd/</a:t>
            </a:r>
          </a:p>
        </p:txBody>
      </p:sp>
    </p:spTree>
    <p:extLst>
      <p:ext uri="{BB962C8B-B14F-4D97-AF65-F5344CB8AC3E}">
        <p14:creationId xmlns:p14="http://schemas.microsoft.com/office/powerpoint/2010/main" val="36614040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Educating Others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994712" cy="435938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Criteria of a Good Paper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Address a Real Problem in Sports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Contain Statistical Novelty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Mainstream Adoption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Less Technical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More Visual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Focus on Less Analyzed Sports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Avoid “Black Box” Approaches</a:t>
            </a:r>
          </a:p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16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E35942-0F7D-4830-8209-69872B5D55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8382" y="5249082"/>
            <a:ext cx="4334440" cy="9142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C421CF9-F67E-43A5-A384-73AD3783B523}"/>
              </a:ext>
            </a:extLst>
          </p:cNvPr>
          <p:cNvSpPr txBox="1"/>
          <p:nvPr/>
        </p:nvSpPr>
        <p:spPr>
          <a:xfrm>
            <a:off x="1424953" y="6318087"/>
            <a:ext cx="7950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Image from en.Wikipedia.org/wiki/</a:t>
            </a:r>
            <a:r>
              <a:rPr lang="en-US" dirty="0" err="1"/>
              <a:t>Black_box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2742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2779" y="359964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latin typeface="Selawik Semibold" panose="020B0702040204020203" pitchFamily="34" charset="0"/>
              </a:rPr>
              <a:t>Final Inspiration</a:t>
            </a:r>
            <a:endParaRPr lang="en-US" dirty="0">
              <a:latin typeface="Selawik Semibold" panose="020B0702040204020203" pitchFamily="34" charset="0"/>
            </a:endParaRP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160335" y="4357577"/>
            <a:ext cx="6725573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Being a sports fan is about 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embracing the accomplishments of others as if they were your own.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Mahatma Mario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Educating Yourself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994712" cy="41557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Academic Journals in Sports</a:t>
            </a: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Journal of Quantitative Analysis in Sports (JQAS)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Founded by Ben Alamar in 2005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Acquired by American </a:t>
            </a:r>
            <a:r>
              <a:rPr lang="en-US" sz="1800">
                <a:latin typeface="Selawik Semibold" panose="020B0702040204020203" pitchFamily="34" charset="0"/>
              </a:rPr>
              <a:t>Statistical Association in 2011</a:t>
            </a:r>
            <a:endParaRPr lang="en-US" sz="1800" dirty="0">
              <a:latin typeface="Selawik Semibold" panose="020B0702040204020203" pitchFamily="34" charset="0"/>
            </a:endParaRP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Editor-in-Chief: Gil </a:t>
            </a:r>
            <a:r>
              <a:rPr lang="en-US" sz="1800" dirty="0" err="1">
                <a:latin typeface="Selawik Semibold" panose="020B0702040204020203" pitchFamily="34" charset="0"/>
              </a:rPr>
              <a:t>Fellingham</a:t>
            </a:r>
            <a:endParaRPr lang="en-US" sz="1800" dirty="0">
              <a:latin typeface="Selawik Semibold" panose="020B0702040204020203" pitchFamily="34" charset="0"/>
            </a:endParaRP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Acceptance Rate of 10.8% (Glickman 2017)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Journal of Sports Analytics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Less Consumed with Technical Skills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More Consumed with Novel Applications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Mark Cuban is Involved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783C08-6B8F-4392-B002-4FBE67A8F41D}"/>
              </a:ext>
            </a:extLst>
          </p:cNvPr>
          <p:cNvSpPr txBox="1"/>
          <p:nvPr/>
        </p:nvSpPr>
        <p:spPr>
          <a:xfrm>
            <a:off x="1662483" y="6318087"/>
            <a:ext cx="8169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Working in Sports Analytics, </a:t>
            </a:r>
            <a:r>
              <a:rPr lang="en-US" dirty="0"/>
              <a:t>Tim Swartz, 2018 (Seen in </a:t>
            </a:r>
            <a:r>
              <a:rPr lang="en-US" i="1" dirty="0"/>
              <a:t>The American Statistician</a:t>
            </a:r>
            <a:r>
              <a:rPr lang="en-US" dirty="0"/>
              <a:t>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451547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Educating Yourself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994712" cy="41557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Academic Journals in Operations Research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AD54F3-DF7D-4483-9181-00868527B8D5}"/>
              </a:ext>
            </a:extLst>
          </p:cNvPr>
          <p:cNvSpPr txBox="1"/>
          <p:nvPr/>
        </p:nvSpPr>
        <p:spPr>
          <a:xfrm>
            <a:off x="1662483" y="6318087"/>
            <a:ext cx="8169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Working in Sports Analytics, </a:t>
            </a:r>
            <a:r>
              <a:rPr lang="en-US" dirty="0"/>
              <a:t>Tim Swartz, 2018 (Seen in </a:t>
            </a:r>
            <a:r>
              <a:rPr lang="en-US" i="1" dirty="0"/>
              <a:t>The American Statistician</a:t>
            </a:r>
            <a:r>
              <a:rPr lang="en-US" dirty="0"/>
              <a:t>)</a:t>
            </a:r>
            <a:endParaRPr lang="en-US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B44A4B-422D-450A-B845-85494E6FBB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495" y="2620237"/>
            <a:ext cx="7329299" cy="237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652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Educating Yourself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994712" cy="41557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Academic Journals in Statistics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AD54F3-DF7D-4483-9181-00868527B8D5}"/>
              </a:ext>
            </a:extLst>
          </p:cNvPr>
          <p:cNvSpPr txBox="1"/>
          <p:nvPr/>
        </p:nvSpPr>
        <p:spPr>
          <a:xfrm>
            <a:off x="1662483" y="6318087"/>
            <a:ext cx="8169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Working in Sports Analytics, </a:t>
            </a:r>
            <a:r>
              <a:rPr lang="en-US" dirty="0"/>
              <a:t>Tim Swartz, 2018 (Seen in </a:t>
            </a:r>
            <a:r>
              <a:rPr lang="en-US" i="1" dirty="0"/>
              <a:t>The American Statistician</a:t>
            </a:r>
            <a:r>
              <a:rPr lang="en-US" dirty="0"/>
              <a:t>)</a:t>
            </a:r>
            <a:endParaRPr lang="en-US" i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9E8915-BB32-4D47-9D4B-6AB7670680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251" y="2634472"/>
            <a:ext cx="7329299" cy="2740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0218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Educating Yourself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994712" cy="4155713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Special Journal Issues on Sports Analytics</a:t>
            </a:r>
          </a:p>
          <a:p>
            <a:pPr lvl="1"/>
            <a:endParaRPr lang="en-US" sz="1100" dirty="0">
              <a:latin typeface="Selawik Semibold" panose="020B0702040204020203" pitchFamily="34" charset="0"/>
            </a:endParaRPr>
          </a:p>
          <a:p>
            <a:pPr lvl="1"/>
            <a:r>
              <a:rPr lang="en-US" sz="2200" i="1" dirty="0">
                <a:latin typeface="Selawik Semibold" panose="020B0702040204020203" pitchFamily="34" charset="0"/>
              </a:rPr>
              <a:t>Statistical Analysis and Data Mining: The ASA Data Science Journal </a:t>
            </a:r>
            <a:r>
              <a:rPr lang="en-US" sz="2200" dirty="0">
                <a:latin typeface="Selawik Semibold" panose="020B0702040204020203" pitchFamily="34" charset="0"/>
              </a:rPr>
              <a:t>– Volume 9, Issue 5, 2016</a:t>
            </a:r>
          </a:p>
          <a:p>
            <a:pPr lvl="1"/>
            <a:endParaRPr lang="en-US" sz="1100" i="1" dirty="0">
              <a:latin typeface="Selawik Semibold" panose="020B0702040204020203" pitchFamily="34" charset="0"/>
            </a:endParaRPr>
          </a:p>
          <a:p>
            <a:pPr lvl="1"/>
            <a:r>
              <a:rPr lang="en-US" sz="2200" i="1" dirty="0">
                <a:latin typeface="Selawik Semibold" panose="020B0702040204020203" pitchFamily="34" charset="0"/>
              </a:rPr>
              <a:t>Data Mining and Knowledge Discovery</a:t>
            </a:r>
            <a:r>
              <a:rPr lang="en-US" sz="2200" dirty="0">
                <a:latin typeface="Selawik Semibold" panose="020B0702040204020203" pitchFamily="34" charset="0"/>
              </a:rPr>
              <a:t> – Volume 31, Issue 6, 2017</a:t>
            </a:r>
          </a:p>
          <a:p>
            <a:pPr lvl="1"/>
            <a:endParaRPr lang="en-US" sz="1100" i="1" dirty="0">
              <a:latin typeface="Selawik Semibold" panose="020B0702040204020203" pitchFamily="34" charset="0"/>
            </a:endParaRPr>
          </a:p>
          <a:p>
            <a:pPr lvl="1"/>
            <a:r>
              <a:rPr lang="en-US" sz="2200" i="1" dirty="0">
                <a:latin typeface="Selawik Semibold" panose="020B0702040204020203" pitchFamily="34" charset="0"/>
              </a:rPr>
              <a:t>Electronic Journal of Applied Statistical Analysis – </a:t>
            </a:r>
            <a:r>
              <a:rPr lang="en-US" sz="2200" dirty="0">
                <a:latin typeface="Selawik Semibold" panose="020B0702040204020203" pitchFamily="34" charset="0"/>
              </a:rPr>
              <a:t>Volume 10, Issue 3, 2017</a:t>
            </a:r>
          </a:p>
          <a:p>
            <a:pPr lvl="1"/>
            <a:endParaRPr lang="en-US" sz="1000" i="1" dirty="0">
              <a:latin typeface="Selawik Semibold" panose="020B0702040204020203" pitchFamily="34" charset="0"/>
            </a:endParaRPr>
          </a:p>
          <a:p>
            <a:pPr lvl="1"/>
            <a:r>
              <a:rPr lang="en-US" sz="2200" i="1" dirty="0">
                <a:latin typeface="Selawik Semibold" panose="020B0702040204020203" pitchFamily="34" charset="0"/>
              </a:rPr>
              <a:t>Machine Learning</a:t>
            </a:r>
            <a:r>
              <a:rPr lang="en-US" sz="2200" dirty="0">
                <a:latin typeface="Selawik Semibold" panose="020B0702040204020203" pitchFamily="34" charset="0"/>
              </a:rPr>
              <a:t> – 2018</a:t>
            </a:r>
          </a:p>
          <a:p>
            <a:pPr lvl="1"/>
            <a:endParaRPr lang="en-US" sz="1000" i="1" dirty="0">
              <a:latin typeface="Selawik Semibold" panose="020B0702040204020203" pitchFamily="34" charset="0"/>
            </a:endParaRPr>
          </a:p>
          <a:p>
            <a:pPr lvl="1"/>
            <a:r>
              <a:rPr lang="en-US" sz="2200" i="1" dirty="0">
                <a:latin typeface="Selawik Semibold" panose="020B0702040204020203" pitchFamily="34" charset="0"/>
              </a:rPr>
              <a:t>International Journal of Forecasting - </a:t>
            </a:r>
            <a:r>
              <a:rPr lang="en-US" sz="2200" dirty="0">
                <a:latin typeface="Selawik Semibold" panose="020B0702040204020203" pitchFamily="34" charset="0"/>
              </a:rPr>
              <a:t>2018</a:t>
            </a:r>
            <a:endParaRPr lang="en-US" sz="2200" i="1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AD54F3-DF7D-4483-9181-00868527B8D5}"/>
              </a:ext>
            </a:extLst>
          </p:cNvPr>
          <p:cNvSpPr txBox="1"/>
          <p:nvPr/>
        </p:nvSpPr>
        <p:spPr>
          <a:xfrm>
            <a:off x="1662483" y="6318087"/>
            <a:ext cx="8169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Working in Sports Analytics, </a:t>
            </a:r>
            <a:r>
              <a:rPr lang="en-US" dirty="0"/>
              <a:t>Tim Swartz, 2018 (Seen in </a:t>
            </a:r>
            <a:r>
              <a:rPr lang="en-US" i="1" dirty="0"/>
              <a:t>The American Statistician</a:t>
            </a:r>
            <a:r>
              <a:rPr lang="en-US" dirty="0"/>
              <a:t>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210970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Educating Yourself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994712" cy="41557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Academic Journals on Sports Science</a:t>
            </a:r>
          </a:p>
          <a:p>
            <a:pPr lvl="1"/>
            <a:endParaRPr lang="en-US" sz="1100" dirty="0">
              <a:latin typeface="Selawik Semibold" panose="020B0702040204020203" pitchFamily="34" charset="0"/>
            </a:endParaRPr>
          </a:p>
          <a:p>
            <a:pPr lvl="1"/>
            <a:r>
              <a:rPr lang="en-US" sz="2200" i="1" dirty="0">
                <a:latin typeface="Selawik Semibold" panose="020B0702040204020203" pitchFamily="34" charset="0"/>
              </a:rPr>
              <a:t>Journal of Sports Science and Medicine</a:t>
            </a:r>
          </a:p>
          <a:p>
            <a:pPr lvl="1"/>
            <a:endParaRPr lang="en-US" sz="2200" i="1" dirty="0">
              <a:latin typeface="Selawik Semibold" panose="020B0702040204020203" pitchFamily="34" charset="0"/>
            </a:endParaRPr>
          </a:p>
          <a:p>
            <a:pPr lvl="1"/>
            <a:r>
              <a:rPr lang="en-US" sz="2200" i="1" dirty="0">
                <a:latin typeface="Selawik Semibold" panose="020B0702040204020203" pitchFamily="34" charset="0"/>
              </a:rPr>
              <a:t>Journal of Sports Sciences</a:t>
            </a:r>
          </a:p>
          <a:p>
            <a:pPr lvl="1"/>
            <a:endParaRPr lang="en-US" sz="2200" i="1" dirty="0">
              <a:latin typeface="Selawik Semibold" panose="020B0702040204020203" pitchFamily="34" charset="0"/>
            </a:endParaRPr>
          </a:p>
          <a:p>
            <a:pPr lvl="1"/>
            <a:r>
              <a:rPr lang="en-US" sz="2200" i="1" dirty="0">
                <a:latin typeface="Selawik Semibold" panose="020B0702040204020203" pitchFamily="34" charset="0"/>
              </a:rPr>
              <a:t>European Journal of Sport Science</a:t>
            </a:r>
          </a:p>
          <a:p>
            <a:pPr lvl="1"/>
            <a:endParaRPr lang="en-US" sz="2200" i="1" dirty="0">
              <a:latin typeface="Selawik Semibold" panose="020B0702040204020203" pitchFamily="34" charset="0"/>
            </a:endParaRPr>
          </a:p>
          <a:p>
            <a:pPr lvl="1"/>
            <a:r>
              <a:rPr lang="en-US" sz="2200" i="1" dirty="0">
                <a:latin typeface="Selawik Semibold" panose="020B0702040204020203" pitchFamily="34" charset="0"/>
              </a:rPr>
              <a:t>Journal of Human Sport and Exercise</a:t>
            </a:r>
          </a:p>
          <a:p>
            <a:pPr lvl="1"/>
            <a:endParaRPr lang="en-US" sz="1100" i="1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AD54F3-DF7D-4483-9181-00868527B8D5}"/>
              </a:ext>
            </a:extLst>
          </p:cNvPr>
          <p:cNvSpPr txBox="1"/>
          <p:nvPr/>
        </p:nvSpPr>
        <p:spPr>
          <a:xfrm>
            <a:off x="1662483" y="6318087"/>
            <a:ext cx="8169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Working in Sports Analytics, </a:t>
            </a:r>
            <a:r>
              <a:rPr lang="en-US" dirty="0"/>
              <a:t>Tim Swartz, 2018 (Seen in </a:t>
            </a:r>
            <a:r>
              <a:rPr lang="en-US" i="1" dirty="0"/>
              <a:t>The American Statistician</a:t>
            </a:r>
            <a:r>
              <a:rPr lang="en-US" dirty="0"/>
              <a:t>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9597998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Educating Yourself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994712" cy="41557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Miscellaneous Academic Journals on Sports</a:t>
            </a:r>
            <a:endParaRPr lang="en-US" sz="1100" dirty="0">
              <a:latin typeface="Selawik Semibold" panose="020B0702040204020203" pitchFamily="34" charset="0"/>
            </a:endParaRPr>
          </a:p>
          <a:p>
            <a:pPr lvl="1"/>
            <a:endParaRPr lang="en-US" sz="1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Other Journals Exist for Sports</a:t>
            </a:r>
          </a:p>
          <a:p>
            <a:pPr lvl="1"/>
            <a:endParaRPr lang="en-US" sz="1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Less Tied to Operations Research or Statistics</a:t>
            </a:r>
          </a:p>
          <a:p>
            <a:pPr lvl="1"/>
            <a:endParaRPr lang="en-US" sz="1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Examples</a:t>
            </a:r>
          </a:p>
          <a:p>
            <a:pPr lvl="2"/>
            <a:r>
              <a:rPr lang="en-US" sz="1800" i="1" dirty="0">
                <a:latin typeface="Selawik Semibold" panose="020B0702040204020203" pitchFamily="34" charset="0"/>
              </a:rPr>
              <a:t>Sports Engineering</a:t>
            </a:r>
          </a:p>
          <a:p>
            <a:pPr lvl="2"/>
            <a:r>
              <a:rPr lang="en-US" sz="1800" i="1" dirty="0">
                <a:latin typeface="Selawik Semibold" panose="020B0702040204020203" pitchFamily="34" charset="0"/>
              </a:rPr>
              <a:t>Sport and Society</a:t>
            </a:r>
          </a:p>
          <a:p>
            <a:pPr lvl="2"/>
            <a:r>
              <a:rPr lang="en-US" sz="1800" i="1" dirty="0">
                <a:latin typeface="Selawik Semibold" panose="020B0702040204020203" pitchFamily="34" charset="0"/>
              </a:rPr>
              <a:t>Sport Business and Management</a:t>
            </a:r>
          </a:p>
          <a:p>
            <a:pPr lvl="2"/>
            <a:r>
              <a:rPr lang="en-US" sz="1800" i="1" dirty="0">
                <a:latin typeface="Selawik Semibold" panose="020B0702040204020203" pitchFamily="34" charset="0"/>
              </a:rPr>
              <a:t>International Journal of Performance Analysis in Sport</a:t>
            </a:r>
          </a:p>
          <a:p>
            <a:pPr lvl="2"/>
            <a:r>
              <a:rPr lang="en-US" sz="1800" i="1" dirty="0">
                <a:latin typeface="Selawik Semibold" panose="020B0702040204020203" pitchFamily="34" charset="0"/>
              </a:rPr>
              <a:t>International Journal of Sport Science and Coaching</a:t>
            </a:r>
          </a:p>
          <a:p>
            <a:pPr lvl="2"/>
            <a:r>
              <a:rPr lang="en-US" sz="1800" i="1" dirty="0">
                <a:latin typeface="Selawik Semibold" panose="020B0702040204020203" pitchFamily="34" charset="0"/>
              </a:rPr>
              <a:t>International Journal of  Computer Science in Sport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AD54F3-DF7D-4483-9181-00868527B8D5}"/>
              </a:ext>
            </a:extLst>
          </p:cNvPr>
          <p:cNvSpPr txBox="1"/>
          <p:nvPr/>
        </p:nvSpPr>
        <p:spPr>
          <a:xfrm>
            <a:off x="1662483" y="6318087"/>
            <a:ext cx="8169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Working in Sports Analytics, </a:t>
            </a:r>
            <a:r>
              <a:rPr lang="en-US" dirty="0"/>
              <a:t>Tim Swartz, 2018 (Seen in </a:t>
            </a:r>
            <a:r>
              <a:rPr lang="en-US" i="1" dirty="0"/>
              <a:t>The American Statistician</a:t>
            </a:r>
            <a:r>
              <a:rPr lang="en-US" dirty="0"/>
              <a:t>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0296332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Educating Yourself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994712" cy="4171122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Blog Sites</a:t>
            </a:r>
          </a:p>
          <a:p>
            <a:pPr lvl="1"/>
            <a:endParaRPr lang="en-US" sz="1200" i="1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General (Top 10 Using Search and Social Metrics)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Action Network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Agile Sports Analytics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Harvard College Sports Analysis</a:t>
            </a:r>
          </a:p>
          <a:p>
            <a:pPr lvl="2"/>
            <a:r>
              <a:rPr lang="en-US" sz="1800" dirty="0" err="1">
                <a:latin typeface="Selawik Semibold" panose="020B0702040204020203" pitchFamily="34" charset="0"/>
              </a:rPr>
              <a:t>iSports</a:t>
            </a:r>
            <a:r>
              <a:rPr lang="en-US" sz="1800" dirty="0">
                <a:latin typeface="Selawik Semibold" panose="020B0702040204020203" pitchFamily="34" charset="0"/>
              </a:rPr>
              <a:t> Analysis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Team Sports Analysis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Stat Sheet Stuffer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Analysis Pro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MIT Sloan Experts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Five Thirty Eight</a:t>
            </a:r>
          </a:p>
          <a:p>
            <a:pPr lvl="2"/>
            <a:r>
              <a:rPr lang="en-US" sz="1800" dirty="0" err="1">
                <a:latin typeface="Selawik Semibold" panose="020B0702040204020203" pitchFamily="34" charset="0"/>
              </a:rPr>
              <a:t>Spiideo</a:t>
            </a:r>
            <a:endParaRPr lang="en-US" sz="18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AD54F3-DF7D-4483-9181-00868527B8D5}"/>
              </a:ext>
            </a:extLst>
          </p:cNvPr>
          <p:cNvSpPr txBox="1"/>
          <p:nvPr/>
        </p:nvSpPr>
        <p:spPr>
          <a:xfrm>
            <a:off x="3884373" y="6318087"/>
            <a:ext cx="5538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Aggregated on blog.feedspot.com/</a:t>
            </a:r>
            <a:r>
              <a:rPr lang="en-US" dirty="0" err="1"/>
              <a:t>sports_analytics_blogs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686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Educating Yourself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994712" cy="464660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Blog Sites</a:t>
            </a:r>
          </a:p>
          <a:p>
            <a:pPr marL="914400" lvl="2" indent="0">
              <a:buNone/>
            </a:pPr>
            <a:endParaRPr lang="en-US" sz="16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Basketball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Hoops Hype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82games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Squared 2020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NBA Stuffer</a:t>
            </a: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Baseball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Fan Graphs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Sandlot Stats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Beyond the Box Score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Baseball With R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4863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773</Words>
  <Application>Microsoft Office PowerPoint</Application>
  <PresentationFormat>Widescreen</PresentationFormat>
  <Paragraphs>195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Selawik Semibold</vt:lpstr>
      <vt:lpstr>Office Theme</vt:lpstr>
      <vt:lpstr>Sports Analytics IV</vt:lpstr>
      <vt:lpstr>Educating Yourself</vt:lpstr>
      <vt:lpstr>Educating Yourself</vt:lpstr>
      <vt:lpstr>Educating Yourself</vt:lpstr>
      <vt:lpstr>Educating Yourself</vt:lpstr>
      <vt:lpstr>Educating Yourself</vt:lpstr>
      <vt:lpstr>Educating Yourself</vt:lpstr>
      <vt:lpstr>Educating Yourself</vt:lpstr>
      <vt:lpstr>Educating Yourself</vt:lpstr>
      <vt:lpstr>Educating Yourself</vt:lpstr>
      <vt:lpstr>Educating Yourself</vt:lpstr>
      <vt:lpstr>Getting Educated</vt:lpstr>
      <vt:lpstr>Getting Educated</vt:lpstr>
      <vt:lpstr>Getting Educated</vt:lpstr>
      <vt:lpstr>Getting Educated</vt:lpstr>
      <vt:lpstr>Educating Others</vt:lpstr>
      <vt:lpstr>Final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 Analytics I</dc:title>
  <dc:creator>Super Mario</dc:creator>
  <cp:lastModifiedBy>Giacomazzo, Mario</cp:lastModifiedBy>
  <cp:revision>69</cp:revision>
  <dcterms:created xsi:type="dcterms:W3CDTF">2019-08-23T03:13:37Z</dcterms:created>
  <dcterms:modified xsi:type="dcterms:W3CDTF">2025-01-29T13:40:39Z</dcterms:modified>
</cp:coreProperties>
</file>