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2" r:id="rId3"/>
    <p:sldId id="258" r:id="rId4"/>
    <p:sldId id="283" r:id="rId5"/>
    <p:sldId id="295" r:id="rId6"/>
    <p:sldId id="260" r:id="rId7"/>
    <p:sldId id="259" r:id="rId8"/>
    <p:sldId id="261" r:id="rId9"/>
    <p:sldId id="262" r:id="rId10"/>
    <p:sldId id="263" r:id="rId11"/>
    <p:sldId id="264" r:id="rId12"/>
    <p:sldId id="291" r:id="rId13"/>
    <p:sldId id="265" r:id="rId14"/>
    <p:sldId id="286" r:id="rId15"/>
    <p:sldId id="266" r:id="rId16"/>
    <p:sldId id="267" r:id="rId17"/>
    <p:sldId id="288" r:id="rId18"/>
    <p:sldId id="289" r:id="rId19"/>
    <p:sldId id="290" r:id="rId20"/>
    <p:sldId id="296" r:id="rId21"/>
    <p:sldId id="269" r:id="rId22"/>
    <p:sldId id="270" r:id="rId23"/>
    <p:sldId id="271" r:id="rId24"/>
    <p:sldId id="27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5" autoAdjust="0"/>
    <p:restoredTop sz="94973" autoAdjust="0"/>
  </p:normalViewPr>
  <p:slideViewPr>
    <p:cSldViewPr snapToGrid="0">
      <p:cViewPr varScale="1">
        <p:scale>
          <a:sx n="104" d="100"/>
          <a:sy n="104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85702-728A-83B1-2DA2-FEF7F98E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2BFB0-430B-BCF2-793D-99E56A43C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9C35C-C8D6-0C09-3117-142477DCF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2989-54B3-9686-E169-CE6F16A2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96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3500F-1FE6-865F-C89A-94FD7AD7A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CCB92F-DB22-80F9-1437-FCB2DD3697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AB2C4-D622-6DFC-9312-486D80505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0DEA3-5F4B-6A68-4B81-10EEB126F9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3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55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(sportsmonkie.com)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Field/Ice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(Gallup.com)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41% of US Adults Say Football is “Favorite”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 has been “Favorite” Since 1972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Not True with Young Adults (Basketball)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is Interesting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&lt;2% Prior to 2004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Consistently Above 2% Since 2008 (High of 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2024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F2DEBC7F-F0CF-0154-04EC-9F63294FF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0" b="9313"/>
          <a:stretch/>
        </p:blipFill>
        <p:spPr>
          <a:xfrm>
            <a:off x="7466250" y="3628266"/>
            <a:ext cx="4725750" cy="308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726783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Infographic About US Sports (Statista.com)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0B5FC-5E6F-0792-CFD6-8F2ED5973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950" y="2473807"/>
            <a:ext cx="4652345" cy="424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59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(Wikipedia)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Most Recent Data (in Euro)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NFL (American Football,18.027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MLB (Baseball, 10.07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NBA (Basketball, 9.951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EPL (Soccer, 6.442 Billion, England)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NHL (Hockey, 1.4 Billion)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La Liga (Soccer, 4.443 Billion, Spain)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Bundesliga (Soccer, 3.610 Billion, Germany)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Serie A (Soccer, 2.927 Billion, Italy)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Ligue 1 (Soccer, 2.407 Billion, France)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NPB (Baseball, 1.506 Billion, Japan)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Compare Revenue Per Team and Revenue Per Match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Ages 6-12 Increased 0.6 million in 2021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Swimming on Team (+8%)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Team Sports Increased by 8 Million from 2022 to 2023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 Per Participant Continues a Downward Trend</a:t>
            </a:r>
          </a:p>
          <a:p>
            <a:pPr lvl="2"/>
            <a:r>
              <a:rPr lang="en-US" dirty="0">
                <a:latin typeface="Selawik Semibold" panose="020B0702040204020203" pitchFamily="34" charset="0"/>
              </a:rPr>
              <a:t>Mean  = 1.73 (Lowest in the Decade)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EDADD-602F-3957-F61F-816FB7B69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D23D674-21DC-DF6B-107A-D4956FEF6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5746-AB16-60CA-3823-593ADC1E5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EA36A2-F0C2-B954-0E78-E860425E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5109118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Article by Florian Zandt  (Statista.com)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96% of Americans Spent Time on Sports and Leisure Activities in 2021 (US BLS)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Number Consistent Along the Gender Divide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Article Focuses on Differences Between Men and Women Respondents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6556066A-93F4-1127-0093-7032D9DB38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69BEFD7-DDBB-436A-53C5-55680D9C10A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F1858F-9AE0-9180-48D0-97C45C5BEB0D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2294E-D525-7C9E-454D-7F8BAD725BE8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76B09-8DC5-854E-911D-6228140682A0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A92EC190-D2B1-A60D-33AD-44329EE34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180" y="1516481"/>
            <a:ext cx="5664818" cy="52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>
                <a:latin typeface="Selawik Semibold" panose="020B0702040204020203" pitchFamily="34" charset="0"/>
              </a:rPr>
              <a:t>Attributes of the </a:t>
            </a:r>
            <a:r>
              <a:rPr lang="en-US" sz="2400" dirty="0">
                <a:latin typeface="Selawik Semibold" panose="020B0702040204020203" pitchFamily="34" charset="0"/>
              </a:rPr>
              <a:t>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75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(43/75)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Others are Juniors (25/75)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Some are Sophomores </a:t>
            </a:r>
            <a:r>
              <a:rPr lang="en-US" sz="2400">
                <a:latin typeface="Selawik Semibold" panose="020B0702040204020203" pitchFamily="34" charset="0"/>
              </a:rPr>
              <a:t>(6/75)</a:t>
            </a:r>
            <a:endParaRPr lang="en-US" sz="24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Other = 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graph of a number of gray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59EE551D-9842-DE1B-53C8-A208ABBB1C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" y="1714593"/>
            <a:ext cx="7422207" cy="494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11337-C09B-594F-C8A4-60859921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7A9F3628-4610-BC6F-48E3-B83EF8A84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FC2EB7-4826-EB23-D4AE-160D0238B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C1F6BB-CDA6-4970-A4C6-79705BC2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79516073-55A9-EF6A-92FA-C7CF80AAFB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FEA0993C-6B1E-5556-FEB0-07AD313AC1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151D4B-F807-3510-EF8F-099218F7345A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0A1A1-2616-57C0-7AB6-55781E518AAE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DCDDF6-33B2-1B30-CACF-8584E25CAAD1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A graph of a graduation goal&#10;&#10;Description automatically generated">
            <a:extLst>
              <a:ext uri="{FF2B5EF4-FFF2-40B4-BE49-F238E27FC236}">
                <a16:creationId xmlns:a16="http://schemas.microsoft.com/office/drawing/2014/main" id="{CF961955-D398-CDD4-E769-8F9DF7A854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7451669" cy="496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154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graph of sports watching&#10;&#10;Description automatically generated">
            <a:extLst>
              <a:ext uri="{FF2B5EF4-FFF2-40B4-BE49-F238E27FC236}">
                <a16:creationId xmlns:a16="http://schemas.microsoft.com/office/drawing/2014/main" id="{AEDBECC6-8185-3E3E-9F5F-3FB938E1B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6" y="1436221"/>
            <a:ext cx="8132669" cy="54217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89D491-8FC2-4F8B-210C-1032F4F3BBEA}"/>
              </a:ext>
            </a:extLst>
          </p:cNvPr>
          <p:cNvSpPr txBox="1"/>
          <p:nvPr/>
        </p:nvSpPr>
        <p:spPr>
          <a:xfrm>
            <a:off x="2490583" y="2682605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56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4" name="Picture 3" descr="A graph of a sports game&#10;&#10;Description automatically generated with medium confidence">
            <a:extLst>
              <a:ext uri="{FF2B5EF4-FFF2-40B4-BE49-F238E27FC236}">
                <a16:creationId xmlns:a16="http://schemas.microsoft.com/office/drawing/2014/main" id="{61D0604B-D6AE-3DF4-F98B-68995CE89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08" y="1434693"/>
            <a:ext cx="8134961" cy="5423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A6BE3B-023D-B2E9-F739-53D7AAA11D03}"/>
              </a:ext>
            </a:extLst>
          </p:cNvPr>
          <p:cNvSpPr txBox="1"/>
          <p:nvPr/>
        </p:nvSpPr>
        <p:spPr>
          <a:xfrm>
            <a:off x="1966144" y="2598003"/>
            <a:ext cx="344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47 Unique Sports Represented</a:t>
            </a:r>
          </a:p>
        </p:txBody>
      </p:sp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5" name="Picture 4" descr="A red and blue lines with black text&#10;&#10;Description automatically generated">
            <a:extLst>
              <a:ext uri="{FF2B5EF4-FFF2-40B4-BE49-F238E27FC236}">
                <a16:creationId xmlns:a16="http://schemas.microsoft.com/office/drawing/2014/main" id="{C0FB3874-5A69-2734-55F9-5E0598D7C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59" y="1491290"/>
            <a:ext cx="10746076" cy="5373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8885580" y="1608918"/>
            <a:ext cx="3964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Watched = Red</a:t>
            </a:r>
          </a:p>
          <a:p>
            <a:pPr lvl="1"/>
            <a:r>
              <a:rPr lang="en-US" b="1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= Blue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(sportsmonkie.com)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14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821</Words>
  <Application>Microsoft Office PowerPoint</Application>
  <PresentationFormat>Widescreen</PresentationFormat>
  <Paragraphs>210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46</cp:revision>
  <dcterms:created xsi:type="dcterms:W3CDTF">2019-08-23T03:13:37Z</dcterms:created>
  <dcterms:modified xsi:type="dcterms:W3CDTF">2025-01-10T16:42:11Z</dcterms:modified>
</cp:coreProperties>
</file>