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98" r:id="rId2"/>
    <p:sldId id="303" r:id="rId3"/>
    <p:sldId id="308" r:id="rId4"/>
    <p:sldId id="309" r:id="rId5"/>
    <p:sldId id="310" r:id="rId6"/>
    <p:sldId id="311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5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Article: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Discrimination Among NBA Referees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1: Joseph Price from Cornell (PhD)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2: Justin Wolfers from UPenn (Professor)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Claim: More Personal Fouls for Players Officiated by a Refereeing Crew of Different Race</a:t>
            </a:r>
          </a:p>
          <a:p>
            <a:pPr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Breakdown of Refereeing Crew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 Officials and Four Classifications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Black Official on Black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White Official on White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White Official on Black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Black Official on White Player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8515E47-1187-48D8-9F42-79EF3F882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0309" y="3932600"/>
            <a:ext cx="1531678" cy="281577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6C5697-F66F-4D3F-A807-8B799F396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0309" y="2033193"/>
            <a:ext cx="1560830" cy="175420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68999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Dataset for Referee Bias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EFFD7DA-EC52-4019-9840-8247FB765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468" y="1873069"/>
            <a:ext cx="8838365" cy="370936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24986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Fouls Per 48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Summary Table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Estimation: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9,024 Fouls Called by Black Officials Against Black Players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310,413 Minutes for Black Players When Black Official on Court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9D714D-7687-460B-828C-B83A51CB1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101763"/>
              </p:ext>
            </p:extLst>
          </p:nvPr>
        </p:nvGraphicFramePr>
        <p:xfrm>
          <a:off x="2616556" y="2144971"/>
          <a:ext cx="812799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85118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59078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3600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 Player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Black Player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5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 Referee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9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Black Referee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067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5D90E6-6EA6-4FA0-8BF3-262531D0D313}"/>
              </a:ext>
            </a:extLst>
          </p:cNvPr>
          <p:cNvCxnSpPr/>
          <p:nvPr/>
        </p:nvCxnSpPr>
        <p:spPr>
          <a:xfrm flipH="1">
            <a:off x="8171727" y="3356841"/>
            <a:ext cx="1192192" cy="1909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5A249C-CA24-4DB1-8AFE-9B97F61EC9CB}"/>
                  </a:ext>
                </a:extLst>
              </p:cNvPr>
              <p:cNvSpPr txBox="1"/>
              <p:nvPr/>
            </p:nvSpPr>
            <p:spPr>
              <a:xfrm>
                <a:off x="2400420" y="5047873"/>
                <a:ext cx="6141696" cy="703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𝐹𝑜𝑢𝑙𝑠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48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9,024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310,413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×48=1.423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5A249C-CA24-4DB1-8AFE-9B97F61EC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420" y="5047873"/>
                <a:ext cx="6141696" cy="703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A9AF4E2-9103-4A62-A052-5F1697096511}"/>
              </a:ext>
            </a:extLst>
          </p:cNvPr>
          <p:cNvSpPr/>
          <p:nvPr/>
        </p:nvSpPr>
        <p:spPr>
          <a:xfrm>
            <a:off x="8784919" y="2984273"/>
            <a:ext cx="1203767" cy="326268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3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67707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Approach of Price and Wolfer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Gathered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Fouls Per 48 Minutes (F)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Race of Player (R)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Game Officials Who are White (W)</a:t>
            </a: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Model to Predict Fouls Per 48 Minutes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Parameters are Statistically Significant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Possible Values for R: White=0  &amp;  Black=1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Possible Values for W:  0, 1/3, 2/3, 3/3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EA0D99-D11C-4AB0-8E08-8569F9948E96}"/>
                  </a:ext>
                </a:extLst>
              </p:cNvPr>
              <p:cNvSpPr txBox="1"/>
              <p:nvPr/>
            </p:nvSpPr>
            <p:spPr>
              <a:xfrm>
                <a:off x="1695367" y="3414448"/>
                <a:ext cx="7924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5.1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−0.763×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−0.204×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+0.182×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EA0D99-D11C-4AB0-8E08-8569F994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367" y="3414448"/>
                <a:ext cx="792419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6F42F2-695D-41D1-B040-2DD88A3B162A}"/>
              </a:ext>
            </a:extLst>
          </p:cNvPr>
          <p:cNvCxnSpPr>
            <a:cxnSpLocks/>
          </p:cNvCxnSpPr>
          <p:nvPr/>
        </p:nvCxnSpPr>
        <p:spPr>
          <a:xfrm>
            <a:off x="7019609" y="3814558"/>
            <a:ext cx="15741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D60FCA-AF13-4571-B3C9-F90DD120863A}"/>
              </a:ext>
            </a:extLst>
          </p:cNvPr>
          <p:cNvSpPr txBox="1"/>
          <p:nvPr/>
        </p:nvSpPr>
        <p:spPr>
          <a:xfrm>
            <a:off x="7065907" y="3844758"/>
            <a:ext cx="1551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200458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67707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Approach of Price and Wolfer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Table Showing Predicted Rates for All Scenarios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35CD643-5541-4507-A945-70E850F6C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199" y="2168120"/>
            <a:ext cx="8509427" cy="413391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9CE181-69F7-463C-8A42-4EDC8BF6E0BD}"/>
              </a:ext>
            </a:extLst>
          </p:cNvPr>
          <p:cNvSpPr/>
          <p:nvPr/>
        </p:nvSpPr>
        <p:spPr>
          <a:xfrm>
            <a:off x="2664199" y="3429000"/>
            <a:ext cx="8509427" cy="703162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B6E176-0899-43EA-939F-D85B4F20A5AC}"/>
              </a:ext>
            </a:extLst>
          </p:cNvPr>
          <p:cNvSpPr/>
          <p:nvPr/>
        </p:nvSpPr>
        <p:spPr>
          <a:xfrm>
            <a:off x="2664198" y="5598875"/>
            <a:ext cx="8509427" cy="703162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478102" y="4344069"/>
            <a:ext cx="572946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greatest thing that happened to Cleveland is the worst thing that happened to Lebron James.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279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V</vt:lpstr>
      <vt:lpstr>Racial Prejudice of NBA Officials</vt:lpstr>
      <vt:lpstr>Racial Prejudice of NBA Officials</vt:lpstr>
      <vt:lpstr>Racial Prejudice of NBA Officials</vt:lpstr>
      <vt:lpstr>Racial Prejudice of NBA Officials</vt:lpstr>
      <vt:lpstr>Racial Prejudice of NBA Officials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134</cp:revision>
  <dcterms:created xsi:type="dcterms:W3CDTF">2019-09-22T23:34:01Z</dcterms:created>
  <dcterms:modified xsi:type="dcterms:W3CDTF">2023-03-06T16:33:38Z</dcterms:modified>
</cp:coreProperties>
</file>