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98" r:id="rId2"/>
    <p:sldId id="312" r:id="rId3"/>
    <p:sldId id="321" r:id="rId4"/>
    <p:sldId id="320" r:id="rId5"/>
    <p:sldId id="322" r:id="rId6"/>
    <p:sldId id="323" r:id="rId7"/>
    <p:sldId id="324" r:id="rId8"/>
    <p:sldId id="325" r:id="rId9"/>
    <p:sldId id="326" r:id="rId10"/>
    <p:sldId id="327" r:id="rId11"/>
    <p:sldId id="328" r:id="rId12"/>
    <p:sldId id="329" r:id="rId13"/>
    <p:sldId id="330" r:id="rId14"/>
    <p:sldId id="33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Multiple Regression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Summary: OBP Twice as Valuable as SLG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/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59AA275-09F3-424C-8CA5-A0856F87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1886" y="2338873"/>
                <a:ext cx="703997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F05996A4-B447-44C6-8ED9-6D6B6F4EE1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7140" y="3025525"/>
            <a:ext cx="9107986" cy="17834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/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=180</m:t>
                    </m:r>
                  </m:oMath>
                </a14:m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:r>
                  <a:rPr lang="en-US" sz="3200" b="0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&amp;</a:t>
                </a:r>
                <a:r>
                  <a:rPr lang="en-US" sz="3200" b="0" i="1" dirty="0">
                    <a:solidFill>
                      <a:schemeClr val="bg1"/>
                    </a:solidFill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&amp;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𝐴𝑑𝑗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.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=0.91</m:t>
                    </m:r>
                  </m:oMath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885411C-DEDD-4A79-876F-782C5E15B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5629" y="5014949"/>
                <a:ext cx="8251007" cy="584775"/>
              </a:xfrm>
              <a:prstGeom prst="rect">
                <a:avLst/>
              </a:prstGeom>
              <a:blipFill>
                <a:blip r:embed="rId6"/>
                <a:stretch>
                  <a:fillRect t="-14286" b="-29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7752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How Many More Runs if Average Team Added a Player?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Team (2000-2006) Versus Ichiro (2004)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06A00D2C-0DE1-4DF6-A751-43DF9FD451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300997"/>
              </p:ext>
            </p:extLst>
          </p:nvPr>
        </p:nvGraphicFramePr>
        <p:xfrm>
          <a:off x="3959709" y="2658216"/>
          <a:ext cx="6790343" cy="3627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1268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32331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2654351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 2004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Outs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4329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451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05351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662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If Added, Rest of Players Will Cost an Approximate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Rest of The Team, This is Equivalent to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Singles With Ichiro Added to Roster</a:t>
            </a:r>
          </a:p>
          <a:p>
            <a:pPr lvl="2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/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4329−451=3878 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F28E2E1-754D-4AF8-9076-DFD002A4DF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2266455"/>
                <a:ext cx="3611758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/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3878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4329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=88%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𝑇𝑜𝑡𝑎𝑙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6174142-6D51-4EE6-BD25-140DD9AC3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484" y="3172088"/>
                <a:ext cx="3894464" cy="7861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/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=0.88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𝑆𝑖𝑛𝑔𝑙𝑒𝑠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𝑇𝑒𝑎𝑚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𝑆𝑖𝑛𝑔𝑙𝑒𝑠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𝐼𝑐h𝑖𝑟𝑜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B46BDB5-37E1-4C37-B36A-3333CAA56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394" y="4457039"/>
                <a:ext cx="7640040" cy="461665"/>
              </a:xfrm>
              <a:prstGeom prst="rect">
                <a:avLst/>
              </a:prstGeom>
              <a:blipFill>
                <a:blip r:embed="rId6"/>
                <a:stretch>
                  <a:fillRect l="-718" t="-10526" r="-2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0164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</p:txBody>
      </p:sp>
      <p:graphicFrame>
        <p:nvGraphicFramePr>
          <p:cNvPr id="13" name="Table 3">
            <a:extLst>
              <a:ext uri="{FF2B5EF4-FFF2-40B4-BE49-F238E27FC236}">
                <a16:creationId xmlns:a16="http://schemas.microsoft.com/office/drawing/2014/main" id="{9520542D-758B-46F3-AB74-84967CE010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78939"/>
              </p:ext>
            </p:extLst>
          </p:nvPr>
        </p:nvGraphicFramePr>
        <p:xfrm>
          <a:off x="3523204" y="2125674"/>
          <a:ext cx="7734603" cy="35356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405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2102706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366889">
                  <a:extLst>
                    <a:ext uri="{9D8B030D-6E8A-4147-A177-3AD203B41FA5}">
                      <a16:colId xmlns:a16="http://schemas.microsoft.com/office/drawing/2014/main" val="3294609285"/>
                    </a:ext>
                  </a:extLst>
                </a:gridCol>
                <a:gridCol w="2624447">
                  <a:extLst>
                    <a:ext uri="{9D8B030D-6E8A-4147-A177-3AD203B41FA5}">
                      <a16:colId xmlns:a16="http://schemas.microsoft.com/office/drawing/2014/main" val="11240459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Ichiro+Team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972.08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1095.73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289.13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30.82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32.60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177.48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166.98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599.88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597.33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01873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Average Team = 780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Runs of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Ichiro+Average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Team = 839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Ichiro = 839-780 = 59 Runs Above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Perspective: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14E498-A82F-4242-8FC1-7075BA1C96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682" y="3230450"/>
            <a:ext cx="6649448" cy="229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85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don’t like sports,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you may like baseball.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Multiple Linear Regression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Baseball Application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𝑆𝑒𝑎𝑠𝑜𝑛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𝐻𝐵𝑃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𝑆𝐵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𝐶𝑆</m:t>
                            </m:r>
                          </m:e>
                        </m:d>
                      </m:e>
                      <m:sup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</m:acc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𝑃𝑟𝑒𝑑𝑖𝑐𝑡𝑒𝑑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</m:oMath>
                </a14:m>
                <a:endParaRPr lang="en-US" sz="2400" b="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acc>
                          <m:accPr>
                            <m:chr m:val="⃗"/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</m:acc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119030"/>
              </a:xfrm>
              <a:prstGeom prst="rect">
                <a:avLst/>
              </a:prstGeom>
              <a:blipFill>
                <a:blip r:embed="rId4"/>
                <a:stretch>
                  <a:fillRect l="-1232" t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32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ϵ</m:t>
                      </m:r>
                    </m:oMath>
                  </m:oMathPara>
                </a14:m>
                <a:endParaRPr lang="en-US" sz="32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2483" y="1940218"/>
                <a:ext cx="703997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E0D9012-4D21-4BCA-8658-6E321AB7A2D1}"/>
              </a:ext>
            </a:extLst>
          </p:cNvPr>
          <p:cNvCxnSpPr>
            <a:cxnSpLocks/>
          </p:cNvCxnSpPr>
          <p:nvPr/>
        </p:nvCxnSpPr>
        <p:spPr>
          <a:xfrm flipH="1" flipV="1">
            <a:off x="5382177" y="2455096"/>
            <a:ext cx="1524369" cy="97390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2ACE310-780C-4632-9ECD-A5B220BA5649}"/>
              </a:ext>
            </a:extLst>
          </p:cNvPr>
          <p:cNvCxnSpPr>
            <a:cxnSpLocks/>
          </p:cNvCxnSpPr>
          <p:nvPr/>
        </p:nvCxnSpPr>
        <p:spPr>
          <a:xfrm flipV="1">
            <a:off x="6927368" y="2414264"/>
            <a:ext cx="593766" cy="7333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2581158-4546-42B1-9900-84CD3FCD9409}"/>
              </a:ext>
            </a:extLst>
          </p:cNvPr>
          <p:cNvSpPr txBox="1"/>
          <p:nvPr/>
        </p:nvSpPr>
        <p:spPr>
          <a:xfrm>
            <a:off x="9397453" y="1067024"/>
            <a:ext cx="2637322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SB = Stolen Base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   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         Stealing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DAD727-A122-4437-AF9E-B4C18CF9AD12}"/>
              </a:ext>
            </a:extLst>
          </p:cNvPr>
          <p:cNvSpPr txBox="1"/>
          <p:nvPr/>
        </p:nvSpPr>
        <p:spPr>
          <a:xfrm>
            <a:off x="5009148" y="2947931"/>
            <a:ext cx="3493584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Linear Weights</a:t>
            </a:r>
          </a:p>
        </p:txBody>
      </p:sp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-3" y="-26079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07491" y="1373566"/>
                <a:ext cx="9027282" cy="49205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Crude Estimation of Linear Weight for Home Run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𝐻𝑅</m:t>
                            </m:r>
                          </m:sub>
                        </m:sSub>
                      </m:e>
                    </m:acc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𝐴𝑣𝑒𝑟𝑎𝑔𝑒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#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1a: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38 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=0.126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2a: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4.8 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𝑅𝑢𝑛𝑠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𝑃𝑒𝑟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𝐺𝑎𝑚𝑒</m:t>
                        </m:r>
                      </m:num>
                      <m:den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13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𝐵𝑎𝑡𝑡𝑒𝑟𝑠</m:t>
                        </m:r>
                        <m:r>
                          <a:rPr lang="en-US" sz="24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𝑅𝑒𝑎𝑐h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𝐵𝑎𝑠𝑒</m:t>
                        </m:r>
                      </m:den>
                    </m:f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=0.369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Suppose Batter Hits Home Run and Average of 1 Base Runner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Both Batter and Base Runner Score 100% of the Time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1b: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0.874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𝐵𝑎𝑡𝑡𝑒𝑟</m:t>
                    </m:r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Fact 2b: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0.631 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𝑃𝑒𝑟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𝐵𝑎𝑠𝑒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𝑅𝑢𝑛𝑛𝑒𝑟</m:t>
                    </m:r>
                    <m:r>
                      <a:rPr lang="en-US" sz="24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𝐻𝑜𝑚𝑒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𝑅𝑢𝑛</m:t>
                    </m:r>
                  </m:oMath>
                </a14:m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i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Therefore,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7491" y="1373566"/>
                <a:ext cx="9027282" cy="4920514"/>
              </a:xfrm>
              <a:prstGeom prst="rect">
                <a:avLst/>
              </a:prstGeom>
              <a:blipFill>
                <a:blip r:embed="rId4"/>
                <a:stretch>
                  <a:fillRect l="-878" t="-867" b="-13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/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𝑅𝑢𝑛𝑠</m:t>
                          </m:r>
                        </m:num>
                        <m:den>
                          <m:r>
                            <a:rPr lang="en-US" sz="20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𝐻𝑅</m:t>
                          </m:r>
                        </m:den>
                      </m:f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=0.874+0.631=1.505 </m:t>
                      </m:r>
                      <m:r>
                        <a:rPr lang="en-US" sz="2000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653DADC-FE2B-427C-BC4D-C418AF2D2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0711" y="5850991"/>
                <a:ext cx="7920842" cy="675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3739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Estimated Linear Weights Using Least Squares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A76279F9-F31F-49C6-A3EF-FEF321F661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45479"/>
              </p:ext>
            </p:extLst>
          </p:nvPr>
        </p:nvGraphicFramePr>
        <p:xfrm>
          <a:off x="3504913" y="2056940"/>
          <a:ext cx="3726231" cy="4663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43200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83031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Predictor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Estimate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Constant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-563.03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Single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0.63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Double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0.72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Triple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1684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HR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56667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BB+HBP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13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252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257759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56D789A9-C78B-49FC-ABB1-AEFCD4A432AE}"/>
              </a:ext>
            </a:extLst>
          </p:cNvPr>
          <p:cNvSpPr/>
          <p:nvPr/>
        </p:nvSpPr>
        <p:spPr>
          <a:xfrm>
            <a:off x="5545777" y="5639253"/>
            <a:ext cx="1425039" cy="1081127"/>
          </a:xfrm>
          <a:prstGeom prst="ellipse">
            <a:avLst/>
          </a:prstGeom>
          <a:noFill/>
          <a:ln w="381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CB02EC6-8362-4DBE-863A-4EFB71C33F1D}"/>
              </a:ext>
            </a:extLst>
          </p:cNvPr>
          <p:cNvSpPr txBox="1"/>
          <p:nvPr/>
        </p:nvSpPr>
        <p:spPr>
          <a:xfrm>
            <a:off x="8610470" y="5639253"/>
            <a:ext cx="2850270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Doesn’t Add Marginal Value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FD1767-F313-4684-9507-31FC6757424D}"/>
              </a:ext>
            </a:extLst>
          </p:cNvPr>
          <p:cNvCxnSpPr>
            <a:cxnSpLocks/>
          </p:cNvCxnSpPr>
          <p:nvPr/>
        </p:nvCxnSpPr>
        <p:spPr>
          <a:xfrm>
            <a:off x="6970817" y="6177862"/>
            <a:ext cx="148243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/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=210</m:t>
                      </m:r>
                    </m:oMath>
                  </m:oMathPara>
                </a14:m>
                <a:endParaRPr lang="en-US" sz="3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=0.91</m:t>
                      </m:r>
                    </m:oMath>
                  </m:oMathPara>
                </a14:m>
                <a:endParaRPr lang="en-US" sz="3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C487DEC-869C-4472-9448-AD9003DAF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258" y="2028623"/>
                <a:ext cx="28502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42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723957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Important Information From Linear Regression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CE00C4-41D2-47C2-BC61-084431B625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944" y="2028623"/>
            <a:ext cx="9099831" cy="417471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0562076-3EBD-4C1D-A03D-C0F33846425B}"/>
              </a:ext>
            </a:extLst>
          </p:cNvPr>
          <p:cNvSpPr/>
          <p:nvPr/>
        </p:nvSpPr>
        <p:spPr>
          <a:xfrm>
            <a:off x="9037122" y="5307337"/>
            <a:ext cx="2997653" cy="820331"/>
          </a:xfrm>
          <a:prstGeom prst="rect">
            <a:avLst/>
          </a:prstGeom>
          <a:solidFill>
            <a:srgbClr val="FF0000">
              <a:alpha val="3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977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450857" cy="5386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Important Information From Linear Regression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Removal of Insignificant Variables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18.63</m:t>
                    </m:r>
                  </m:oMath>
                </a14:m>
                <a:r>
                  <a:rPr lang="en-US" sz="2400" i="1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(Now) vs.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 sz="24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28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(Bill James)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450857" cy="5386090"/>
              </a:xfrm>
              <a:prstGeom prst="rect">
                <a:avLst/>
              </a:prstGeom>
              <a:blipFill>
                <a:blip r:embed="rId4"/>
                <a:stretch>
                  <a:fillRect l="-937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A21E9CB-B9F3-4972-ACC0-2C73CD495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6126" y="2336805"/>
            <a:ext cx="9048649" cy="3291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707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4508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 Progression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81F028E-689C-4A65-BE4E-21C7338920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8198" y="2440736"/>
            <a:ext cx="7985871" cy="4235984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433338-9A90-43FA-A7E0-B0ABEC5E6044}"/>
              </a:ext>
            </a:extLst>
          </p:cNvPr>
          <p:cNvSpPr txBox="1"/>
          <p:nvPr/>
        </p:nvSpPr>
        <p:spPr>
          <a:xfrm>
            <a:off x="4783887" y="2000604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199D31-7B51-416E-9071-C652DF59CF19}"/>
              </a:ext>
            </a:extLst>
          </p:cNvPr>
          <p:cNvSpPr txBox="1"/>
          <p:nvPr/>
        </p:nvSpPr>
        <p:spPr>
          <a:xfrm>
            <a:off x="5685518" y="1997600"/>
            <a:ext cx="17038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1950-1960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45240D-16D8-4022-8670-0B82D4CA3346}"/>
              </a:ext>
            </a:extLst>
          </p:cNvPr>
          <p:cNvSpPr txBox="1"/>
          <p:nvPr/>
        </p:nvSpPr>
        <p:spPr>
          <a:xfrm>
            <a:off x="7305510" y="1992998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1978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1A2F959-F529-4835-8DB7-C7ED1005F165}"/>
              </a:ext>
            </a:extLst>
          </p:cNvPr>
          <p:cNvSpPr txBox="1"/>
          <p:nvPr/>
        </p:nvSpPr>
        <p:spPr>
          <a:xfrm>
            <a:off x="8534417" y="2001747"/>
            <a:ext cx="985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1989</a:t>
            </a:r>
          </a:p>
        </p:txBody>
      </p:sp>
    </p:spTree>
    <p:extLst>
      <p:ext uri="{BB962C8B-B14F-4D97-AF65-F5344CB8AC3E}">
        <p14:creationId xmlns:p14="http://schemas.microsoft.com/office/powerpoint/2010/main" val="2569372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84274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if Team Had Only Barry Bonds (2004)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Approximately,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Bonds Hit 45 HR and Had 240.29 Outs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Therefore, Bonds Hit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Scaling Up, We Expect a Team of Bonds to Hit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Linear Weights, We Expect 3,259 Runs Per Season which Can Be Thought of 20.12 Runs Per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/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26.72×162=4329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F80D78-05AF-419E-BFEB-2BFBDB5570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2589289"/>
                <a:ext cx="52700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/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𝑂𝑢𝑡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E716172-0297-4409-99CD-75F9C36EF9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3807047"/>
                <a:ext cx="3998210" cy="79367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/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4329</m:t>
                      </m:r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45</m:t>
                          </m:r>
                        </m:num>
                        <m:den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240.29</m:t>
                          </m:r>
                        </m:den>
                      </m:f>
                      <m:r>
                        <a:rPr lang="en-US" sz="2400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=811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𝑅𝑢𝑛𝑠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𝑆𝑒𝑎𝑠𝑜𝑛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3715A1-A01F-47AA-B3B2-05F873B933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768" y="5035514"/>
                <a:ext cx="6353984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1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9341732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OBP, SLG, OPS, and Runs Created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Moneyball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Highlights the Importance of OBP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2000-2006, Average OBP was 33%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Purpose of OPS = Value Power Hitters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Which Covariate (OBP or SLG) is Better for Predicting Runs?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/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𝑂𝑃𝑆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𝑂𝐵𝑃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𝑆𝐿𝐺</m:t>
                      </m:r>
                    </m:oMath>
                  </m:oMathPara>
                </a14:m>
                <a:endParaRPr lang="en-US" sz="3200" dirty="0"/>
              </a:p>
              <a:p>
                <a:r>
                  <a:rPr lang="en-US" sz="3200" dirty="0">
                    <a:solidFill>
                      <a:schemeClr val="bg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      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𝑂𝐵𝑃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+1×</m:t>
                    </m:r>
                    <m:r>
                      <a:rPr lang="en-US" sz="32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𝑆𝐿𝐺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24F97F8-8DDD-4475-9C84-78606567AA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726" y="3268706"/>
                <a:ext cx="7388403" cy="1077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2AFE342-EA92-40CA-BDD8-F787CCD952FA}"/>
              </a:ext>
            </a:extLst>
          </p:cNvPr>
          <p:cNvCxnSpPr>
            <a:cxnSpLocks/>
          </p:cNvCxnSpPr>
          <p:nvPr/>
        </p:nvCxnSpPr>
        <p:spPr>
          <a:xfrm flipH="1" flipV="1">
            <a:off x="5508200" y="4240386"/>
            <a:ext cx="700646" cy="729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3A8D129-30E6-439B-97DA-C53B87EA1547}"/>
              </a:ext>
            </a:extLst>
          </p:cNvPr>
          <p:cNvCxnSpPr>
            <a:cxnSpLocks/>
          </p:cNvCxnSpPr>
          <p:nvPr/>
        </p:nvCxnSpPr>
        <p:spPr>
          <a:xfrm flipV="1">
            <a:off x="6933335" y="4240386"/>
            <a:ext cx="371938" cy="73378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BDDF0F9-EA8F-460C-91B7-AD2BEE5EAF03}"/>
              </a:ext>
            </a:extLst>
          </p:cNvPr>
          <p:cNvSpPr txBox="1"/>
          <p:nvPr/>
        </p:nvSpPr>
        <p:spPr>
          <a:xfrm>
            <a:off x="5151940" y="4743394"/>
            <a:ext cx="2850270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Equal Weights</a:t>
            </a:r>
          </a:p>
        </p:txBody>
      </p:sp>
    </p:spTree>
    <p:extLst>
      <p:ext uri="{BB962C8B-B14F-4D97-AF65-F5344CB8AC3E}">
        <p14:creationId xmlns:p14="http://schemas.microsoft.com/office/powerpoint/2010/main" val="32409553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2837</TotalTime>
  <Words>638</Words>
  <Application>Microsoft Office PowerPoint</Application>
  <PresentationFormat>Widescreen</PresentationFormat>
  <Paragraphs>219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Super Mario</cp:lastModifiedBy>
  <cp:revision>91</cp:revision>
  <dcterms:created xsi:type="dcterms:W3CDTF">2019-09-02T18:29:52Z</dcterms:created>
  <dcterms:modified xsi:type="dcterms:W3CDTF">2021-02-05T04:32:51Z</dcterms:modified>
</cp:coreProperties>
</file>