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8" r:id="rId2"/>
    <p:sldId id="256" r:id="rId3"/>
    <p:sldId id="299" r:id="rId4"/>
    <p:sldId id="301" r:id="rId5"/>
    <p:sldId id="303" r:id="rId6"/>
    <p:sldId id="304" r:id="rId7"/>
    <p:sldId id="302" r:id="rId8"/>
    <p:sldId id="305" r:id="rId9"/>
    <p:sldId id="307" r:id="rId10"/>
    <p:sldId id="308" r:id="rId11"/>
    <p:sldId id="309" r:id="rId12"/>
    <p:sldId id="310" r:id="rId13"/>
    <p:sldId id="311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1" autoAdjust="0"/>
    <p:restoredTop sz="95008" autoAdjust="0"/>
  </p:normalViewPr>
  <p:slideViewPr>
    <p:cSldViewPr snapToGrid="0">
      <p:cViewPr varScale="1">
        <p:scale>
          <a:sx n="110" d="100"/>
          <a:sy n="110" d="100"/>
        </p:scale>
        <p:origin x="56" y="-1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8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hLaoogq_uiU?feature=oembed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PlKDQqKh03Y?feature=oembed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STOR 538</a:t>
            </a: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Pitching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Win Percentage (WIN%)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Earned Run Average (ERA)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Strikeout Rate (K/9)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Defense-Independent Pitching Statistic (DIPS)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 = Win</a:t>
            </a:r>
          </a:p>
          <a:p>
            <a:r>
              <a:rPr lang="en-US" sz="2400" dirty="0">
                <a:solidFill>
                  <a:schemeClr val="bg1"/>
                </a:solidFill>
              </a:rPr>
              <a:t>L = Loss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ER = Earned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IP = Innings</a:t>
            </a:r>
          </a:p>
          <a:p>
            <a:r>
              <a:rPr lang="en-US" sz="2400" dirty="0">
                <a:solidFill>
                  <a:schemeClr val="bg1"/>
                </a:solidFill>
              </a:rPr>
              <a:t>K = Strikeout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=Home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B9198A-D860-4D4E-9D2F-0C2D0E7297F1}"/>
                  </a:ext>
                </a:extLst>
              </p:cNvPr>
              <p:cNvSpPr txBox="1"/>
              <p:nvPr/>
            </p:nvSpPr>
            <p:spPr>
              <a:xfrm>
                <a:off x="3850106" y="2362149"/>
                <a:ext cx="2136808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𝑾𝑰𝑵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B9198A-D860-4D4E-9D2F-0C2D0E729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2362149"/>
                <a:ext cx="2136808" cy="673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E511104-DABD-47AE-A415-5AF3F1855DAA}"/>
                  </a:ext>
                </a:extLst>
              </p:cNvPr>
              <p:cNvSpPr/>
              <p:nvPr/>
            </p:nvSpPr>
            <p:spPr>
              <a:xfrm>
                <a:off x="3850106" y="3575522"/>
                <a:ext cx="1718740" cy="609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𝑬𝑹𝑨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𝑬𝑹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E511104-DABD-47AE-A415-5AF3F1855D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3575522"/>
                <a:ext cx="1718740" cy="609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84E658-9286-473C-9B5C-A217AE17454D}"/>
                  </a:ext>
                </a:extLst>
              </p:cNvPr>
              <p:cNvSpPr/>
              <p:nvPr/>
            </p:nvSpPr>
            <p:spPr>
              <a:xfrm>
                <a:off x="3850106" y="4697426"/>
                <a:ext cx="1632178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84E658-9286-473C-9B5C-A217AE174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4697426"/>
                <a:ext cx="1632178" cy="6090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EFFFD96-786E-4030-8E9A-438D11A288E2}"/>
                  </a:ext>
                </a:extLst>
              </p:cNvPr>
              <p:cNvSpPr/>
              <p:nvPr/>
            </p:nvSpPr>
            <p:spPr>
              <a:xfrm>
                <a:off x="3850106" y="5828243"/>
                <a:ext cx="4984891" cy="628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𝑫𝑰𝑪𝑬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𝟏𝟑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𝑯𝑹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𝑩𝑩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𝑯𝑩𝑷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EFFFD96-786E-4030-8E9A-438D11A288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5828243"/>
                <a:ext cx="4984891" cy="6280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58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Pitching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 = Win</a:t>
            </a:r>
          </a:p>
          <a:p>
            <a:r>
              <a:rPr lang="en-US" sz="2400" dirty="0">
                <a:solidFill>
                  <a:schemeClr val="bg1"/>
                </a:solidFill>
              </a:rPr>
              <a:t>L = Loss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ER = Earned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IP = Innings</a:t>
            </a:r>
          </a:p>
          <a:p>
            <a:r>
              <a:rPr lang="en-US" sz="2400" dirty="0">
                <a:solidFill>
                  <a:schemeClr val="bg1"/>
                </a:solidFill>
              </a:rPr>
              <a:t>K = Strikeout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=Home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E57F94-DCF7-45FA-A728-580E7E024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523" y="2017055"/>
            <a:ext cx="2658638" cy="236323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4676A2-A020-4715-9396-C935DB384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1151" y="2012264"/>
            <a:ext cx="2619966" cy="237200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8C6195-9300-41F1-96C1-356D7D4EA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1832" y="4414076"/>
            <a:ext cx="2658638" cy="239372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169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Fielding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Fielding Percentage (FLD%)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Range Factor (RF)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PO = Put-out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 = Assists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 =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AFB99A-8189-4971-8856-AFF31CC98F7B}"/>
                  </a:ext>
                </a:extLst>
              </p:cNvPr>
              <p:cNvSpPr txBox="1"/>
              <p:nvPr/>
            </p:nvSpPr>
            <p:spPr>
              <a:xfrm>
                <a:off x="3638350" y="2362149"/>
                <a:ext cx="3099333" cy="675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𝑭𝑳𝑫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𝑷𝑶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𝑷𝑶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AFB99A-8189-4971-8856-AFF31CC98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350" y="2362149"/>
                <a:ext cx="3099333" cy="6756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957E668-D6B9-496F-A458-F9719F07F890}"/>
                  </a:ext>
                </a:extLst>
              </p:cNvPr>
              <p:cNvSpPr/>
              <p:nvPr/>
            </p:nvSpPr>
            <p:spPr>
              <a:xfrm>
                <a:off x="3902105" y="3577509"/>
                <a:ext cx="2007281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𝑹𝑭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𝑷𝑶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957E668-D6B9-496F-A458-F9719F07F8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105" y="3577509"/>
                <a:ext cx="2007281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49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Fielding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Omar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Vizquel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and Derek Jeter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Omar (9 Golden Gloves)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Derek (3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Golden Gloves)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PO = Put-out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 = Assists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 = Errors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C02C17-CF82-4B46-9999-038019790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939" y="3234890"/>
            <a:ext cx="3903541" cy="344470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1A6547-3764-485A-A764-4D94D0C3B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4753" y="3212010"/>
            <a:ext cx="3945400" cy="346758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258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There’s No Crying in Statistics.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Overview of Baseball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Online Media 36" title="Rules of Baseball in 4 Minutes">
            <a:hlinkClick r:id="" action="ppaction://media"/>
            <a:extLst>
              <a:ext uri="{FF2B5EF4-FFF2-40B4-BE49-F238E27FC236}">
                <a16:creationId xmlns:a16="http://schemas.microsoft.com/office/drawing/2014/main" id="{2BC4FC01-EA76-400B-8AAE-E04B3165655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007492" y="1217750"/>
            <a:ext cx="9027283" cy="507784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30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3" y="1520792"/>
            <a:ext cx="895469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Society of American Baseball Research (SABR)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August 10, 1971 in Cooperstown, NY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Founded by Bob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Davids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16 Original “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Statihistorians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Publication: 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Research Journal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Yearly Dues: $25 (Student)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Objectives of SABR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foster the study of baseball as a significant American social and athletic institution.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establish an accurate historical account of baseball through the years.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facilitate the dissemination of baseball research information.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stimulate the best interests of baseball as our national pastime.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cooperate in safeguarding the proprietary interests of individual research efforts of members of the Society.</a:t>
            </a:r>
          </a:p>
        </p:txBody>
      </p:sp>
    </p:spTree>
    <p:extLst>
      <p:ext uri="{BB962C8B-B14F-4D97-AF65-F5344CB8AC3E}">
        <p14:creationId xmlns:p14="http://schemas.microsoft.com/office/powerpoint/2010/main" val="198383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4" y="1520792"/>
            <a:ext cx="895469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Bill James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 and Researcher Focused on Baseball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Publication: 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Abstracts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(Annual Since 1977)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Term Coined in 1980: “Saber” = “SABR”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Sabermetrics Is the Search for Objective Knowledge About Baseball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One of Time Magazines 100 Most Influential (2006)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Sabermetrics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Using Mathematics and Statistics to Understand Baseball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Development of Advanced Metrics to Measure Performance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Textbooks by Gabriel Costa, Michael Huber, and John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Saccoman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Understanding Sabermetrics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(2008)</a:t>
            </a:r>
            <a:endParaRPr lang="en-US" sz="2000" i="1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Practicing Sabermetrics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(2009)</a:t>
            </a:r>
            <a:endParaRPr lang="en-US" sz="2000" i="1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25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4" y="1520792"/>
            <a:ext cx="895469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Moneyball: The Art of Winning an Unfair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Authored by Michael Lewis (2003)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About Oakland Athletics MLB Season in 2002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General Manager Billy Beane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Finished with the Same Number of Wins as New York Yankees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Payroll Difference: $44M to $125M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Statistical Analyses Proved Flaws in Classic Statistics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Identified Undervalued Players Using Different Metrics such as    On-Base Percentage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Used Statistics to Modify Playing Style (Devaluation of Steals)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32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2" name="Online Media 1" title="Moneyball (2011) - He Gets On Base Scene (3/10) | Movieclips">
            <a:hlinkClick r:id="" action="ppaction://media"/>
            <a:extLst>
              <a:ext uri="{FF2B5EF4-FFF2-40B4-BE49-F238E27FC236}">
                <a16:creationId xmlns:a16="http://schemas.microsoft.com/office/drawing/2014/main" id="{88D63F35-FEA0-43A6-8847-87889264424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007490" y="1221019"/>
            <a:ext cx="9015662" cy="507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3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4" y="1520792"/>
            <a:ext cx="895469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Jim Albert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Statistics Professor at Bowling Green State University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Sabermetrics: The Past, The Present, and The Future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(2010)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Analyzing Baseball Data </a:t>
            </a:r>
            <a:r>
              <a:rPr lang="en-US" sz="2000" i="1">
                <a:solidFill>
                  <a:schemeClr val="bg1"/>
                </a:solidFill>
                <a:latin typeface="Selawik Semibold" panose="020B0702040204020203" pitchFamily="34" charset="0"/>
              </a:rPr>
              <a:t>with R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(2014)</a:t>
            </a:r>
            <a:endParaRPr lang="en-US" sz="2000" i="1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Useful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www.baseballprospectus.com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www.hardballtimes.com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www.retrosheet.org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Data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Lahman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Retrosheet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 F/X</a:t>
            </a:r>
          </a:p>
        </p:txBody>
      </p:sp>
    </p:spTree>
    <p:extLst>
      <p:ext uri="{BB962C8B-B14F-4D97-AF65-F5344CB8AC3E}">
        <p14:creationId xmlns:p14="http://schemas.microsoft.com/office/powerpoint/2010/main" val="253222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4" y="1520792"/>
            <a:ext cx="433136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Batting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Batting Average (AVG)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On-base Percentage (OBP)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Slugging Percentage (SLG)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OPS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E809FD-31C2-49CA-A6B4-A9C1CBBD9479}"/>
                  </a:ext>
                </a:extLst>
              </p:cNvPr>
              <p:cNvSpPr txBox="1"/>
              <p:nvPr/>
            </p:nvSpPr>
            <p:spPr>
              <a:xfrm>
                <a:off x="3503596" y="2268209"/>
                <a:ext cx="2136808" cy="66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𝑨𝑽𝑮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E809FD-31C2-49CA-A6B4-A9C1CBBD9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596" y="2268209"/>
                <a:ext cx="2136808" cy="666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 = Hit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SF = Sacrifice Fly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 = Single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D = Double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T = Triple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 Home Run</a:t>
            </a: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2887A8-C16B-4561-B8B5-652591869DE2}"/>
                  </a:ext>
                </a:extLst>
              </p:cNvPr>
              <p:cNvSpPr txBox="1"/>
              <p:nvPr/>
            </p:nvSpPr>
            <p:spPr>
              <a:xfrm>
                <a:off x="3503596" y="3523392"/>
                <a:ext cx="4467728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𝑶𝑩𝑷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𝑯𝑩𝑷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𝑯𝑩𝑷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𝑺𝑭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2887A8-C16B-4561-B8B5-652591869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596" y="3523392"/>
                <a:ext cx="4467728" cy="6737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50657C-9595-4242-A4D5-205C62B2907D}"/>
                  </a:ext>
                </a:extLst>
              </p:cNvPr>
              <p:cNvSpPr txBox="1"/>
              <p:nvPr/>
            </p:nvSpPr>
            <p:spPr>
              <a:xfrm>
                <a:off x="3268057" y="4785757"/>
                <a:ext cx="4467728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𝑺𝑳𝑮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𝑯𝑹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50657C-9595-4242-A4D5-205C62B29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057" y="4785757"/>
                <a:ext cx="4467728" cy="6685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DAB2AF-F347-4D83-9133-1120E3487EA1}"/>
                  </a:ext>
                </a:extLst>
              </p:cNvPr>
              <p:cNvSpPr txBox="1"/>
              <p:nvPr/>
            </p:nvSpPr>
            <p:spPr>
              <a:xfrm>
                <a:off x="2767141" y="5997907"/>
                <a:ext cx="44677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𝑶𝑷𝑺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𝑶𝑩𝑷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𝑺𝑳𝑮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DAB2AF-F347-4D83-9133-1120E348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141" y="5997907"/>
                <a:ext cx="446772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33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4" y="1520792"/>
            <a:ext cx="4331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Batting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Per Game (R/G)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8472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 = Hit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SF = Sacrifice Fly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 = Single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D = Double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T = Triple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R =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G = Game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08B49F-1885-4895-A823-34DDDEFC3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141" y="3104883"/>
            <a:ext cx="3021149" cy="270952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15A882-174F-407A-AF1D-41E8F4FC7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7011" y="3104883"/>
            <a:ext cx="3133217" cy="270952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534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5189</TotalTime>
  <Words>655</Words>
  <Application>Microsoft Office PowerPoint</Application>
  <PresentationFormat>Widescreen</PresentationFormat>
  <Paragraphs>163</Paragraphs>
  <Slides>14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Selawik Semibold</vt:lpstr>
      <vt:lpstr>Office Theme</vt:lpstr>
      <vt:lpstr>Baseball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Giacomazzo, Mario</cp:lastModifiedBy>
  <cp:revision>37</cp:revision>
  <dcterms:created xsi:type="dcterms:W3CDTF">2019-09-02T18:29:52Z</dcterms:created>
  <dcterms:modified xsi:type="dcterms:W3CDTF">2025-01-31T13:57:15Z</dcterms:modified>
</cp:coreProperties>
</file>