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3"/>
  </p:notesMasterIdLst>
  <p:sldIdLst>
    <p:sldId id="298" r:id="rId2"/>
    <p:sldId id="306" r:id="rId3"/>
    <p:sldId id="307" r:id="rId4"/>
    <p:sldId id="308" r:id="rId5"/>
    <p:sldId id="310" r:id="rId6"/>
    <p:sldId id="311" r:id="rId7"/>
    <p:sldId id="315" r:id="rId8"/>
    <p:sldId id="312" r:id="rId9"/>
    <p:sldId id="314" r:id="rId10"/>
    <p:sldId id="313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58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t6hM5tRlfA?feature=oembed" TargetMode="Externa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STOR 538</a:t>
            </a:r>
            <a:endParaRPr lang="en-US" dirty="0">
              <a:ln>
                <a:noFill/>
              </a:ln>
              <a:solidFill>
                <a:srgbClr val="D34817"/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Correlation Matrix of Predictors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CDC1F-FAA3-6E9A-20A9-D830103F7D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142" y="2324506"/>
            <a:ext cx="11346396" cy="2596315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11EFEB5-9280-4891-A4BF-E89FEF9B37CB}"/>
              </a:ext>
            </a:extLst>
          </p:cNvPr>
          <p:cNvSpPr/>
          <p:nvPr/>
        </p:nvSpPr>
        <p:spPr>
          <a:xfrm>
            <a:off x="4214917" y="3450817"/>
            <a:ext cx="1421954" cy="461426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307645" y="4702986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If you don’t remember if you played football, you probably played football.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 </a:t>
            </a: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Overview of Football</a:t>
            </a:r>
          </a:p>
        </p:txBody>
      </p: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0" name="Online Media 19" title="A Beginner's Guide to American Football | NFL">
            <a:hlinkClick r:id="" action="ppaction://media"/>
            <a:extLst>
              <a:ext uri="{FF2B5EF4-FFF2-40B4-BE49-F238E27FC236}">
                <a16:creationId xmlns:a16="http://schemas.microsoft.com/office/drawing/2014/main" id="{B5AD5B40-A411-43EC-909A-025A3322CE2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2876120" y="1656057"/>
            <a:ext cx="7952301" cy="4473169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88986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Two Ways Offense Gains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Analysis by Bud Goode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Statistician from the 1960s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 and Rushing YDS Not Effective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Showed YDS/ATT Good Predictors of Success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Measures of Efficiency are Better Than Counts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Both Passing and Rushing Attempts Use a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Downs in Football are Important Resources</a:t>
            </a:r>
            <a:endParaRPr lang="en-US" sz="24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8"/>
            <a:ext cx="2178994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</a:t>
            </a:r>
          </a:p>
        </p:txBody>
      </p:sp>
    </p:spTree>
    <p:extLst>
      <p:ext uri="{BB962C8B-B14F-4D97-AF65-F5344CB8AC3E}">
        <p14:creationId xmlns:p14="http://schemas.microsoft.com/office/powerpoint/2010/main" val="187010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Scoring Margin for a Team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Related to the Spread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Formula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Positive Margin = Team Won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Negative Margin = Team Lost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Offensive Predictors of the </a:t>
            </a:r>
            <a:r>
              <a:rPr lang="en-US" sz="240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Scoring Margin </a:t>
            </a: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 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TOs Committed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7"/>
            <a:ext cx="2178994" cy="12997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 Points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965AB-5951-43A7-8C89-34A3B85C84C7}"/>
                  </a:ext>
                </a:extLst>
              </p:cNvPr>
              <p:cNvSpPr txBox="1"/>
              <p:nvPr/>
            </p:nvSpPr>
            <p:spPr>
              <a:xfrm>
                <a:off x="2419111" y="2601264"/>
                <a:ext cx="56831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𝑆𝑐𝑜𝑟𝑖𝑛𝑔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𝐴𝑔𝑎𝑖𝑛𝑠𝑡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965AB-5951-43A7-8C89-34A3B85C8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111" y="2601264"/>
                <a:ext cx="5683168" cy="307777"/>
              </a:xfrm>
              <a:prstGeom prst="rect">
                <a:avLst/>
              </a:prstGeom>
              <a:blipFill>
                <a:blip r:embed="rId7"/>
                <a:stretch>
                  <a:fillRect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47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Predictors of the Scoring Margin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YDS/ATT Allowed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 YDS/ATT Allowed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TOs Caused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Differential Predictors of the Scoring Margin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Difference Between PEN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Difference Between Return TDs  (Off Fumbles, 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Interceptions, Kickoffs, and Punts)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6"/>
            <a:ext cx="2178994" cy="1576711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 = Penalty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 = Touchdown</a:t>
            </a:r>
          </a:p>
        </p:txBody>
      </p:sp>
    </p:spTree>
    <p:extLst>
      <p:ext uri="{BB962C8B-B14F-4D97-AF65-F5344CB8AC3E}">
        <p14:creationId xmlns:p14="http://schemas.microsoft.com/office/powerpoint/2010/main" val="37309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Regression on the Team Level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Covers 2014 – 2017 Seasons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All Predictors are Significant Except Penalty Difference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RSQ of 0.79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Standard Error of 44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Approximately 95% of the Time, the True Scoring Margin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Would Be Within 88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Interesting Insight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Coefficients for Passing Efficiency Triple Coefficients for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Defensive Efficiency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Extra Passing YDS/ATT Worth 69.04 PTS (+4.3 PTS/G)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Extra Rushing YDS/ATT Worth 23.24PTS (+1.45 PTS/G)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is the Problem with This Interpretation?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037E27-FDE1-4148-81CE-0ACCDE2E5417}"/>
              </a:ext>
            </a:extLst>
          </p:cNvPr>
          <p:cNvSpPr/>
          <p:nvPr/>
        </p:nvSpPr>
        <p:spPr>
          <a:xfrm>
            <a:off x="10013005" y="1660887"/>
            <a:ext cx="2178994" cy="12997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D25F1-F36E-4FA8-A3AD-4F39D8D78426}"/>
              </a:ext>
            </a:extLst>
          </p:cNvPr>
          <p:cNvSpPr txBox="1"/>
          <p:nvPr/>
        </p:nvSpPr>
        <p:spPr>
          <a:xfrm>
            <a:off x="10013005" y="1760270"/>
            <a:ext cx="232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 Points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= Games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114774-60F8-4C47-B64E-B62ACE72A3C5}"/>
              </a:ext>
            </a:extLst>
          </p:cNvPr>
          <p:cNvCxnSpPr>
            <a:cxnSpLocks/>
          </p:cNvCxnSpPr>
          <p:nvPr/>
        </p:nvCxnSpPr>
        <p:spPr>
          <a:xfrm flipH="1">
            <a:off x="9583839" y="5243332"/>
            <a:ext cx="740199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7762D8-85C8-4596-ABDD-7CEA4F1D87A5}"/>
              </a:ext>
            </a:extLst>
          </p:cNvPr>
          <p:cNvSpPr txBox="1"/>
          <p:nvPr/>
        </p:nvSpPr>
        <p:spPr>
          <a:xfrm>
            <a:off x="9879813" y="4920166"/>
            <a:ext cx="2445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16 </a:t>
            </a:r>
          </a:p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 Season</a:t>
            </a:r>
          </a:p>
        </p:txBody>
      </p:sp>
    </p:spTree>
    <p:extLst>
      <p:ext uri="{BB962C8B-B14F-4D97-AF65-F5344CB8AC3E}">
        <p14:creationId xmlns:p14="http://schemas.microsoft.com/office/powerpoint/2010/main" val="199200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78D86D-A8F4-233D-5539-E0C65FABAD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05" y="1787040"/>
            <a:ext cx="11689190" cy="3258004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145800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Regressions for Scoring Margin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Regression Based ONLY on Passing Info (RSQ = 0.63)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Regression Based ONLY on Rushing Info (RSQ = 0.17)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Impact of Turnovers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Offensive TOs Costs 4.99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TOs Worth 2.01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Overall, TO Worth Approximately 3.5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037E27-FDE1-4148-81CE-0ACCDE2E5417}"/>
              </a:ext>
            </a:extLst>
          </p:cNvPr>
          <p:cNvSpPr/>
          <p:nvPr/>
        </p:nvSpPr>
        <p:spPr>
          <a:xfrm>
            <a:off x="10013005" y="1660887"/>
            <a:ext cx="2178994" cy="468715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D25F1-F36E-4FA8-A3AD-4F39D8D78426}"/>
              </a:ext>
            </a:extLst>
          </p:cNvPr>
          <p:cNvSpPr txBox="1"/>
          <p:nvPr/>
        </p:nvSpPr>
        <p:spPr>
          <a:xfrm>
            <a:off x="10013005" y="1760270"/>
            <a:ext cx="232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</p:spTree>
    <p:extLst>
      <p:ext uri="{BB962C8B-B14F-4D97-AF65-F5344CB8AC3E}">
        <p14:creationId xmlns:p14="http://schemas.microsoft.com/office/powerpoint/2010/main" val="9136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81549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Relationship Between Passing and Rushing Stats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Correlation of 0.12 Between Passing YDS/ATT and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Rushing 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Many Believe Rushing Improves the Passing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Contradicts the Actual Seasonal Data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Low Correlation?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464DB7-7D4B-44D1-958B-6431A6DCD7B6}"/>
              </a:ext>
            </a:extLst>
          </p:cNvPr>
          <p:cNvSpPr/>
          <p:nvPr/>
        </p:nvSpPr>
        <p:spPr>
          <a:xfrm>
            <a:off x="10013005" y="1660888"/>
            <a:ext cx="2178994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16587-0E62-4915-9DF6-167AC9FED700}"/>
              </a:ext>
            </a:extLst>
          </p:cNvPr>
          <p:cNvSpPr txBox="1"/>
          <p:nvPr/>
        </p:nvSpPr>
        <p:spPr>
          <a:xfrm>
            <a:off x="10013005" y="1760270"/>
            <a:ext cx="232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</a:t>
            </a:r>
          </a:p>
        </p:txBody>
      </p:sp>
    </p:spTree>
    <p:extLst>
      <p:ext uri="{BB962C8B-B14F-4D97-AF65-F5344CB8AC3E}">
        <p14:creationId xmlns:p14="http://schemas.microsoft.com/office/powerpoint/2010/main" val="2542508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438</Words>
  <Application>Microsoft Office PowerPoint</Application>
  <PresentationFormat>Widescreen</PresentationFormat>
  <Paragraphs>104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I</vt:lpstr>
      <vt:lpstr>Overview of Football</vt:lpstr>
      <vt:lpstr>What Makes Teams Win</vt:lpstr>
      <vt:lpstr>What Makes Teams Win</vt:lpstr>
      <vt:lpstr>What Makes Teams Win</vt:lpstr>
      <vt:lpstr>What Makes Teams Win</vt:lpstr>
      <vt:lpstr>What Makes Teams Win</vt:lpstr>
      <vt:lpstr>What Makes Teams Win</vt:lpstr>
      <vt:lpstr>What Makes Teams Win</vt:lpstr>
      <vt:lpstr>What Makes Teams Win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Giacomazzo, Mario</cp:lastModifiedBy>
  <cp:revision>32</cp:revision>
  <dcterms:created xsi:type="dcterms:W3CDTF">2019-10-09T02:19:47Z</dcterms:created>
  <dcterms:modified xsi:type="dcterms:W3CDTF">2023-03-29T18:06:28Z</dcterms:modified>
</cp:coreProperties>
</file>