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12" r:id="rId3"/>
    <p:sldId id="320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0" r:id="rId12"/>
    <p:sldId id="329" r:id="rId13"/>
    <p:sldId id="33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Many More Runs if Average Team Added a Player?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(2010-2016) Versus Bryant (2016)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6A00D2C-0DE1-4DF6-A751-43DF9FD4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7149"/>
              </p:ext>
            </p:extLst>
          </p:nvPr>
        </p:nvGraphicFramePr>
        <p:xfrm>
          <a:off x="3959709" y="2658216"/>
          <a:ext cx="6790343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68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32331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654351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Bryant 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276.2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544.59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74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416.15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3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20542D-758B-46F3-AB74-84967CE0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88507"/>
              </p:ext>
            </p:extLst>
          </p:nvPr>
        </p:nvGraphicFramePr>
        <p:xfrm>
          <a:off x="3523204" y="2125674"/>
          <a:ext cx="7734603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5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102706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366889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  <a:gridCol w="2624447">
                  <a:extLst>
                    <a:ext uri="{9D8B030D-6E8A-4147-A177-3AD203B41FA5}">
                      <a16:colId xmlns:a16="http://schemas.microsoft.com/office/drawing/2014/main" val="11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Bryant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Bryant +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948.48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276.2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284.64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183.04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544.59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597.33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26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Added, Rest of Players Will Cost an Approximate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Rest of The Team, This is Equivalent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Singles With Bryant Added to Roster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/>
              <p:nvPr/>
            </p:nvSpPr>
            <p:spPr>
              <a:xfrm>
                <a:off x="3863394" y="2266455"/>
                <a:ext cx="4881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8.64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416.15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3912.49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2266455"/>
                <a:ext cx="488133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/>
              <p:nvPr/>
            </p:nvSpPr>
            <p:spPr>
              <a:xfrm>
                <a:off x="3856484" y="3172088"/>
                <a:ext cx="452925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3912.49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4328.64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=90.4%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4" y="3172088"/>
                <a:ext cx="452925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/>
              <p:nvPr/>
            </p:nvSpPr>
            <p:spPr>
              <a:xfrm>
                <a:off x="3863394" y="4457039"/>
                <a:ext cx="8066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𝑆𝑖𝑛𝑔𝑙𝑒𝑠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=0.904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𝑆𝑖𝑛𝑔𝑙𝑒𝑠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𝑆𝑖𝑛𝑔𝑙𝑒𝑠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𝐵𝑟𝑦𝑎𝑛𝑡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4457039"/>
                <a:ext cx="806618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662C5C-A7C0-BA76-4FFA-E9CF33164816}"/>
                  </a:ext>
                </a:extLst>
              </p:cNvPr>
              <p:cNvSpPr/>
              <p:nvPr/>
            </p:nvSpPr>
            <p:spPr>
              <a:xfrm>
                <a:off x="4973057" y="4875543"/>
                <a:ext cx="47516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=0.904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939.83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=948.61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662C5C-A7C0-BA76-4FFA-E9CF33164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57" y="4875543"/>
                <a:ext cx="475168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Average Team = 693.02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Bryant+Average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Team = 751.08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Bryant = 751.08-693.02 = 58 Runs Above Average</a:t>
            </a:r>
          </a:p>
        </p:txBody>
      </p:sp>
    </p:spTree>
    <p:extLst>
      <p:ext uri="{BB962C8B-B14F-4D97-AF65-F5344CB8AC3E}">
        <p14:creationId xmlns:p14="http://schemas.microsoft.com/office/powerpoint/2010/main" val="404308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don’t like sports,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you may like baseball.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Multiple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Baseball Application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𝑆𝑒𝑎𝑠𝑜𝑛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𝐻𝐵𝑃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blipFill>
                <a:blip r:embed="rId4"/>
                <a:stretch>
                  <a:fillRect l="-1232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0D9012-4D21-4BCA-8658-6E321AB7A2D1}"/>
              </a:ext>
            </a:extLst>
          </p:cNvPr>
          <p:cNvCxnSpPr>
            <a:cxnSpLocks/>
          </p:cNvCxnSpPr>
          <p:nvPr/>
        </p:nvCxnSpPr>
        <p:spPr>
          <a:xfrm flipH="1" flipV="1">
            <a:off x="5382177" y="2455096"/>
            <a:ext cx="1524369" cy="97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CE310-780C-4632-9ECD-A5B220BA5649}"/>
              </a:ext>
            </a:extLst>
          </p:cNvPr>
          <p:cNvCxnSpPr>
            <a:cxnSpLocks/>
          </p:cNvCxnSpPr>
          <p:nvPr/>
        </p:nvCxnSpPr>
        <p:spPr>
          <a:xfrm flipV="1">
            <a:off x="6927368" y="2414264"/>
            <a:ext cx="593766" cy="73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81158-4546-42B1-9900-84CD3FCD9409}"/>
              </a:ext>
            </a:extLst>
          </p:cNvPr>
          <p:cNvSpPr txBox="1"/>
          <p:nvPr/>
        </p:nvSpPr>
        <p:spPr>
          <a:xfrm>
            <a:off x="9397453" y="1067024"/>
            <a:ext cx="263732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SB = Stolen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Stealing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D727-A122-4437-AF9E-B4C18CF9AD12}"/>
              </a:ext>
            </a:extLst>
          </p:cNvPr>
          <p:cNvSpPr txBox="1"/>
          <p:nvPr/>
        </p:nvSpPr>
        <p:spPr>
          <a:xfrm>
            <a:off x="5009148" y="2947931"/>
            <a:ext cx="349358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Weights</a:t>
            </a:r>
          </a:p>
        </p:txBody>
      </p:sp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Estimated Linear Weights Using Least Squares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6279F9-F31F-49C6-A3EF-FEF321F6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21442"/>
              </p:ext>
            </p:extLst>
          </p:nvPr>
        </p:nvGraphicFramePr>
        <p:xfrm>
          <a:off x="3504913" y="2056940"/>
          <a:ext cx="3726231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200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8303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-411.81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7759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D789A9-C78B-49FC-ABB1-AEFCD4A432AE}"/>
              </a:ext>
            </a:extLst>
          </p:cNvPr>
          <p:cNvSpPr/>
          <p:nvPr/>
        </p:nvSpPr>
        <p:spPr>
          <a:xfrm>
            <a:off x="5568634" y="5670518"/>
            <a:ext cx="1425039" cy="54251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2EC6-8362-4DBE-863A-4EFB71C33F1D}"/>
              </a:ext>
            </a:extLst>
          </p:cNvPr>
          <p:cNvSpPr txBox="1"/>
          <p:nvPr/>
        </p:nvSpPr>
        <p:spPr>
          <a:xfrm>
            <a:off x="8610470" y="5639253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Doesn’t Add Marginal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D1767-F313-4684-9507-31FC6757424D}"/>
              </a:ext>
            </a:extLst>
          </p:cNvPr>
          <p:cNvCxnSpPr>
            <a:cxnSpLocks/>
          </p:cNvCxnSpPr>
          <p:nvPr/>
        </p:nvCxnSpPr>
        <p:spPr>
          <a:xfrm flipV="1">
            <a:off x="6970816" y="6177862"/>
            <a:ext cx="1482431" cy="21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/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0ADE21-056F-E571-7DFF-7E29688AE19B}"/>
              </a:ext>
            </a:extLst>
          </p:cNvPr>
          <p:cNvSpPr/>
          <p:nvPr/>
        </p:nvSpPr>
        <p:spPr>
          <a:xfrm>
            <a:off x="5559714" y="6216639"/>
            <a:ext cx="1425039" cy="54251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C72604-5B5E-D121-92CC-E7E87AFC00B6}"/>
              </a:ext>
            </a:extLst>
          </p:cNvPr>
          <p:cNvCxnSpPr>
            <a:cxnSpLocks/>
          </p:cNvCxnSpPr>
          <p:nvPr/>
        </p:nvCxnSpPr>
        <p:spPr>
          <a:xfrm flipV="1">
            <a:off x="6937423" y="4956550"/>
            <a:ext cx="1515824" cy="859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75235F-A3C1-0DD2-4603-CDCDDAA84CDF}"/>
              </a:ext>
            </a:extLst>
          </p:cNvPr>
          <p:cNvSpPr txBox="1"/>
          <p:nvPr/>
        </p:nvSpPr>
        <p:spPr>
          <a:xfrm>
            <a:off x="8610470" y="4097766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Used to Be Insignificant</a:t>
            </a:r>
          </a:p>
        </p:txBody>
      </p:sp>
    </p:spTree>
    <p:extLst>
      <p:ext uri="{BB962C8B-B14F-4D97-AF65-F5344CB8AC3E}">
        <p14:creationId xmlns:p14="http://schemas.microsoft.com/office/powerpoint/2010/main" val="253584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Information From Linear Regression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772EB-E92D-30C6-800E-3A38B787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91" y="2277877"/>
            <a:ext cx="8876630" cy="3101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62076-3EBD-4C1D-A03D-C0F33846425B}"/>
              </a:ext>
            </a:extLst>
          </p:cNvPr>
          <p:cNvSpPr/>
          <p:nvPr/>
        </p:nvSpPr>
        <p:spPr>
          <a:xfrm>
            <a:off x="8604636" y="4969037"/>
            <a:ext cx="3279485" cy="368171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450857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Important Information From Linear Regression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Removal of Insignificant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=17.15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(Now) vs.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(Bill James)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450857" cy="5386090"/>
              </a:xfrm>
              <a:prstGeom prst="rect">
                <a:avLst/>
              </a:prstGeom>
              <a:blipFill>
                <a:blip r:embed="rId4"/>
                <a:stretch>
                  <a:fillRect l="-937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7747A45-9F27-F97E-5741-89D64BF8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690" y="2506039"/>
            <a:ext cx="9172887" cy="28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437676"/>
            <a:ext cx="845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Progression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33338-9A90-43FA-A7E0-B0ABEC5E6044}"/>
              </a:ext>
            </a:extLst>
          </p:cNvPr>
          <p:cNvSpPr txBox="1"/>
          <p:nvPr/>
        </p:nvSpPr>
        <p:spPr>
          <a:xfrm>
            <a:off x="4783887" y="2000604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99D31-7B51-416E-9071-C652DF59CF19}"/>
              </a:ext>
            </a:extLst>
          </p:cNvPr>
          <p:cNvSpPr txBox="1"/>
          <p:nvPr/>
        </p:nvSpPr>
        <p:spPr>
          <a:xfrm>
            <a:off x="5685518" y="1997600"/>
            <a:ext cx="1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1950-1960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240D-16D8-4022-8670-0B82D4CA3346}"/>
              </a:ext>
            </a:extLst>
          </p:cNvPr>
          <p:cNvSpPr txBox="1"/>
          <p:nvPr/>
        </p:nvSpPr>
        <p:spPr>
          <a:xfrm>
            <a:off x="7305510" y="1992998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F959-F529-4835-8DB7-C7ED1005F165}"/>
              </a:ext>
            </a:extLst>
          </p:cNvPr>
          <p:cNvSpPr txBox="1"/>
          <p:nvPr/>
        </p:nvSpPr>
        <p:spPr>
          <a:xfrm>
            <a:off x="8534417" y="2001747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1989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F9F67-967D-CDC6-B088-49342EC7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11" y="2437573"/>
            <a:ext cx="6229350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69DAD-03C5-16CD-C898-229F5FF2EBB3}"/>
              </a:ext>
            </a:extLst>
          </p:cNvPr>
          <p:cNvSpPr txBox="1"/>
          <p:nvPr/>
        </p:nvSpPr>
        <p:spPr>
          <a:xfrm>
            <a:off x="9774752" y="2940859"/>
            <a:ext cx="1302119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0.33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0.46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0.81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1.06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1.43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0.20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0344C-6B34-5396-4BBE-D25CE91D0371}"/>
              </a:ext>
            </a:extLst>
          </p:cNvPr>
          <p:cNvSpPr txBox="1"/>
          <p:nvPr/>
        </p:nvSpPr>
        <p:spPr>
          <a:xfrm>
            <a:off x="9778724" y="1912359"/>
            <a:ext cx="1298147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5693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842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if Team Had Only Mike Trout (2016)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Trout Hit 29 HR and Had 366.118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Trout Hit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Scaling Up, We Expect a Team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Trouts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to Hit on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Linear Weights, We Expect 1,588.07 Runs Per Season which Can Be Thought of 9.80 Runs Per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/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26.72×162=4329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/>
              <p:nvPr/>
            </p:nvSpPr>
            <p:spPr>
              <a:xfrm>
                <a:off x="3827768" y="3807047"/>
                <a:ext cx="52591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366.118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=0.079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3807047"/>
                <a:ext cx="5259197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/>
              <p:nvPr/>
            </p:nvSpPr>
            <p:spPr>
              <a:xfrm>
                <a:off x="3827768" y="5035514"/>
                <a:ext cx="675633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366.118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342.9 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5035514"/>
                <a:ext cx="6756337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Highlights the Importance of OBP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2010-2016, Average OBP was 32%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Purpose of OPS = Value Power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Covariate (OBP or SLG) is Better for Predicting Runs?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/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𝑂𝑃𝑆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FE342-EA92-40CA-BDD8-F787CCD952FA}"/>
              </a:ext>
            </a:extLst>
          </p:cNvPr>
          <p:cNvCxnSpPr>
            <a:cxnSpLocks/>
          </p:cNvCxnSpPr>
          <p:nvPr/>
        </p:nvCxnSpPr>
        <p:spPr>
          <a:xfrm flipH="1" flipV="1">
            <a:off x="5508200" y="4240386"/>
            <a:ext cx="700646" cy="72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8D129-30E6-439B-97DA-C53B87EA1547}"/>
              </a:ext>
            </a:extLst>
          </p:cNvPr>
          <p:cNvCxnSpPr>
            <a:cxnSpLocks/>
          </p:cNvCxnSpPr>
          <p:nvPr/>
        </p:nvCxnSpPr>
        <p:spPr>
          <a:xfrm flipV="1">
            <a:off x="6933335" y="4240386"/>
            <a:ext cx="371938" cy="73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DDF0F9-EA8F-460C-91B7-AD2BEE5EAF03}"/>
              </a:ext>
            </a:extLst>
          </p:cNvPr>
          <p:cNvSpPr txBox="1"/>
          <p:nvPr/>
        </p:nvSpPr>
        <p:spPr>
          <a:xfrm>
            <a:off x="5151940" y="4743394"/>
            <a:ext cx="28502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Equal Weights</a:t>
            </a:r>
          </a:p>
        </p:txBody>
      </p:sp>
    </p:spTree>
    <p:extLst>
      <p:ext uri="{BB962C8B-B14F-4D97-AF65-F5344CB8AC3E}">
        <p14:creationId xmlns:p14="http://schemas.microsoft.com/office/powerpoint/2010/main" val="324095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Multiple Regression (2010-2016 Team 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Summary: OBP is More Important Than SLG (1.4 Times More)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/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/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&amp;</a:t>
                </a:r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89 &amp;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=0.88</m:t>
                    </m:r>
                  </m:oMath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  <a:blipFill>
                <a:blip r:embed="rId5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61AA38-5086-0720-D31E-990E62D67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491" y="3076080"/>
            <a:ext cx="9091757" cy="1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586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97</cp:revision>
  <dcterms:created xsi:type="dcterms:W3CDTF">2019-09-02T18:29:52Z</dcterms:created>
  <dcterms:modified xsi:type="dcterms:W3CDTF">2023-01-25T16:58:53Z</dcterms:modified>
</cp:coreProperties>
</file>