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17"/>
  </p:notesMasterIdLst>
  <p:sldIdLst>
    <p:sldId id="298" r:id="rId2"/>
    <p:sldId id="299" r:id="rId3"/>
    <p:sldId id="300" r:id="rId4"/>
    <p:sldId id="301" r:id="rId5"/>
    <p:sldId id="30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281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F76464"/>
    <a:srgbClr val="A6A1A1"/>
    <a:srgbClr val="395583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31" autoAdjust="0"/>
    <p:restoredTop sz="94991" autoAdjust="0"/>
  </p:normalViewPr>
  <p:slideViewPr>
    <p:cSldViewPr snapToGrid="0">
      <p:cViewPr varScale="1">
        <p:scale>
          <a:sx n="110" d="100"/>
          <a:sy n="110" d="100"/>
        </p:scale>
        <p:origin x="68" y="13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3801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66997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25545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623724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 spc="30" baseline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617735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7579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632513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3588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466010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906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 baseline="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8899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294198"/>
            <a:ext cx="9692640" cy="1397124"/>
          </a:xfrm>
          <a:prstGeom prst="rect">
            <a:avLst/>
          </a:prstGeom>
        </p:spPr>
        <p:txBody>
          <a:bodyPr vert="horz" lIns="91440" tIns="27432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74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 spc="-5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wYjp2zoqQrs?feature=oembed" TargetMode="External"/><Relationship Id="rId6" Type="http://schemas.openxmlformats.org/officeDocument/2006/relationships/image" Target="../media/image2.jpg"/><Relationship Id="rId5" Type="http://schemas.openxmlformats.org/officeDocument/2006/relationships/image" Target="../media/image5.png"/><Relationship Id="rId4" Type="http://schemas.openxmlformats.org/officeDocument/2006/relationships/image" Target="../media/image6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6.svg"/><Relationship Id="rId7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6.sv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2.jpg"/><Relationship Id="rId10" Type="http://schemas.openxmlformats.org/officeDocument/2006/relationships/image" Target="../media/image21.png"/><Relationship Id="rId4" Type="http://schemas.openxmlformats.org/officeDocument/2006/relationships/image" Target="../media/image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C11CC02F-B97C-40C6-8861-220DFD3F9C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892" y="4281887"/>
            <a:ext cx="2884733" cy="28847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68510" y="0"/>
            <a:ext cx="5328968" cy="1317643"/>
          </a:xfrm>
        </p:spPr>
        <p:txBody>
          <a:bodyPr>
            <a:normAutofit/>
          </a:bodyPr>
          <a:lstStyle/>
          <a:p>
            <a:pPr algn="ctr"/>
            <a:r>
              <a:rPr lang="en-US" sz="6600" dirty="0">
                <a:latin typeface="Selawik Semibold" panose="020B0702040204020203" pitchFamily="34" charset="0"/>
              </a:rPr>
              <a:t>Basketball 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52634" y="5099422"/>
            <a:ext cx="4630943" cy="1201844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Selawik Semibold" panose="020B0702040204020203" pitchFamily="34" charset="0"/>
              </a:rPr>
              <a:t>Produced by Dr. Mario</a:t>
            </a:r>
          </a:p>
          <a:p>
            <a:pPr algn="ctr"/>
            <a:r>
              <a:rPr lang="en-US" dirty="0">
                <a:latin typeface="Selawik Semibold" panose="020B0702040204020203" pitchFamily="34" charset="0"/>
              </a:rPr>
              <a:t>UNC </a:t>
            </a:r>
            <a:r>
              <a:rPr lang="en-US">
                <a:latin typeface="Selawik Semibold" panose="020B0702040204020203" pitchFamily="34" charset="0"/>
              </a:rPr>
              <a:t>STOR 538</a:t>
            </a:r>
            <a:endParaRPr lang="en-US" dirty="0">
              <a:latin typeface="Selawik Semibold" panose="020B0702040204020203" pitchFamily="34" charset="0"/>
            </a:endParaRPr>
          </a:p>
        </p:txBody>
      </p:sp>
      <p:pic>
        <p:nvPicPr>
          <p:cNvPr id="7" name="Picture 6" descr="A picture containing clipart&#10;&#10;Description automatically generated">
            <a:extLst>
              <a:ext uri="{FF2B5EF4-FFF2-40B4-BE49-F238E27FC236}">
                <a16:creationId xmlns:a16="http://schemas.microsoft.com/office/drawing/2014/main" id="{3FD21A8F-F7EE-4057-B495-224BE84B522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0" y="-680"/>
            <a:ext cx="6082054" cy="4242812"/>
          </a:xfrm>
          <a:prstGeom prst="rect">
            <a:avLst/>
          </a:prstGeom>
        </p:spPr>
      </p:pic>
      <p:pic>
        <p:nvPicPr>
          <p:cNvPr id="10" name="Graphic 9" descr="Basketball">
            <a:extLst>
              <a:ext uri="{FF2B5EF4-FFF2-40B4-BE49-F238E27FC236}">
                <a16:creationId xmlns:a16="http://schemas.microsoft.com/office/drawing/2014/main" id="{0E53D0A7-B3B8-49FA-9664-279622DB24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9602" y="1142477"/>
            <a:ext cx="2946783" cy="2946783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9325DA-35EF-42F1-9A6B-BC897DFCF0DE}"/>
              </a:ext>
            </a:extLst>
          </p:cNvPr>
          <p:cNvCxnSpPr>
            <a:cxnSpLocks/>
          </p:cNvCxnSpPr>
          <p:nvPr/>
        </p:nvCxnSpPr>
        <p:spPr>
          <a:xfrm>
            <a:off x="-92765" y="4242131"/>
            <a:ext cx="12437165" cy="0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toy&#10;&#10;Description automatically generated">
            <a:extLst>
              <a:ext uri="{FF2B5EF4-FFF2-40B4-BE49-F238E27FC236}">
                <a16:creationId xmlns:a16="http://schemas.microsoft.com/office/drawing/2014/main" id="{7E0865DB-4B5F-4552-BDFA-5A57B0B572C2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8193587" y="4281887"/>
            <a:ext cx="4066061" cy="283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 marL="548640" lvl="2" indent="0">
              <a:buSzPct val="100000"/>
              <a:buNone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Results from Justin Jacobs (Squared2020.com)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038439C-A2C7-4FEF-9C04-A82740DDDB7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95589" y="2048501"/>
            <a:ext cx="7109357" cy="4573535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B3B41E9C-796F-4D0F-83CB-8C3D4F9FA9CC}"/>
              </a:ext>
            </a:extLst>
          </p:cNvPr>
          <p:cNvSpPr/>
          <p:nvPr/>
        </p:nvSpPr>
        <p:spPr>
          <a:xfrm>
            <a:off x="8434137" y="3932600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95C5EE9D-1A72-4725-BE46-1FA4BFA8A162}"/>
              </a:ext>
            </a:extLst>
          </p:cNvPr>
          <p:cNvSpPr/>
          <p:nvPr/>
        </p:nvSpPr>
        <p:spPr>
          <a:xfrm>
            <a:off x="8477550" y="4920678"/>
            <a:ext cx="1088059" cy="254389"/>
          </a:xfrm>
          <a:prstGeom prst="ellipse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92E6A4-3D6B-43B3-9BF4-02E9370E83FA}"/>
              </a:ext>
            </a:extLst>
          </p:cNvPr>
          <p:cNvSpPr txBox="1"/>
          <p:nvPr/>
        </p:nvSpPr>
        <p:spPr>
          <a:xfrm>
            <a:off x="9542666" y="3887888"/>
            <a:ext cx="204937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FTR</a:t>
            </a: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Opponent’s FTR</a:t>
            </a:r>
          </a:p>
        </p:txBody>
      </p:sp>
    </p:spTree>
    <p:extLst>
      <p:ext uri="{BB962C8B-B14F-4D97-AF65-F5344CB8AC3E}">
        <p14:creationId xmlns:p14="http://schemas.microsoft.com/office/powerpoint/2010/main" val="402301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NBA Efficiency Rating (EFF)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Equally Weights Good and Bad Stats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Created by John Hollinger (VP of Operations for Memphis)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Across All NBA Players is 15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CD94108A-D186-47D1-9BD2-8EAB04E88B16}"/>
              </a:ext>
            </a:extLst>
          </p:cNvPr>
          <p:cNvSpPr txBox="1"/>
          <p:nvPr/>
        </p:nvSpPr>
        <p:spPr>
          <a:xfrm>
            <a:off x="8832846" y="1317050"/>
            <a:ext cx="3165219" cy="2554545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 = Field Goal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 = Free Throw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 =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/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𝐸𝐹𝐹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𝐴𝑆𝑇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dirty="0">
                    <a:solidFill>
                      <a:schemeClr val="bg1"/>
                    </a:solidFill>
                  </a:rPr>
                  <a:t>l  						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𝑇𝑂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𝑀𝑖𝑠𝑠𝑒𝑑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𝐹𝐺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−(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𝑀𝑖𝑠𝑠𝑒𝑑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)]/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FBBC2EB-89E1-4E7F-82C2-94463F62E7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935" y="2535751"/>
                <a:ext cx="9167430" cy="738664"/>
              </a:xfrm>
              <a:prstGeom prst="rect">
                <a:avLst/>
              </a:prstGeom>
              <a:blipFill>
                <a:blip r:embed="rId6"/>
                <a:stretch>
                  <a:fillRect l="-2061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7D540A5-239A-4819-A481-638A79E97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23089" y="4776300"/>
            <a:ext cx="8928327" cy="1793532"/>
          </a:xfrm>
          <a:prstGeom prst="rect">
            <a:avLst/>
          </a:prstGeom>
          <a:ln w="38100">
            <a:solidFill>
              <a:srgbClr val="A6A1A1"/>
            </a:solidFill>
          </a:ln>
        </p:spPr>
      </p:pic>
    </p:spTree>
    <p:extLst>
      <p:ext uri="{BB962C8B-B14F-4D97-AF65-F5344CB8AC3E}">
        <p14:creationId xmlns:p14="http://schemas.microsoft.com/office/powerpoint/2010/main" val="341891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 Efficiency Rating (PER)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Significant Problems With PER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Bad Weights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Players With Poor Shooting Percentages Can Increase PER by Attempting More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Rewards Bad Shooters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David Berri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Publishes Research Regarding Sports Economics</a:t>
            </a:r>
          </a:p>
          <a:p>
            <a:pPr lvl="1">
              <a:buSzPct val="100000"/>
            </a:pPr>
            <a:r>
              <a:rPr lang="en-US" sz="2000" i="1" dirty="0">
                <a:solidFill>
                  <a:schemeClr val="bg1"/>
                </a:solidFill>
                <a:latin typeface="Selawik Semibold" panose="020B0702040204020203" pitchFamily="34" charset="0"/>
              </a:rPr>
              <a:t>Wages of Wins Journal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Critical About John Hollinger’s PER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3297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Win Scores (WS)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 Raise WS by Shooting More, Player Needs to Shoot Above 50% for 2-Pointers or Above 33.3% for 3-Pointers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Wins Produced (WP)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 for WP Based on 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Sum of WP for All Teams Players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≈ Teams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Cannot Conclude WP Represents Individual Wins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WP is Not Good for the NBA’s Top Defenders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3632AF2-D578-4E23-9A65-FA96DF0F8934}"/>
              </a:ext>
            </a:extLst>
          </p:cNvPr>
          <p:cNvSpPr txBox="1"/>
          <p:nvPr/>
        </p:nvSpPr>
        <p:spPr>
          <a:xfrm>
            <a:off x="8832846" y="1317050"/>
            <a:ext cx="3165219" cy="2862322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PTS =Point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AST = Assist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STL = Steal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BLK = Block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Free Throw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PF = Personal Fouls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/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𝑃𝑇𝑆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𝑆𝑇𝐿</m:t>
                      </m:r>
                    </m:oMath>
                  </m:oMathPara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+ 0.5×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𝐴𝑆𝑇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𝐵𝐿𝐾</m:t>
                    </m:r>
                  </m:oMath>
                </a14:m>
                <a:endParaRPr lang="en-US" sz="2400" b="0" i="1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  <a:p>
                <a:r>
                  <a:rPr lang="en-US" sz="2400" b="0" dirty="0">
                    <a:solidFill>
                      <a:schemeClr val="bg1"/>
                    </a:solidFill>
                  </a:rPr>
                  <a:t>                                             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FGA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2400" b="0" i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𝐹𝑇𝐴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−0.5×</m:t>
                    </m:r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𝑃𝐹</m:t>
                    </m:r>
                  </m:oMath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F5BA15-31FD-4C79-A601-C73CB86991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98462" y="2046977"/>
                <a:ext cx="9751942" cy="1107996"/>
              </a:xfrm>
              <a:prstGeom prst="rect">
                <a:avLst/>
              </a:prstGeom>
              <a:blipFill>
                <a:blip r:embed="rId6"/>
                <a:stretch>
                  <a:fillRect b="-2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505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 in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6692522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Not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Taking Charges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Deflecting a Pass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Box Out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Assisting the Assister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Help Defense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  <a:cs typeface="Arial" panose="020B0604020202020204" pitchFamily="34" charset="0"/>
              </a:rPr>
              <a:t>Screens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  <a:cs typeface="Arial" panose="020B0604020202020204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2725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45032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latin typeface="Selawik Semibold" panose="020B0702040204020203" pitchFamily="34" charset="0"/>
              </a:rPr>
            </a:br>
            <a:r>
              <a:rPr lang="en-US" sz="6000" dirty="0"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79273" y="4947240"/>
            <a:ext cx="6077158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If you can’t dunk, lower the hoop.</a:t>
            </a:r>
          </a:p>
          <a:p>
            <a:pPr algn="r"/>
            <a:endParaRPr lang="en-US" sz="2800" dirty="0"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 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Overview of Basketball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8" name="Online Media 67" title="The Rules of Basketball - EXPLAINED!">
            <a:hlinkClick r:id="" action="ppaction://media"/>
            <a:extLst>
              <a:ext uri="{FF2B5EF4-FFF2-40B4-BE49-F238E27FC236}">
                <a16:creationId xmlns:a16="http://schemas.microsoft.com/office/drawing/2014/main" id="{05C2B105-AAB4-41FD-B0A8-F4725EBB4B0D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7"/>
          <a:stretch>
            <a:fillRect/>
          </a:stretch>
        </p:blipFill>
        <p:spPr>
          <a:xfrm>
            <a:off x="2162997" y="1288422"/>
            <a:ext cx="9021835" cy="5074782"/>
          </a:xfrm>
          <a:prstGeom prst="rect">
            <a:avLst/>
          </a:prstGeom>
          <a:ln w="38100">
            <a:solidFill>
              <a:schemeClr val="bg1">
                <a:lumMod val="6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07659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6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8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9746927" cy="4367587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Information Tracked in Box Score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Two-Point Field Goals</a:t>
            </a:r>
          </a:p>
          <a:p>
            <a:pPr lvl="1">
              <a:buSzPct val="100000"/>
            </a:pP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Three-Point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Field Goals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Personal Fouls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Assists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Offensive/Defensive Rebounds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Blocked Shots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Steals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Minutes Played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404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8" y="1275565"/>
            <a:ext cx="7238788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Measures of Field Goal Percentage</a:t>
            </a: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Effective Field Goal Percentage (EFG)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 with Previous Metrics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15/20 Field Goals = 30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15/20  3-Pt Field Goals = 45 Points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Same Field Goal Percentage (75%)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New Metric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Adjusted EFG%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Knicks: 75%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Lakers: 112.5%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FGM = Field Goal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3FGM = 3-Pointer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3FGA = 3-Pointer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/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2B1BD59-845A-47AB-996C-07BD385B7B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1744" y="1861992"/>
                <a:ext cx="1791068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/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6F03D2F-E8B0-461B-85AC-A12B437DF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6854" y="1861992"/>
                <a:ext cx="2130904" cy="69403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+0.5×3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098" y="4931443"/>
                <a:ext cx="3928511" cy="70153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968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Rebounding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Raw Rebounds is Misleading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Offense (OREB%)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Percentage of Rebounds When on Defense (DREB%)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323439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REB =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OREB = Offensive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DREB = Defensive Rebound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/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A5F4B13-1CE3-4ECD-9621-55D069017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2563926"/>
                <a:ext cx="3189335" cy="69403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/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𝐷𝑅𝐸𝐵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𝑂𝑝𝑝𝑜𝑛𝑒𝑛𝑡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𝑀𝑖𝑠𝑠𝑒𝑑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60807C43-3A05-424D-81C6-FBC0A453F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3932600"/>
                <a:ext cx="4610686" cy="7536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61085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Classic Free Throw Percentage (FT%)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 Rate (FTR)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Interpretation: Suppose FTR = 0.39. For Every 100 Shots, the Team is Getting </a:t>
            </a:r>
            <a:r>
              <a:rPr lang="en-US" sz="2000">
                <a:solidFill>
                  <a:schemeClr val="bg1"/>
                </a:solidFill>
                <a:latin typeface="Selawik Semibold" panose="020B0702040204020203" pitchFamily="34" charset="0"/>
              </a:rPr>
              <a:t>Around 39 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Free Throws 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1015663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FGA = Field Goal Attempt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FTM = Free Throw Made</a:t>
            </a:r>
          </a:p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FTA =  Free Throw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/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𝐹𝑇𝑀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2CF2E2E-CC22-4E47-ACD1-8036120BE7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2168121"/>
                <a:ext cx="1780231" cy="6916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/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𝐹𝑇𝐴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𝐹𝐺𝐴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AF1B1AE-1D71-4BBA-B3B8-FFCD881B3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6556" y="3429000"/>
                <a:ext cx="1628907" cy="6890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1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Possession 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Starts When Team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Ends When Shot Hits Rim or Opponent Gets Ball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Average Possessions Per Game Between 90 and 95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Turnover Defined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Occurs When Team Loses Possession Before Attempting Shot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Offense Commits Turnovers and Defense Causes Turnovers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Offensive Turnovers Per Possession (TO%)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274320" lvl="1" indent="0">
              <a:buSzPct val="100000"/>
              <a:buNone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Defensive Turnovers Per Possession (DTO%)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7F4EB6B-A70F-4BD9-88D8-2F326499C5C0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= Turnover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/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𝐶𝑜𝑚𝑚𝑖𝑡𝑡𝑒𝑑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𝑂𝑓𝑓𝑒𝑛𝑠𝑖𝑣𝑒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80DF2A9-0936-4F38-BA8A-860C15E4E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1595" y="4490294"/>
                <a:ext cx="4546099" cy="76597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/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𝑇𝑂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𝐶𝑎𝑢𝑠𝑒𝑑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𝐷𝑒𝑓𝑒𝑛𝑠𝑖𝑣𝑒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𝑃𝑜𝑠𝑠𝑒𝑠𝑠𝑖𝑜𝑛𝑠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089FD10-AA7F-4B41-85D7-3B0CA19C0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8159" y="5807686"/>
                <a:ext cx="4545475" cy="76597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332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Offense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For Team Defense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DREB%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FTR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DTO%</a:t>
            </a: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Credited to Dean Oliver (Denver Nuggets)</a:t>
            </a:r>
          </a:p>
          <a:p>
            <a:pPr lvl="3">
              <a:buSzPct val="100000"/>
            </a:pPr>
            <a:endParaRPr lang="en-US" sz="16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buSzPct val="100000"/>
            </a:pP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210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raphic 22" descr="Basketball">
            <a:extLst>
              <a:ext uri="{FF2B5EF4-FFF2-40B4-BE49-F238E27FC236}">
                <a16:creationId xmlns:a16="http://schemas.microsoft.com/office/drawing/2014/main" id="{E9648A1B-FAF4-4D5E-A5FA-056876B6D1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4683" y="-47773"/>
            <a:ext cx="1236707" cy="12367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DA33D13-A6DD-4F70-90E0-B2FBF766C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6146" y="288168"/>
            <a:ext cx="9746927" cy="772006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Basketball Statistics</a:t>
            </a:r>
          </a:p>
        </p:txBody>
      </p:sp>
      <p:pic>
        <p:nvPicPr>
          <p:cNvPr id="27" name="Picture 26" descr="A close up of a toy&#10;&#10;Description automatically generated">
            <a:extLst>
              <a:ext uri="{FF2B5EF4-FFF2-40B4-BE49-F238E27FC236}">
                <a16:creationId xmlns:a16="http://schemas.microsoft.com/office/drawing/2014/main" id="{F3F65D40-5045-4F6A-881C-5E044D5BEB7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3932600"/>
            <a:ext cx="1598646" cy="1115388"/>
          </a:xfrm>
          <a:prstGeom prst="rect">
            <a:avLst/>
          </a:prstGeom>
        </p:spPr>
      </p:pic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71467" y="1275565"/>
            <a:ext cx="8677081" cy="5582435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Four Factors are Uncorrelated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All Giving Unique Information</a:t>
            </a:r>
          </a:p>
          <a:p>
            <a:pPr lvl="1"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Strongest Correlations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Opponent’s EFG% and DREB% (-0.67)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EFG% and OREB% (-0.47)</a:t>
            </a:r>
          </a:p>
          <a:p>
            <a:pPr lvl="2">
              <a:buSzPct val="100000"/>
            </a:pPr>
            <a:r>
              <a:rPr lang="en-US" sz="1800" dirty="0">
                <a:solidFill>
                  <a:schemeClr val="bg1"/>
                </a:solidFill>
                <a:latin typeface="Selawik Semibold" panose="020B0702040204020203" pitchFamily="34" charset="0"/>
              </a:rPr>
              <a:t>OREB% and TO% (0.46)</a:t>
            </a:r>
          </a:p>
          <a:p>
            <a:pPr lvl="2">
              <a:buSzPct val="100000"/>
            </a:pP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>
              <a:spcBef>
                <a:spcPts val="0"/>
              </a:spcBef>
              <a:buSzPct val="100000"/>
            </a:pPr>
            <a:r>
              <a:rPr lang="en-US" sz="2200" dirty="0">
                <a:solidFill>
                  <a:schemeClr val="bg1"/>
                </a:solidFill>
                <a:latin typeface="Selawik Semibold" panose="020B0702040204020203" pitchFamily="34" charset="0"/>
              </a:rPr>
              <a:t>Importance of 4 Factors in Regression</a:t>
            </a: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Regression on W</a:t>
            </a: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>
              <a:spcBef>
                <a:spcPts val="0"/>
              </a:spcBef>
              <a:buSzPct val="100000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Eight Covariates</a:t>
            </a:r>
            <a:endParaRPr lang="en-US" sz="18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164AB91-DF9B-4348-85B4-B3DBD68D0AB8}"/>
              </a:ext>
            </a:extLst>
          </p:cNvPr>
          <p:cNvCxnSpPr>
            <a:cxnSpLocks/>
          </p:cNvCxnSpPr>
          <p:nvPr/>
        </p:nvCxnSpPr>
        <p:spPr>
          <a:xfrm flipV="1">
            <a:off x="1772959" y="1060174"/>
            <a:ext cx="9513948" cy="40889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5" name="Picture 34" descr="A picture containing clipart&#10;&#10;Description automatically generated">
            <a:extLst>
              <a:ext uri="{FF2B5EF4-FFF2-40B4-BE49-F238E27FC236}">
                <a16:creationId xmlns:a16="http://schemas.microsoft.com/office/drawing/2014/main" id="{36A4252C-FA56-4DE4-B601-DA4D32813E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2817212"/>
            <a:ext cx="1598904" cy="1115388"/>
          </a:xfrm>
          <a:prstGeom prst="rect">
            <a:avLst/>
          </a:prstGeom>
        </p:spPr>
      </p:pic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AC0AF4A-02B5-401B-9183-DFBDCAC17CB5}"/>
              </a:ext>
            </a:extLst>
          </p:cNvPr>
          <p:cNvCxnSpPr>
            <a:cxnSpLocks/>
          </p:cNvCxnSpPr>
          <p:nvPr/>
        </p:nvCxnSpPr>
        <p:spPr>
          <a:xfrm flipV="1">
            <a:off x="1443448" y="1087104"/>
            <a:ext cx="364940" cy="567192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C0D842E-CE3C-450F-A5A5-11DDD6118C09}"/>
              </a:ext>
            </a:extLst>
          </p:cNvPr>
          <p:cNvCxnSpPr>
            <a:cxnSpLocks/>
          </p:cNvCxnSpPr>
          <p:nvPr/>
        </p:nvCxnSpPr>
        <p:spPr>
          <a:xfrm>
            <a:off x="443317" y="-93164"/>
            <a:ext cx="1000131" cy="1802428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67D3C56B-D516-4628-8E26-F56918CF8C92}"/>
              </a:ext>
            </a:extLst>
          </p:cNvPr>
          <p:cNvCxnSpPr>
            <a:cxnSpLocks/>
          </p:cNvCxnSpPr>
          <p:nvPr/>
        </p:nvCxnSpPr>
        <p:spPr>
          <a:xfrm>
            <a:off x="369948" y="3889614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290DB4C-815D-42FC-98C1-898CC129644A}"/>
              </a:ext>
            </a:extLst>
          </p:cNvPr>
          <p:cNvCxnSpPr>
            <a:cxnSpLocks/>
          </p:cNvCxnSpPr>
          <p:nvPr/>
        </p:nvCxnSpPr>
        <p:spPr>
          <a:xfrm>
            <a:off x="373606" y="2789797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7FDB3DF-10DC-4872-BCF3-6F2CC6DD0F1C}"/>
              </a:ext>
            </a:extLst>
          </p:cNvPr>
          <p:cNvCxnSpPr>
            <a:cxnSpLocks/>
          </p:cNvCxnSpPr>
          <p:nvPr/>
        </p:nvCxnSpPr>
        <p:spPr>
          <a:xfrm>
            <a:off x="373606" y="5047988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60" descr="A close up of a toy&#10;&#10;Description automatically generated">
            <a:extLst>
              <a:ext uri="{FF2B5EF4-FFF2-40B4-BE49-F238E27FC236}">
                <a16:creationId xmlns:a16="http://schemas.microsoft.com/office/drawing/2014/main" id="{96AE0023-E4EA-4D16-8B99-96DA8E83150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405" r="-2" b="25800"/>
          <a:stretch/>
        </p:blipFill>
        <p:spPr>
          <a:xfrm>
            <a:off x="455571" y="6190676"/>
            <a:ext cx="1598646" cy="1115388"/>
          </a:xfrm>
          <a:prstGeom prst="rect">
            <a:avLst/>
          </a:prstGeom>
        </p:spPr>
      </p:pic>
      <p:pic>
        <p:nvPicPr>
          <p:cNvPr id="62" name="Picture 61" descr="A picture containing clipart&#10;&#10;Description automatically generated">
            <a:extLst>
              <a:ext uri="{FF2B5EF4-FFF2-40B4-BE49-F238E27FC236}">
                <a16:creationId xmlns:a16="http://schemas.microsoft.com/office/drawing/2014/main" id="{569B3D08-70E8-4C8B-A239-7C18FB492C6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2" r="8033" b="-1"/>
          <a:stretch/>
        </p:blipFill>
        <p:spPr>
          <a:xfrm>
            <a:off x="450297" y="5075288"/>
            <a:ext cx="1598904" cy="1115388"/>
          </a:xfrm>
          <a:prstGeom prst="rect">
            <a:avLst/>
          </a:prstGeom>
        </p:spPr>
      </p:pic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0DB3758-374A-4C64-B771-E4915100FBBC}"/>
              </a:ext>
            </a:extLst>
          </p:cNvPr>
          <p:cNvCxnSpPr>
            <a:cxnSpLocks/>
          </p:cNvCxnSpPr>
          <p:nvPr/>
        </p:nvCxnSpPr>
        <p:spPr>
          <a:xfrm>
            <a:off x="369948" y="6147690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BDADCEE-4407-4364-B613-6D0D45453CB7}"/>
              </a:ext>
            </a:extLst>
          </p:cNvPr>
          <p:cNvCxnSpPr>
            <a:cxnSpLocks/>
          </p:cNvCxnSpPr>
          <p:nvPr/>
        </p:nvCxnSpPr>
        <p:spPr>
          <a:xfrm>
            <a:off x="373606" y="5047873"/>
            <a:ext cx="1590634" cy="0"/>
          </a:xfrm>
          <a:prstGeom prst="line">
            <a:avLst/>
          </a:prstGeom>
          <a:ln w="101600">
            <a:solidFill>
              <a:srgbClr val="A6A1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FF830B1-81C0-4325-8FC2-FD52D52FBC55}"/>
              </a:ext>
            </a:extLst>
          </p:cNvPr>
          <p:cNvCxnSpPr>
            <a:cxnSpLocks/>
          </p:cNvCxnSpPr>
          <p:nvPr/>
        </p:nvCxnSpPr>
        <p:spPr>
          <a:xfrm>
            <a:off x="373606" y="7306064"/>
            <a:ext cx="1590634" cy="0"/>
          </a:xfrm>
          <a:prstGeom prst="line">
            <a:avLst/>
          </a:prstGeom>
          <a:ln w="1016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D695731-30B6-474A-893D-D960E2F39AF9}"/>
              </a:ext>
            </a:extLst>
          </p:cNvPr>
          <p:cNvCxnSpPr>
            <a:cxnSpLocks/>
          </p:cNvCxnSpPr>
          <p:nvPr/>
        </p:nvCxnSpPr>
        <p:spPr>
          <a:xfrm flipV="1">
            <a:off x="2010803" y="1087104"/>
            <a:ext cx="0" cy="5770896"/>
          </a:xfrm>
          <a:prstGeom prst="line">
            <a:avLst/>
          </a:prstGeom>
          <a:ln w="1016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AA4CF1A-1667-4846-A930-5BDA2A2246B8}"/>
              </a:ext>
            </a:extLst>
          </p:cNvPr>
          <p:cNvSpPr txBox="1"/>
          <p:nvPr/>
        </p:nvSpPr>
        <p:spPr>
          <a:xfrm>
            <a:off x="8832846" y="1317050"/>
            <a:ext cx="3165219" cy="400110"/>
          </a:xfrm>
          <a:prstGeom prst="rect">
            <a:avLst/>
          </a:prstGeom>
          <a:solidFill>
            <a:srgbClr val="A6A1A1"/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 = Win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/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B9FEEED-10D1-4808-9505-E4591CDAA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6182" y="4346070"/>
                <a:ext cx="6161143" cy="369332"/>
              </a:xfrm>
              <a:prstGeom prst="rect">
                <a:avLst/>
              </a:prstGeom>
              <a:blipFill>
                <a:blip r:embed="rId6"/>
                <a:stretch>
                  <a:fillRect b="-36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/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B65BE4C-71FE-4538-9F6A-8196E87CB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249059"/>
                <a:ext cx="6161143" cy="307777"/>
              </a:xfrm>
              <a:prstGeom prst="rect">
                <a:avLst/>
              </a:prstGeom>
              <a:blipFill>
                <a:blip r:embed="rId7"/>
                <a:stretch>
                  <a:fillRect l="-1385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/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1D5B956-462E-4359-B755-40CD04E760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2" y="6062283"/>
                <a:ext cx="6161143" cy="307777"/>
              </a:xfrm>
              <a:prstGeom prst="rect">
                <a:avLst/>
              </a:prstGeom>
              <a:blipFill>
                <a:blip r:embed="rId8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/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C6EA8AC-51A9-4BAA-9B85-F244E2EDD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418955"/>
                <a:ext cx="6161143" cy="307777"/>
              </a:xfrm>
              <a:prstGeom prst="rect">
                <a:avLst/>
              </a:prstGeom>
              <a:blipFill>
                <a:blip r:embed="rId9"/>
                <a:stretch>
                  <a:fillRect l="-1385" b="-3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/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 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D08841C-DB2C-4013-B7ED-E4B52B9BF4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703" y="5647215"/>
                <a:ext cx="6161143" cy="307777"/>
              </a:xfrm>
              <a:prstGeom prst="rect">
                <a:avLst/>
              </a:prstGeom>
              <a:blipFill>
                <a:blip r:embed="rId10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/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𝑂𝑝𝑝𝑜𝑛𝑒𝑛</m:t>
                      </m:r>
                      <m:sSup>
                        <m:sSup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𝐸𝐹𝐺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83DC61-F4F2-427C-BCD3-F1EC4698D1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2" y="5238338"/>
                <a:ext cx="6161143" cy="307777"/>
              </a:xfrm>
              <a:prstGeom prst="rect">
                <a:avLst/>
              </a:prstGeom>
              <a:blipFill>
                <a:blip r:embed="rId11"/>
                <a:stretch>
                  <a:fillRect l="-1385" b="-352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/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𝐷𝑅𝐸𝐵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0F8F899-A9D4-4B0F-8075-26C424E82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6045371"/>
                <a:ext cx="6161143" cy="307777"/>
              </a:xfrm>
              <a:prstGeom prst="rect">
                <a:avLst/>
              </a:prstGeom>
              <a:blipFill>
                <a:blip r:embed="rId12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/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𝐹𝑇𝑅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E1C6D8A-ECA5-4729-8B01-2E5A80461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2024" y="6437091"/>
                <a:ext cx="6161143" cy="307777"/>
              </a:xfrm>
              <a:prstGeom prst="rect">
                <a:avLst/>
              </a:prstGeom>
              <a:blipFill>
                <a:blip r:embed="rId13"/>
                <a:stretch>
                  <a:fillRect l="-1385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/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𝐷𝑇𝑂</m:t>
                      </m:r>
                      <m:r>
                        <a:rPr lang="en-US" sz="2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en-US" sz="2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1C31C0A-096E-4633-84A6-9695E1AB5A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6511" y="5646917"/>
                <a:ext cx="6161143" cy="307777"/>
              </a:xfrm>
              <a:prstGeom prst="rect">
                <a:avLst/>
              </a:prstGeom>
              <a:blipFill>
                <a:blip r:embed="rId14"/>
                <a:stretch>
                  <a:fillRect l="-1385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296916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7B713C7F-58B7-4AE9-B361-B13EB9EC4C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587</TotalTime>
  <Words>760</Words>
  <Application>Microsoft Office PowerPoint</Application>
  <PresentationFormat>Widescreen</PresentationFormat>
  <Paragraphs>241</Paragraphs>
  <Slides>15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Cambria Math</vt:lpstr>
      <vt:lpstr>Century Schoolbook</vt:lpstr>
      <vt:lpstr>Selawik Semibold</vt:lpstr>
      <vt:lpstr>Wingdings 2</vt:lpstr>
      <vt:lpstr>View</vt:lpstr>
      <vt:lpstr>Basketball I</vt:lpstr>
      <vt:lpstr>Overview of Basketball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Basketball Statistics</vt:lpstr>
      <vt:lpstr>Linear Weights in Basketball</vt:lpstr>
      <vt:lpstr>Linear Weights in Basketball</vt:lpstr>
      <vt:lpstr>Linear Weights in Basketball</vt:lpstr>
      <vt:lpstr>Linear Weights in Basketball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Basketball I</dc:title>
  <dc:creator>Super Mario</dc:creator>
  <cp:lastModifiedBy>Giacomazzo, Mario</cp:lastModifiedBy>
  <cp:revision>43</cp:revision>
  <dcterms:created xsi:type="dcterms:W3CDTF">2019-09-22T23:34:01Z</dcterms:created>
  <dcterms:modified xsi:type="dcterms:W3CDTF">2025-10-14T17:45:57Z</dcterms:modified>
</cp:coreProperties>
</file>