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45" r:id="rId1"/>
  </p:sldMasterIdLst>
  <p:notesMasterIdLst>
    <p:notesMasterId r:id="rId14"/>
  </p:notesMasterIdLst>
  <p:sldIdLst>
    <p:sldId id="298" r:id="rId2"/>
    <p:sldId id="305" r:id="rId3"/>
    <p:sldId id="335" r:id="rId4"/>
    <p:sldId id="337" r:id="rId5"/>
    <p:sldId id="338" r:id="rId6"/>
    <p:sldId id="339" r:id="rId7"/>
    <p:sldId id="340" r:id="rId8"/>
    <p:sldId id="342" r:id="rId9"/>
    <p:sldId id="341" r:id="rId10"/>
    <p:sldId id="343" r:id="rId11"/>
    <p:sldId id="344" r:id="rId12"/>
    <p:sldId id="33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B2D1F"/>
    <a:srgbClr val="B23615"/>
    <a:srgbClr val="BDB5B6"/>
    <a:srgbClr val="BDB196"/>
    <a:srgbClr val="AB2400"/>
    <a:srgbClr val="F9C201"/>
    <a:srgbClr val="FADB43"/>
    <a:srgbClr val="DFDFE1"/>
    <a:srgbClr val="EB321A"/>
    <a:srgbClr val="FDC9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583" autoAdjust="0"/>
    <p:restoredTop sz="95871" autoAdjust="0"/>
  </p:normalViewPr>
  <p:slideViewPr>
    <p:cSldViewPr snapToGrid="0">
      <p:cViewPr varScale="1">
        <p:scale>
          <a:sx n="61" d="100"/>
          <a:sy n="61" d="100"/>
        </p:scale>
        <p:origin x="28" y="40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4488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53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42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518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907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955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8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3976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545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71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4/25/2021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151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46" r:id="rId1"/>
    <p:sldLayoutId id="2147484547" r:id="rId2"/>
    <p:sldLayoutId id="2147484548" r:id="rId3"/>
    <p:sldLayoutId id="2147484549" r:id="rId4"/>
    <p:sldLayoutId id="2147484550" r:id="rId5"/>
    <p:sldLayoutId id="2147484551" r:id="rId6"/>
    <p:sldLayoutId id="2147484552" r:id="rId7"/>
    <p:sldLayoutId id="2147484553" r:id="rId8"/>
    <p:sldLayoutId id="2147484554" r:id="rId9"/>
    <p:sldLayoutId id="2147484555" r:id="rId10"/>
    <p:sldLayoutId id="214748455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g"/><Relationship Id="rId5" Type="http://schemas.microsoft.com/office/2007/relationships/hdphoto" Target="../media/hdphoto2.wdp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.jpeg"/><Relationship Id="rId7" Type="http://schemas.openxmlformats.org/officeDocument/2006/relationships/image" Target="../media/image1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9.png"/><Relationship Id="rId9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0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3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>
          <a:blip r:embed="rId2">
            <a:alphaModFix amt="88000"/>
          </a:blip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0" name="Rectangle 86">
            <a:extLst>
              <a:ext uri="{FF2B5EF4-FFF2-40B4-BE49-F238E27FC236}">
                <a16:creationId xmlns:a16="http://schemas.microsoft.com/office/drawing/2014/main" id="{472095BC-C06B-45BD-A206-0F75C6A4A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sp>
        <p:nvSpPr>
          <p:cNvPr id="155" name="Arrow: Chevron 154">
            <a:extLst>
              <a:ext uri="{FF2B5EF4-FFF2-40B4-BE49-F238E27FC236}">
                <a16:creationId xmlns:a16="http://schemas.microsoft.com/office/drawing/2014/main" id="{78F79A9B-43DE-4007-BEE7-212F8FE8A991}"/>
              </a:ext>
            </a:extLst>
          </p:cNvPr>
          <p:cNvSpPr/>
          <p:nvPr/>
        </p:nvSpPr>
        <p:spPr>
          <a:xfrm rot="10800000">
            <a:off x="6230736" y="2911373"/>
            <a:ext cx="7637444" cy="2213476"/>
          </a:xfrm>
          <a:prstGeom prst="chevron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56" name="Arrow: Chevron 155">
            <a:extLst>
              <a:ext uri="{FF2B5EF4-FFF2-40B4-BE49-F238E27FC236}">
                <a16:creationId xmlns:a16="http://schemas.microsoft.com/office/drawing/2014/main" id="{2BC072E6-80A5-4803-B7CF-1169949BFEDC}"/>
              </a:ext>
            </a:extLst>
          </p:cNvPr>
          <p:cNvSpPr/>
          <p:nvPr/>
        </p:nvSpPr>
        <p:spPr>
          <a:xfrm rot="10800000">
            <a:off x="6230736" y="2813253"/>
            <a:ext cx="7637444" cy="2213476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06408" y="1793212"/>
            <a:ext cx="5532646" cy="2213477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chemeClr val="bg2">
                    <a:lumMod val="75000"/>
                  </a:schemeClr>
                </a:solidFill>
                <a:effectLst/>
                <a:latin typeface="Selawik Semibold" panose="020B0702040204020203" pitchFamily="34" charset="0"/>
              </a:rPr>
              <a:t>Gambling III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78942" y="4056036"/>
            <a:ext cx="5532646" cy="1032953"/>
          </a:xfrm>
        </p:spPr>
        <p:txBody>
          <a:bodyPr>
            <a:normAutofit/>
          </a:bodyPr>
          <a:lstStyle/>
          <a:p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Produced by Dr. Mario  </a:t>
            </a: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     </a:t>
            </a:r>
            <a:r>
              <a:rPr lang="en-US" sz="2400" dirty="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UNC </a:t>
            </a:r>
            <a:r>
              <a:rPr lang="en-US" sz="2400">
                <a:ln>
                  <a:noFill/>
                </a:ln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Selawik Semibold" panose="020B0702040204020203" pitchFamily="34" charset="0"/>
              </a:rPr>
              <a:t>STOR </a:t>
            </a:r>
            <a:r>
              <a:rPr lang="en-US" sz="240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538</a:t>
            </a:r>
            <a:endParaRPr lang="en-US" sz="2400" dirty="0">
              <a:ln>
                <a:noFill/>
              </a:ln>
              <a:solidFill>
                <a:schemeClr val="accent5">
                  <a:lumMod val="60000"/>
                  <a:lumOff val="4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60" name="Picture 59" descr="A picture containing drawing&#10;&#10;Description automatically generated">
            <a:extLst>
              <a:ext uri="{FF2B5EF4-FFF2-40B4-BE49-F238E27FC236}">
                <a16:creationId xmlns:a16="http://schemas.microsoft.com/office/drawing/2014/main" id="{687303E0-5760-44E3-9C04-E1CF0D3238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" r="-4" b="-4"/>
          <a:stretch/>
        </p:blipFill>
        <p:spPr>
          <a:xfrm>
            <a:off x="5233763" y="10"/>
            <a:ext cx="4480560" cy="251677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</p:spPr>
      </p:pic>
      <p:sp>
        <p:nvSpPr>
          <p:cNvPr id="101" name="Freeform: Shape 88">
            <a:extLst>
              <a:ext uri="{FF2B5EF4-FFF2-40B4-BE49-F238E27FC236}">
                <a16:creationId xmlns:a16="http://schemas.microsoft.com/office/drawing/2014/main" id="{4D40AAF3-394B-453B-8AF1-B796F8F9F9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33763" y="0"/>
            <a:ext cx="4480560" cy="2516783"/>
          </a:xfrm>
          <a:custGeom>
            <a:avLst/>
            <a:gdLst>
              <a:gd name="connsiteX0" fmla="*/ 273471 w 4480560"/>
              <a:gd name="connsiteY0" fmla="*/ 0 h 2516783"/>
              <a:gd name="connsiteX1" fmla="*/ 4207090 w 4480560"/>
              <a:gd name="connsiteY1" fmla="*/ 0 h 2516783"/>
              <a:gd name="connsiteX2" fmla="*/ 4218264 w 4480560"/>
              <a:gd name="connsiteY2" fmla="*/ 73216 h 2516783"/>
              <a:gd name="connsiteX3" fmla="*/ 4228529 w 4480560"/>
              <a:gd name="connsiteY3" fmla="*/ 276503 h 2516783"/>
              <a:gd name="connsiteX4" fmla="*/ 2240280 w 4480560"/>
              <a:gd name="connsiteY4" fmla="*/ 2264752 h 2516783"/>
              <a:gd name="connsiteX5" fmla="*/ 252032 w 4480560"/>
              <a:gd name="connsiteY5" fmla="*/ 276503 h 2516783"/>
              <a:gd name="connsiteX6" fmla="*/ 262297 w 4480560"/>
              <a:gd name="connsiteY6" fmla="*/ 73216 h 2516783"/>
              <a:gd name="connsiteX7" fmla="*/ 18808 w 4480560"/>
              <a:gd name="connsiteY7" fmla="*/ 0 h 2516783"/>
              <a:gd name="connsiteX8" fmla="*/ 216879 w 4480560"/>
              <a:gd name="connsiteY8" fmla="*/ 0 h 2516783"/>
              <a:gd name="connsiteX9" fmla="*/ 206579 w 4480560"/>
              <a:gd name="connsiteY9" fmla="*/ 67490 h 2516783"/>
              <a:gd name="connsiteX10" fmla="*/ 196025 w 4480560"/>
              <a:gd name="connsiteY10" fmla="*/ 276503 h 2516783"/>
              <a:gd name="connsiteX11" fmla="*/ 2240280 w 4480560"/>
              <a:gd name="connsiteY11" fmla="*/ 2320759 h 2516783"/>
              <a:gd name="connsiteX12" fmla="*/ 4284535 w 4480560"/>
              <a:gd name="connsiteY12" fmla="*/ 276503 h 2516783"/>
              <a:gd name="connsiteX13" fmla="*/ 4273981 w 4480560"/>
              <a:gd name="connsiteY13" fmla="*/ 67490 h 2516783"/>
              <a:gd name="connsiteX14" fmla="*/ 4263681 w 4480560"/>
              <a:gd name="connsiteY14" fmla="*/ 0 h 2516783"/>
              <a:gd name="connsiteX15" fmla="*/ 4461752 w 4480560"/>
              <a:gd name="connsiteY15" fmla="*/ 0 h 2516783"/>
              <a:gd name="connsiteX16" fmla="*/ 4468994 w 4480560"/>
              <a:gd name="connsiteY16" fmla="*/ 47447 h 2516783"/>
              <a:gd name="connsiteX17" fmla="*/ 4480560 w 4480560"/>
              <a:gd name="connsiteY17" fmla="*/ 276503 h 2516783"/>
              <a:gd name="connsiteX18" fmla="*/ 2240280 w 4480560"/>
              <a:gd name="connsiteY18" fmla="*/ 2516783 h 2516783"/>
              <a:gd name="connsiteX19" fmla="*/ 0 w 4480560"/>
              <a:gd name="connsiteY19" fmla="*/ 276503 h 2516783"/>
              <a:gd name="connsiteX20" fmla="*/ 11567 w 4480560"/>
              <a:gd name="connsiteY20" fmla="*/ 47447 h 2516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4480560" h="2516783">
                <a:moveTo>
                  <a:pt x="273471" y="0"/>
                </a:moveTo>
                <a:lnTo>
                  <a:pt x="4207090" y="0"/>
                </a:lnTo>
                <a:lnTo>
                  <a:pt x="4218264" y="73216"/>
                </a:lnTo>
                <a:cubicBezTo>
                  <a:pt x="4225052" y="140055"/>
                  <a:pt x="4228529" y="207873"/>
                  <a:pt x="4228529" y="276503"/>
                </a:cubicBezTo>
                <a:cubicBezTo>
                  <a:pt x="4228529" y="1374583"/>
                  <a:pt x="3338359" y="2264752"/>
                  <a:pt x="2240280" y="2264752"/>
                </a:cubicBezTo>
                <a:cubicBezTo>
                  <a:pt x="1142201" y="2264752"/>
                  <a:pt x="252032" y="1374583"/>
                  <a:pt x="252032" y="276503"/>
                </a:cubicBezTo>
                <a:cubicBezTo>
                  <a:pt x="252032" y="207873"/>
                  <a:pt x="255509" y="140055"/>
                  <a:pt x="262297" y="73216"/>
                </a:cubicBezTo>
                <a:close/>
                <a:moveTo>
                  <a:pt x="18808" y="0"/>
                </a:moveTo>
                <a:lnTo>
                  <a:pt x="216879" y="0"/>
                </a:lnTo>
                <a:lnTo>
                  <a:pt x="206579" y="67490"/>
                </a:lnTo>
                <a:cubicBezTo>
                  <a:pt x="199600" y="136212"/>
                  <a:pt x="196025" y="205940"/>
                  <a:pt x="196025" y="276503"/>
                </a:cubicBezTo>
                <a:cubicBezTo>
                  <a:pt x="196025" y="1405514"/>
                  <a:pt x="1111269" y="2320759"/>
                  <a:pt x="2240280" y="2320759"/>
                </a:cubicBezTo>
                <a:cubicBezTo>
                  <a:pt x="3369291" y="2320759"/>
                  <a:pt x="4284535" y="1405514"/>
                  <a:pt x="4284535" y="276503"/>
                </a:cubicBezTo>
                <a:cubicBezTo>
                  <a:pt x="4284535" y="205940"/>
                  <a:pt x="4280960" y="136212"/>
                  <a:pt x="4273981" y="67490"/>
                </a:cubicBezTo>
                <a:lnTo>
                  <a:pt x="4263681" y="0"/>
                </a:lnTo>
                <a:lnTo>
                  <a:pt x="4461752" y="0"/>
                </a:lnTo>
                <a:lnTo>
                  <a:pt x="4468994" y="47447"/>
                </a:lnTo>
                <a:cubicBezTo>
                  <a:pt x="4476642" y="122759"/>
                  <a:pt x="4480560" y="199173"/>
                  <a:pt x="4480560" y="276503"/>
                </a:cubicBezTo>
                <a:cubicBezTo>
                  <a:pt x="4480560" y="1513776"/>
                  <a:pt x="3477553" y="2516783"/>
                  <a:pt x="2240280" y="2516783"/>
                </a:cubicBezTo>
                <a:cubicBezTo>
                  <a:pt x="1003008" y="2516783"/>
                  <a:pt x="0" y="1513776"/>
                  <a:pt x="0" y="276503"/>
                </a:cubicBezTo>
                <a:cubicBezTo>
                  <a:pt x="0" y="199173"/>
                  <a:pt x="3918" y="122759"/>
                  <a:pt x="11567" y="47447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  <p:pic>
        <p:nvPicPr>
          <p:cNvPr id="82" name="Picture 81" descr="A picture containing drawing&#10;&#10;Description automatically generated">
            <a:extLst>
              <a:ext uri="{FF2B5EF4-FFF2-40B4-BE49-F238E27FC236}">
                <a16:creationId xmlns:a16="http://schemas.microsoft.com/office/drawing/2014/main" id="{24D68360-9AB4-41BB-8EBB-0036AFD99E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44"/>
          <a:stretch/>
        </p:blipFill>
        <p:spPr>
          <a:xfrm>
            <a:off x="20" y="537668"/>
            <a:ext cx="568118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</p:spPr>
      </p:pic>
      <p:sp>
        <p:nvSpPr>
          <p:cNvPr id="102" name="Freeform: Shape 90">
            <a:extLst>
              <a:ext uri="{FF2B5EF4-FFF2-40B4-BE49-F238E27FC236}">
                <a16:creationId xmlns:a16="http://schemas.microsoft.com/office/drawing/2014/main" id="{A4D0672D-43C7-420C-A186-48122D7CD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7667"/>
            <a:ext cx="5681204" cy="6320333"/>
          </a:xfrm>
          <a:custGeom>
            <a:avLst/>
            <a:gdLst>
              <a:gd name="connsiteX0" fmla="*/ 0 w 5681204"/>
              <a:gd name="connsiteY0" fmla="*/ 5597835 h 6320333"/>
              <a:gd name="connsiteX1" fmla="*/ 39695 w 5681204"/>
              <a:gd name="connsiteY1" fmla="*/ 5641510 h 6320333"/>
              <a:gd name="connsiteX2" fmla="*/ 1034272 w 5681204"/>
              <a:gd name="connsiteY2" fmla="*/ 6312073 h 6320333"/>
              <a:gd name="connsiteX3" fmla="*/ 1056841 w 5681204"/>
              <a:gd name="connsiteY3" fmla="*/ 6320333 h 6320333"/>
              <a:gd name="connsiteX4" fmla="*/ 413612 w 5681204"/>
              <a:gd name="connsiteY4" fmla="*/ 6320333 h 6320333"/>
              <a:gd name="connsiteX5" fmla="*/ 300961 w 5681204"/>
              <a:gd name="connsiteY5" fmla="*/ 6249073 h 6320333"/>
              <a:gd name="connsiteX6" fmla="*/ 71042 w 5681204"/>
              <a:gd name="connsiteY6" fmla="*/ 6074983 h 6320333"/>
              <a:gd name="connsiteX7" fmla="*/ 0 w 5681204"/>
              <a:gd name="connsiteY7" fmla="*/ 6010415 h 6320333"/>
              <a:gd name="connsiteX8" fmla="*/ 2252205 w 5681204"/>
              <a:gd name="connsiteY8" fmla="*/ 385763 h 6320333"/>
              <a:gd name="connsiteX9" fmla="*/ 5295442 w 5681204"/>
              <a:gd name="connsiteY9" fmla="*/ 3429000 h 6320333"/>
              <a:gd name="connsiteX10" fmla="*/ 3436771 w 5681204"/>
              <a:gd name="connsiteY10" fmla="*/ 6233085 h 6320333"/>
              <a:gd name="connsiteX11" fmla="*/ 3198390 w 5681204"/>
              <a:gd name="connsiteY11" fmla="*/ 6320333 h 6320333"/>
              <a:gd name="connsiteX12" fmla="*/ 1306021 w 5681204"/>
              <a:gd name="connsiteY12" fmla="*/ 6320333 h 6320333"/>
              <a:gd name="connsiteX13" fmla="*/ 1067639 w 5681204"/>
              <a:gd name="connsiteY13" fmla="*/ 6233085 h 6320333"/>
              <a:gd name="connsiteX14" fmla="*/ 100311 w 5681204"/>
              <a:gd name="connsiteY14" fmla="*/ 5580893 h 6320333"/>
              <a:gd name="connsiteX15" fmla="*/ 0 w 5681204"/>
              <a:gd name="connsiteY15" fmla="*/ 5470524 h 6320333"/>
              <a:gd name="connsiteX16" fmla="*/ 0 w 5681204"/>
              <a:gd name="connsiteY16" fmla="*/ 1387476 h 6320333"/>
              <a:gd name="connsiteX17" fmla="*/ 100311 w 5681204"/>
              <a:gd name="connsiteY17" fmla="*/ 1277106 h 6320333"/>
              <a:gd name="connsiteX18" fmla="*/ 2252205 w 5681204"/>
              <a:gd name="connsiteY18" fmla="*/ 385763 h 6320333"/>
              <a:gd name="connsiteX19" fmla="*/ 2252205 w 5681204"/>
              <a:gd name="connsiteY19" fmla="*/ 0 h 6320333"/>
              <a:gd name="connsiteX20" fmla="*/ 5681204 w 5681204"/>
              <a:gd name="connsiteY20" fmla="*/ 3429000 h 6320333"/>
              <a:gd name="connsiteX21" fmla="*/ 4169391 w 5681204"/>
              <a:gd name="connsiteY21" fmla="*/ 6272380 h 6320333"/>
              <a:gd name="connsiteX22" fmla="*/ 4090458 w 5681204"/>
              <a:gd name="connsiteY22" fmla="*/ 6320333 h 6320333"/>
              <a:gd name="connsiteX23" fmla="*/ 3447569 w 5681204"/>
              <a:gd name="connsiteY23" fmla="*/ 6320333 h 6320333"/>
              <a:gd name="connsiteX24" fmla="*/ 3470138 w 5681204"/>
              <a:gd name="connsiteY24" fmla="*/ 6312073 h 6320333"/>
              <a:gd name="connsiteX25" fmla="*/ 5381167 w 5681204"/>
              <a:gd name="connsiteY25" fmla="*/ 3429000 h 6320333"/>
              <a:gd name="connsiteX26" fmla="*/ 2252205 w 5681204"/>
              <a:gd name="connsiteY26" fmla="*/ 300038 h 6320333"/>
              <a:gd name="connsiteX27" fmla="*/ 39695 w 5681204"/>
              <a:gd name="connsiteY27" fmla="*/ 1216490 h 6320333"/>
              <a:gd name="connsiteX28" fmla="*/ 0 w 5681204"/>
              <a:gd name="connsiteY28" fmla="*/ 1260165 h 6320333"/>
              <a:gd name="connsiteX29" fmla="*/ 0 w 5681204"/>
              <a:gd name="connsiteY29" fmla="*/ 847584 h 6320333"/>
              <a:gd name="connsiteX30" fmla="*/ 71042 w 5681204"/>
              <a:gd name="connsiteY30" fmla="*/ 783017 h 6320333"/>
              <a:gd name="connsiteX31" fmla="*/ 2252205 w 5681204"/>
              <a:gd name="connsiteY31" fmla="*/ 0 h 63203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681204" h="6320333">
                <a:moveTo>
                  <a:pt x="0" y="5597835"/>
                </a:moveTo>
                <a:lnTo>
                  <a:pt x="39695" y="5641510"/>
                </a:lnTo>
                <a:cubicBezTo>
                  <a:pt x="322810" y="5924626"/>
                  <a:pt x="659928" y="6153739"/>
                  <a:pt x="1034272" y="6312073"/>
                </a:cubicBezTo>
                <a:lnTo>
                  <a:pt x="1056841" y="6320333"/>
                </a:lnTo>
                <a:lnTo>
                  <a:pt x="413612" y="6320333"/>
                </a:lnTo>
                <a:lnTo>
                  <a:pt x="300961" y="6249073"/>
                </a:lnTo>
                <a:cubicBezTo>
                  <a:pt x="221838" y="6194223"/>
                  <a:pt x="145134" y="6136129"/>
                  <a:pt x="71042" y="6074983"/>
                </a:cubicBezTo>
                <a:lnTo>
                  <a:pt x="0" y="6010415"/>
                </a:lnTo>
                <a:close/>
                <a:moveTo>
                  <a:pt x="2252205" y="385763"/>
                </a:moveTo>
                <a:cubicBezTo>
                  <a:pt x="3932939" y="385763"/>
                  <a:pt x="5295442" y="1748266"/>
                  <a:pt x="5295442" y="3429000"/>
                </a:cubicBezTo>
                <a:cubicBezTo>
                  <a:pt x="5295442" y="4689551"/>
                  <a:pt x="4529034" y="5771096"/>
                  <a:pt x="3436771" y="6233085"/>
                </a:cubicBezTo>
                <a:lnTo>
                  <a:pt x="3198390" y="6320333"/>
                </a:lnTo>
                <a:lnTo>
                  <a:pt x="1306021" y="6320333"/>
                </a:lnTo>
                <a:lnTo>
                  <a:pt x="1067639" y="6233085"/>
                </a:lnTo>
                <a:cubicBezTo>
                  <a:pt x="703552" y="6079088"/>
                  <a:pt x="375670" y="5856252"/>
                  <a:pt x="100311" y="5580893"/>
                </a:cubicBezTo>
                <a:lnTo>
                  <a:pt x="0" y="5470524"/>
                </a:lnTo>
                <a:lnTo>
                  <a:pt x="0" y="1387476"/>
                </a:lnTo>
                <a:lnTo>
                  <a:pt x="100311" y="1277106"/>
                </a:lnTo>
                <a:cubicBezTo>
                  <a:pt x="651028" y="726388"/>
                  <a:pt x="1411838" y="385763"/>
                  <a:pt x="2252205" y="385763"/>
                </a:cubicBezTo>
                <a:close/>
                <a:moveTo>
                  <a:pt x="2252205" y="0"/>
                </a:moveTo>
                <a:cubicBezTo>
                  <a:pt x="4145989" y="0"/>
                  <a:pt x="5681204" y="1535215"/>
                  <a:pt x="5681204" y="3429000"/>
                </a:cubicBezTo>
                <a:cubicBezTo>
                  <a:pt x="5681204" y="4612615"/>
                  <a:pt x="5081511" y="5656164"/>
                  <a:pt x="4169391" y="6272380"/>
                </a:cubicBezTo>
                <a:lnTo>
                  <a:pt x="4090458" y="6320333"/>
                </a:lnTo>
                <a:lnTo>
                  <a:pt x="3447569" y="6320333"/>
                </a:lnTo>
                <a:lnTo>
                  <a:pt x="3470138" y="6312073"/>
                </a:lnTo>
                <a:cubicBezTo>
                  <a:pt x="4593170" y="5837070"/>
                  <a:pt x="5381167" y="4725058"/>
                  <a:pt x="5381167" y="3429000"/>
                </a:cubicBezTo>
                <a:cubicBezTo>
                  <a:pt x="5381167" y="1700922"/>
                  <a:pt x="3980282" y="300038"/>
                  <a:pt x="2252205" y="300038"/>
                </a:cubicBezTo>
                <a:cubicBezTo>
                  <a:pt x="1388166" y="300038"/>
                  <a:pt x="605925" y="650259"/>
                  <a:pt x="39695" y="1216490"/>
                </a:cubicBezTo>
                <a:lnTo>
                  <a:pt x="0" y="1260165"/>
                </a:lnTo>
                <a:lnTo>
                  <a:pt x="0" y="847584"/>
                </a:lnTo>
                <a:lnTo>
                  <a:pt x="71042" y="783017"/>
                </a:lnTo>
                <a:cubicBezTo>
                  <a:pt x="663776" y="293850"/>
                  <a:pt x="1423674" y="0"/>
                  <a:pt x="2252205" y="0"/>
                </a:cubicBezTo>
                <a:close/>
              </a:path>
            </a:pathLst>
          </a:custGeom>
          <a:blipFill dpi="0" rotWithShape="1">
            <a:blip r:embed="rId4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Rockwell" panose="02060603020205020403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2: Bet on a Spread With 48% Chance of Winning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3: Bet on a Spread With 95% Chance of Winning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/>
              <p:nvPr/>
            </p:nvSpPr>
            <p:spPr>
              <a:xfrm>
                <a:off x="620614" y="1977267"/>
                <a:ext cx="1095077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0.48×0.909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0.52×1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0.909×1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=−0.09=−9%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614" y="1977267"/>
                <a:ext cx="10950772" cy="6705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ight Brace 10">
            <a:extLst>
              <a:ext uri="{FF2B5EF4-FFF2-40B4-BE49-F238E27FC236}">
                <a16:creationId xmlns:a16="http://schemas.microsoft.com/office/drawing/2014/main" id="{0678306C-183A-4AA2-8ED3-7D1716727BB0}"/>
              </a:ext>
            </a:extLst>
          </p:cNvPr>
          <p:cNvSpPr/>
          <p:nvPr/>
        </p:nvSpPr>
        <p:spPr>
          <a:xfrm rot="5400000">
            <a:off x="8773123" y="2369195"/>
            <a:ext cx="400110" cy="640919"/>
          </a:xfrm>
          <a:prstGeom prst="rightBrace">
            <a:avLst/>
          </a:prstGeom>
          <a:ln w="57150">
            <a:solidFill>
              <a:srgbClr val="9B2D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A29A1E-9F93-4403-BD4C-C744F8918165}"/>
              </a:ext>
            </a:extLst>
          </p:cNvPr>
          <p:cNvSpPr txBox="1"/>
          <p:nvPr/>
        </p:nvSpPr>
        <p:spPr>
          <a:xfrm>
            <a:off x="8042275" y="2944525"/>
            <a:ext cx="26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an Idiot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EB6F8D-DD18-438F-9BDE-D25FBD3458B4}"/>
                  </a:ext>
                </a:extLst>
              </p:cNvPr>
              <p:cNvSpPr txBox="1"/>
              <p:nvPr/>
            </p:nvSpPr>
            <p:spPr>
              <a:xfrm>
                <a:off x="960479" y="3932315"/>
                <a:ext cx="1095077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0.95×0.909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0.05×1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0.909×1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=0.89=89%≠100%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4EB6F8D-DD18-438F-9BDE-D25FBD3458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479" y="3932315"/>
                <a:ext cx="1095077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ight Brace 14">
            <a:extLst>
              <a:ext uri="{FF2B5EF4-FFF2-40B4-BE49-F238E27FC236}">
                <a16:creationId xmlns:a16="http://schemas.microsoft.com/office/drawing/2014/main" id="{64D0F542-DF71-4445-B949-C09B54F1117D}"/>
              </a:ext>
            </a:extLst>
          </p:cNvPr>
          <p:cNvSpPr/>
          <p:nvPr/>
        </p:nvSpPr>
        <p:spPr>
          <a:xfrm rot="5400000">
            <a:off x="9470267" y="4193766"/>
            <a:ext cx="340323" cy="693581"/>
          </a:xfrm>
          <a:prstGeom prst="rightBrace">
            <a:avLst/>
          </a:prstGeom>
          <a:ln w="57150">
            <a:solidFill>
              <a:srgbClr val="9B2D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A74D2E-7320-404C-9B45-2D876FFCB1FA}"/>
              </a:ext>
            </a:extLst>
          </p:cNvPr>
          <p:cNvSpPr txBox="1"/>
          <p:nvPr/>
        </p:nvSpPr>
        <p:spPr>
          <a:xfrm>
            <a:off x="8769210" y="4672033"/>
            <a:ext cx="26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Be an Idiot</a:t>
            </a:r>
          </a:p>
        </p:txBody>
      </p:sp>
    </p:spTree>
    <p:extLst>
      <p:ext uri="{BB962C8B-B14F-4D97-AF65-F5344CB8AC3E}">
        <p14:creationId xmlns:p14="http://schemas.microsoft.com/office/powerpoint/2010/main" val="7194000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Recall: 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Effect of Choosing Wrong </a:t>
            </a: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00FB3D-2061-4C2B-8902-E5D3E957ABA2}"/>
                  </a:ext>
                </a:extLst>
              </p:cNvPr>
              <p:cNvSpPr txBox="1"/>
              <p:nvPr/>
            </p:nvSpPr>
            <p:spPr>
              <a:xfrm>
                <a:off x="3505192" y="1518688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𝑓𝑊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500FB3D-2061-4C2B-8902-E5D3E957AB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5192" y="1518688"/>
                <a:ext cx="7312818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574FF-18ED-4AFE-9D6F-A80674CF3880}"/>
                  </a:ext>
                </a:extLst>
              </p:cNvPr>
              <p:cNvSpPr txBox="1"/>
              <p:nvPr/>
            </p:nvSpPr>
            <p:spPr>
              <a:xfrm>
                <a:off x="6514081" y="2478535"/>
                <a:ext cx="57454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6A574FF-18ED-4AFE-9D6F-A80674CF38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081" y="2478535"/>
                <a:ext cx="574542" cy="461665"/>
              </a:xfrm>
              <a:prstGeom prst="rect">
                <a:avLst/>
              </a:prstGeom>
              <a:blipFill>
                <a:blip r:embed="rId6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37EAA811-4789-4A0B-BB4E-9D10AA2719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7781" y="3035094"/>
            <a:ext cx="5832063" cy="3357613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30912985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Arrow: Chevron 21">
            <a:extLst>
              <a:ext uri="{FF2B5EF4-FFF2-40B4-BE49-F238E27FC236}">
                <a16:creationId xmlns:a16="http://schemas.microsoft.com/office/drawing/2014/main" id="{8219FB6E-F747-4762-9DB7-5B188829E009}"/>
              </a:ext>
            </a:extLst>
          </p:cNvPr>
          <p:cNvSpPr/>
          <p:nvPr/>
        </p:nvSpPr>
        <p:spPr>
          <a:xfrm rot="10800000">
            <a:off x="5925670" y="950258"/>
            <a:ext cx="9127619" cy="842682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2448" y="1117660"/>
            <a:ext cx="6734047" cy="3106732"/>
          </a:xfrm>
        </p:spPr>
        <p:txBody>
          <a:bodyPr anchor="t">
            <a:normAutofit/>
          </a:bodyPr>
          <a:lstStyle/>
          <a:p>
            <a:pPr algn="r"/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Final Inspiration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447" r="19445" b="-1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9AD6B5-2B0C-453A-B6EA-8E3643346646}"/>
              </a:ext>
            </a:extLst>
          </p:cNvPr>
          <p:cNvSpPr txBox="1">
            <a:spLocks/>
          </p:cNvSpPr>
          <p:nvPr/>
        </p:nvSpPr>
        <p:spPr>
          <a:xfrm>
            <a:off x="6223560" y="3661853"/>
            <a:ext cx="5291112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When I bet on horses, 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never lose. Why?</a:t>
            </a: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 bet on all the horses</a:t>
            </a:r>
          </a:p>
          <a:p>
            <a:pPr algn="r"/>
            <a:endParaRPr lang="en-US" sz="3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-Tom Haverford</a:t>
            </a:r>
          </a:p>
        </p:txBody>
      </p:sp>
    </p:spTree>
    <p:extLst>
      <p:ext uri="{BB962C8B-B14F-4D97-AF65-F5344CB8AC3E}">
        <p14:creationId xmlns:p14="http://schemas.microsoft.com/office/powerpoint/2010/main" val="775787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72335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Thought Experiment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Fact 1: UNC is Better Than Duke at Almost Everything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Fact 2: In All Circumstances, P(UNC &gt; Duke) = 95%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Fact 3: You Have $10 Billion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Scenario: Competition of UNC vs Duke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Decision: How Much Should You Bet on UNC Winning?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$1,000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$100,000</a:t>
            </a:r>
          </a:p>
          <a:p>
            <a:pPr lvl="2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All In and </a:t>
            </a:r>
            <a:r>
              <a:rPr lang="en-US" sz="18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Ballin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’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Goal: Choose an Amount For Long Term Gains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Not “How Much?”, But “What Percent?”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76397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J.L. Kelly, Jr.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Scientist at Bell Labs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Formulated the Kelly Criterion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Methodology Used by Mathematician Ed Thorp to Make Money on Roulette and Blackjack 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Ideas Used in Financial Investment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Kelly Criterion = </a:t>
            </a: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Optimal Percentage of Bankroll to Place on Bet in Order to Maximize Expected Growth of Wealth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Simplify Ideas to $1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887237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Situation: Start with $1.00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C = Starting Capital =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X = Bankroll After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f = Fraction of Capital Placed on Bet (Unit)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p = Probability of Winning Bet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q = Probability of Losing Bet = 1-p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Profit Made Per $1 Bet When Won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2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 Loss Per $1 Bet When Lost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1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Maximize For Kelly Criterion</a:t>
            </a: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/>
              <p:nvPr/>
            </p:nvSpPr>
            <p:spPr>
              <a:xfrm>
                <a:off x="2882059" y="5394432"/>
                <a:ext cx="41559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solidFill>
                              <a:schemeClr val="accent5">
                                <a:lumMod val="60000"/>
                                <a:lumOff val="4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400" b="0" i="1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solidFill>
                                  <a:schemeClr val="accent5">
                                    <a:lumMod val="60000"/>
                                    <a:lumOff val="4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solidFill>
                                      <a:schemeClr val="accent5">
                                        <a:lumMod val="60000"/>
                                        <a:lumOff val="4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r>
                  <a:rPr lang="en-US" sz="2400" dirty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2059" y="5394432"/>
                <a:ext cx="4155901" cy="461665"/>
              </a:xfrm>
              <a:prstGeom prst="rect">
                <a:avLst/>
              </a:prstGeom>
              <a:blipFill>
                <a:blip r:embed="rId5"/>
                <a:stretch>
                  <a:fillRect l="-440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2705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Typically, for 50-50 Bet,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100/110 = 0.91 = 91%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=1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Money Line is Bears +220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220/100 = 2.2 = 220%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Suppose Money Line is Bears -220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W = 100/220 = 0.454 = 45.4%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L = 1</a:t>
            </a: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600325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7964837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Expected Value for Maximization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Taking the Derivative in Respect to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Solve Equation for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marL="0" indent="0">
              <a:buClr>
                <a:schemeClr val="bg2">
                  <a:lumMod val="90000"/>
                </a:schemeClr>
              </a:buClr>
              <a:buSzPct val="100000"/>
              <a:buNone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/>
              <p:nvPr/>
            </p:nvSpPr>
            <p:spPr>
              <a:xfrm>
                <a:off x="2439591" y="1977267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unc>
                        <m:func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𝑓𝑊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log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⁡(1−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𝑓𝐿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540194-8377-40C0-9B6E-512BBD4ED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591" y="1977267"/>
                <a:ext cx="7312818" cy="461665"/>
              </a:xfrm>
              <a:prstGeom prst="rect">
                <a:avLst/>
              </a:prstGeom>
              <a:blipFill>
                <a:blip r:embed="rId5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CD1FE7-933D-4A89-AF73-4BAA1FE12E2B}"/>
                  </a:ext>
                </a:extLst>
              </p:cNvPr>
              <p:cNvSpPr txBox="1"/>
              <p:nvPr/>
            </p:nvSpPr>
            <p:spPr>
              <a:xfrm>
                <a:off x="4467253" y="2921386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6CD1FE7-933D-4A89-AF73-4BAA1FE12E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253" y="2921386"/>
                <a:ext cx="7312818" cy="461665"/>
              </a:xfrm>
              <a:prstGeom prst="rect">
                <a:avLst/>
              </a:prstGeom>
              <a:blipFill>
                <a:blip r:embed="rId6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DDDF9-9850-4F54-87B7-41E4BA6FABB7}"/>
                  </a:ext>
                </a:extLst>
              </p:cNvPr>
              <p:cNvSpPr txBox="1"/>
              <p:nvPr/>
            </p:nvSpPr>
            <p:spPr>
              <a:xfrm>
                <a:off x="2350867" y="3429000"/>
                <a:ext cx="7312818" cy="858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𝑑𝑓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b="0" i="1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𝑓𝑊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𝑓𝐿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2400" b="0" i="0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  0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88DDDF9-9850-4F54-87B7-41E4BA6FAB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0867" y="3429000"/>
                <a:ext cx="7312818" cy="8583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1AE3E1BF-A073-4D21-9EA0-473E5264E6E1}"/>
              </a:ext>
            </a:extLst>
          </p:cNvPr>
          <p:cNvSpPr txBox="1"/>
          <p:nvPr/>
        </p:nvSpPr>
        <p:spPr>
          <a:xfrm>
            <a:off x="8337838" y="3436762"/>
            <a:ext cx="18833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6C66DA-00D1-41CD-A0F9-DFCB14E57445}"/>
                  </a:ext>
                </a:extLst>
              </p:cNvPr>
              <p:cNvSpPr txBox="1"/>
              <p:nvPr/>
            </p:nvSpPr>
            <p:spPr>
              <a:xfrm>
                <a:off x="2104590" y="4372735"/>
                <a:ext cx="731281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6C66DA-00D1-41CD-A0F9-DFCB14E574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4590" y="4372735"/>
                <a:ext cx="7312818" cy="461665"/>
              </a:xfrm>
              <a:prstGeom prst="rect">
                <a:avLst/>
              </a:prstGeom>
              <a:blipFill>
                <a:blip r:embed="rId8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FCAC66-D368-4CF3-9504-2C8F3D9DC839}"/>
                  </a:ext>
                </a:extLst>
              </p:cNvPr>
              <p:cNvSpPr txBox="1"/>
              <p:nvPr/>
            </p:nvSpPr>
            <p:spPr>
              <a:xfrm>
                <a:off x="201012" y="4938020"/>
                <a:ext cx="7312818" cy="7833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pW</m:t>
                          </m:r>
                          <m: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sty m:val="p"/>
                            </m:rPr>
                            <a:rPr lang="en-US" sz="2400" b="0" i="0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qL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5FCAC66-D368-4CF3-9504-2C8F3D9DC8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012" y="4938020"/>
                <a:ext cx="7312818" cy="78335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76665A-9C03-48FC-AE7A-0761D25BB004}"/>
              </a:ext>
            </a:extLst>
          </p:cNvPr>
          <p:cNvCxnSpPr>
            <a:cxnSpLocks/>
          </p:cNvCxnSpPr>
          <p:nvPr/>
        </p:nvCxnSpPr>
        <p:spPr>
          <a:xfrm>
            <a:off x="4798424" y="5126194"/>
            <a:ext cx="501859" cy="0"/>
          </a:xfrm>
          <a:prstGeom prst="straightConnector1">
            <a:avLst/>
          </a:prstGeom>
          <a:ln w="57150">
            <a:solidFill>
              <a:srgbClr val="9B2D1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4FD92EE1-E47B-4E6A-B7CA-2FC8423786FD}"/>
              </a:ext>
            </a:extLst>
          </p:cNvPr>
          <p:cNvSpPr txBox="1"/>
          <p:nvPr/>
        </p:nvSpPr>
        <p:spPr>
          <a:xfrm>
            <a:off x="5242665" y="4910235"/>
            <a:ext cx="25401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Edge Favoring Bettor</a:t>
            </a:r>
          </a:p>
        </p:txBody>
      </p:sp>
    </p:spTree>
    <p:extLst>
      <p:ext uri="{BB962C8B-B14F-4D97-AF65-F5344CB8AC3E}">
        <p14:creationId xmlns:p14="http://schemas.microsoft.com/office/powerpoint/2010/main" val="916955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Restructuring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Example 1: Bet on a Spread With 60% Chance of Winning  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EB34FA-82AA-43C4-B2EA-6BD7C2D6D8A9}"/>
                  </a:ext>
                </a:extLst>
              </p:cNvPr>
              <p:cNvSpPr txBox="1"/>
              <p:nvPr/>
            </p:nvSpPr>
            <p:spPr>
              <a:xfrm>
                <a:off x="780962" y="1968120"/>
                <a:ext cx="10950772" cy="69666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1EB34FA-82AA-43C4-B2EA-6BD7C2D6D8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962" y="1968120"/>
                <a:ext cx="10950772" cy="69666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A048F548-C76A-4609-B222-70B2B24EA38B}"/>
              </a:ext>
            </a:extLst>
          </p:cNvPr>
          <p:cNvSpPr/>
          <p:nvPr/>
        </p:nvSpPr>
        <p:spPr>
          <a:xfrm rot="5400000">
            <a:off x="8178924" y="1822803"/>
            <a:ext cx="606903" cy="2200484"/>
          </a:xfrm>
          <a:prstGeom prst="rightBrace">
            <a:avLst/>
          </a:prstGeom>
          <a:ln w="57150">
            <a:solidFill>
              <a:srgbClr val="9B2D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A3D5E-1B8D-43AB-B2AE-80E1DDD5F708}"/>
              </a:ext>
            </a:extLst>
          </p:cNvPr>
          <p:cNvSpPr txBox="1"/>
          <p:nvPr/>
        </p:nvSpPr>
        <p:spPr>
          <a:xfrm>
            <a:off x="7273531" y="3224770"/>
            <a:ext cx="26774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Model: y=</a:t>
            </a:r>
            <a:r>
              <a:rPr lang="en-US" sz="2000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a+bX</a:t>
            </a:r>
            <a:endParaRPr lang="en-US" sz="2000" dirty="0">
              <a:solidFill>
                <a:schemeClr val="accent5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/>
              <p:nvPr/>
            </p:nvSpPr>
            <p:spPr>
              <a:xfrm>
                <a:off x="326828" y="4419454"/>
                <a:ext cx="10950772" cy="6705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𝑝𝑊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𝑞𝐿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0.6×0.909</m:t>
                          </m:r>
                          <m:r>
                            <a:rPr lang="en-US" sz="2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0.4×1</m:t>
                          </m:r>
                        </m:num>
                        <m:den>
                          <m:r>
                            <a:rPr lang="en-US" sz="2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0.909×1</m:t>
                          </m:r>
                        </m:den>
                      </m:f>
                      <m:r>
                        <a:rPr lang="en-US" sz="20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=0.16=16%</m:t>
                      </m:r>
                    </m:oMath>
                  </m:oMathPara>
                </a14:m>
                <a:endParaRPr lang="en-US" sz="20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252DD0D-3012-4BF5-9401-9954D3DDE7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828" y="4419454"/>
                <a:ext cx="10950772" cy="67056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0245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Relationship Between      and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/>
              <p:nvPr/>
            </p:nvSpPr>
            <p:spPr>
              <a:xfrm>
                <a:off x="5599687" y="1509886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9687" y="1509886"/>
                <a:ext cx="1211873" cy="461665"/>
              </a:xfrm>
              <a:prstGeom prst="rect">
                <a:avLst/>
              </a:prstGeom>
              <a:blipFill>
                <a:blip r:embed="rId5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8F492962-E09D-4882-B877-32B0FE3AFB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95399" y="2079382"/>
            <a:ext cx="6003487" cy="3111182"/>
          </a:xfrm>
          <a:prstGeom prst="rect">
            <a:avLst/>
          </a:prstGeom>
          <a:ln w="57150">
            <a:solidFill>
              <a:srgbClr val="9B2D1F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/>
              <p:nvPr/>
            </p:nvSpPr>
            <p:spPr>
              <a:xfrm>
                <a:off x="6674035" y="1509885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74035" y="1509885"/>
                <a:ext cx="1211873" cy="461665"/>
              </a:xfrm>
              <a:prstGeom prst="rect">
                <a:avLst/>
              </a:prstGeom>
              <a:blipFill>
                <a:blip r:embed="rId7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0919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dpi="0" rotWithShape="1">
          <a:blip r:embed="rId2">
            <a:lum/>
          </a:blip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Chevron 8">
            <a:extLst>
              <a:ext uri="{FF2B5EF4-FFF2-40B4-BE49-F238E27FC236}">
                <a16:creationId xmlns:a16="http://schemas.microsoft.com/office/drawing/2014/main" id="{24415BF9-56C9-403E-8BE8-95CC8185EFB1}"/>
              </a:ext>
            </a:extLst>
          </p:cNvPr>
          <p:cNvSpPr/>
          <p:nvPr/>
        </p:nvSpPr>
        <p:spPr>
          <a:xfrm rot="10800000">
            <a:off x="2115070" y="336369"/>
            <a:ext cx="10534129" cy="837148"/>
          </a:xfrm>
          <a:prstGeom prst="chevron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92CDF9-6C62-44DD-B489-EA9E8C540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0799" y="0"/>
            <a:ext cx="10058400" cy="1609344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chemeClr val="bg2">
                    <a:lumMod val="75000"/>
                  </a:schemeClr>
                </a:solidFill>
                <a:latin typeface="Selawik Semibold" panose="020B0702040204020203" pitchFamily="34" charset="0"/>
              </a:rPr>
              <a:t>Money Management</a:t>
            </a:r>
          </a:p>
        </p:txBody>
      </p:sp>
      <p:pic>
        <p:nvPicPr>
          <p:cNvPr id="21" name="Picture 20" descr="A picture containing drawing&#10;&#10;Description automatically generated">
            <a:extLst>
              <a:ext uri="{FF2B5EF4-FFF2-40B4-BE49-F238E27FC236}">
                <a16:creationId xmlns:a16="http://schemas.microsoft.com/office/drawing/2014/main" id="{8EEF3E12-DB8E-44B9-9B4D-69802D584DAA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4865" y="5190564"/>
            <a:ext cx="3057487" cy="1331067"/>
          </a:xfrm>
          <a:prstGeom prst="rect">
            <a:avLst/>
          </a:prstGeom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</p:spPr>
      </p:pic>
      <p:sp>
        <p:nvSpPr>
          <p:cNvPr id="22" name="Subtitle 2">
            <a:extLst>
              <a:ext uri="{FF2B5EF4-FFF2-40B4-BE49-F238E27FC236}">
                <a16:creationId xmlns:a16="http://schemas.microsoft.com/office/drawing/2014/main" id="{66F7651F-9E92-431E-8D7F-7A494EDA9257}"/>
              </a:ext>
            </a:extLst>
          </p:cNvPr>
          <p:cNvSpPr txBox="1">
            <a:spLocks/>
          </p:cNvSpPr>
          <p:nvPr/>
        </p:nvSpPr>
        <p:spPr>
          <a:xfrm>
            <a:off x="2677457" y="1541441"/>
            <a:ext cx="8968289" cy="53165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8288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90000"/>
              </a:lnSpc>
              <a:spcBef>
                <a:spcPts val="400"/>
              </a:spcBef>
              <a:spcAft>
                <a:spcPts val="200"/>
              </a:spcAft>
              <a:buClr>
                <a:schemeClr val="accent1">
                  <a:lumMod val="75000"/>
                </a:schemeClr>
              </a:buClr>
              <a:buSzPct val="85000"/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bg2">
                  <a:lumMod val="90000"/>
                </a:schemeClr>
              </a:buClr>
              <a:buSzPct val="100000"/>
            </a:pPr>
            <a:r>
              <a:rPr lang="en-US" sz="2400" dirty="0">
                <a:solidFill>
                  <a:schemeClr val="accent5">
                    <a:lumMod val="60000"/>
                    <a:lumOff val="40000"/>
                  </a:schemeClr>
                </a:solidFill>
                <a:latin typeface="Selawik Semibold" panose="020B0702040204020203" pitchFamily="34" charset="0"/>
              </a:rPr>
              <a:t>Relationship Between                  and</a:t>
            </a: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>
              <a:buClr>
                <a:schemeClr val="bg2">
                  <a:lumMod val="90000"/>
                </a:schemeClr>
              </a:buClr>
              <a:buSzPct val="100000"/>
            </a:pPr>
            <a:endParaRPr lang="en-US" sz="24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  <a:p>
            <a:pPr lvl="1">
              <a:buClr>
                <a:schemeClr val="bg2">
                  <a:lumMod val="90000"/>
                </a:schemeClr>
              </a:buClr>
              <a:buSzPct val="100000"/>
            </a:pPr>
            <a:endParaRPr lang="en-US" sz="2200" dirty="0">
              <a:solidFill>
                <a:schemeClr val="accent5">
                  <a:lumMod val="60000"/>
                  <a:lumOff val="40000"/>
                </a:schemeClr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Content Placeholder 4" descr="A picture containing banana, sitting, yellow&#10;&#10;Description automatically generated">
            <a:extLst>
              <a:ext uri="{FF2B5EF4-FFF2-40B4-BE49-F238E27FC236}">
                <a16:creationId xmlns:a16="http://schemas.microsoft.com/office/drawing/2014/main" id="{9F9AFDF2-6918-4AB4-A081-4ACBF234EB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alphaModFix amt="6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45184" y="-235089"/>
            <a:ext cx="5823184" cy="757014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/>
              <p:nvPr/>
            </p:nvSpPr>
            <p:spPr>
              <a:xfrm>
                <a:off x="6019546" y="1509886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400" i="1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>
                                  <a:solidFill>
                                    <a:schemeClr val="accent5">
                                      <a:lumMod val="60000"/>
                                      <a:lumOff val="4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solidFill>
                                        <a:schemeClr val="accent5">
                                          <a:lumMod val="60000"/>
                                          <a:lumOff val="40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79118E7-4174-4884-843E-AEE59647A2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9546" y="1509886"/>
                <a:ext cx="1211873" cy="461665"/>
              </a:xfrm>
              <a:prstGeom prst="rect">
                <a:avLst/>
              </a:prstGeom>
              <a:blipFill>
                <a:blip r:embed="rId5"/>
                <a:stretch>
                  <a:fillRect l="-1005" r="-1005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/>
              <p:nvPr/>
            </p:nvSpPr>
            <p:spPr>
              <a:xfrm>
                <a:off x="7619999" y="1505366"/>
                <a:ext cx="1211873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2400" dirty="0">
                  <a:solidFill>
                    <a:schemeClr val="accent5">
                      <a:lumMod val="60000"/>
                      <a:lumOff val="4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C1D81F-7582-40D0-857E-6A34E4D664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9999" y="1505366"/>
                <a:ext cx="1211873" cy="461665"/>
              </a:xfrm>
              <a:prstGeom prst="rect">
                <a:avLst/>
              </a:prstGeom>
              <a:blipFill>
                <a:blip r:embed="rId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B021AC5A-5DC7-486A-9C45-368F8CFEF8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19157" y="2082717"/>
            <a:ext cx="6231815" cy="2942211"/>
          </a:xfrm>
          <a:prstGeom prst="rect">
            <a:avLst/>
          </a:prstGeom>
          <a:ln w="38100">
            <a:solidFill>
              <a:srgbClr val="9B2D1F"/>
            </a:solidFill>
          </a:ln>
        </p:spPr>
      </p:pic>
    </p:spTree>
    <p:extLst>
      <p:ext uri="{BB962C8B-B14F-4D97-AF65-F5344CB8AC3E}">
        <p14:creationId xmlns:p14="http://schemas.microsoft.com/office/powerpoint/2010/main" val="5767084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819</TotalTime>
  <Words>515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Calibri</vt:lpstr>
      <vt:lpstr>Cambria Math</vt:lpstr>
      <vt:lpstr>Rockwell</vt:lpstr>
      <vt:lpstr>Rockwell Condensed</vt:lpstr>
      <vt:lpstr>Selawik Semibold</vt:lpstr>
      <vt:lpstr>Wingdings</vt:lpstr>
      <vt:lpstr>Wood Type</vt:lpstr>
      <vt:lpstr>Gambling III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Money Management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Gambling I</dc:title>
  <dc:creator>Super Mario</dc:creator>
  <cp:lastModifiedBy>Giacomazzo, Mario</cp:lastModifiedBy>
  <cp:revision>111</cp:revision>
  <dcterms:created xsi:type="dcterms:W3CDTF">2019-11-01T03:45:16Z</dcterms:created>
  <dcterms:modified xsi:type="dcterms:W3CDTF">2021-04-26T01:21:15Z</dcterms:modified>
</cp:coreProperties>
</file>