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8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20" r:id="rId10"/>
    <p:sldId id="321" r:id="rId11"/>
    <p:sldId id="319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68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3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JwMfT2cZGHg?feature=oembed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1PyCpG06138?feature=oembed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Online Media 2" title="What if Barry Bonds had played without a baseball bat? | Chart Party">
            <a:hlinkClick r:id="" action="ppaction://media"/>
            <a:extLst>
              <a:ext uri="{FF2B5EF4-FFF2-40B4-BE49-F238E27FC236}">
                <a16:creationId xmlns:a16="http://schemas.microsoft.com/office/drawing/2014/main" id="{7A97677A-DEFA-4B5A-BC97-5C4A6D3CC37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118152"/>
            <a:ext cx="9026203" cy="50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Online Media 1" title="Randy Johnson Kills Dove">
            <a:hlinkClick r:id="" action="ppaction://media"/>
            <a:extLst>
              <a:ext uri="{FF2B5EF4-FFF2-40B4-BE49-F238E27FC236}">
                <a16:creationId xmlns:a16="http://schemas.microsoft.com/office/drawing/2014/main" id="{A0FA2468-D635-4309-835A-1339E606EEA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749611" y="1097978"/>
            <a:ext cx="7541240" cy="56518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99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Well, it took me 17 years to get 3,000 hits in baseball, and I did it in one afternoon on the golf course.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Hank Aaron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0792"/>
                <a:ext cx="6427903" cy="575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Classic Pythagorean Theorem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Relationship Between the Sides of a Right Triangle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What is Known: More Runs = More Wins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Relationship Between Runs and Wins?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Bill James’ Pythagorean Method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Example:  Kansas City in 2014 World Series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651 Runs Scored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624 Runs Allowed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0792"/>
                <a:ext cx="6427903" cy="5755422"/>
              </a:xfrm>
              <a:prstGeom prst="rect">
                <a:avLst/>
              </a:prstGeom>
              <a:blipFill>
                <a:blip r:embed="rId4"/>
                <a:stretch>
                  <a:fillRect l="-1232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/>
              <p:nvPr/>
            </p:nvSpPr>
            <p:spPr>
              <a:xfrm>
                <a:off x="2662290" y="4742393"/>
                <a:ext cx="4467728" cy="65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290" y="4742393"/>
                <a:ext cx="4467728" cy="659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/>
              <p:nvPr/>
            </p:nvSpPr>
            <p:spPr>
              <a:xfrm>
                <a:off x="6410448" y="5672020"/>
                <a:ext cx="5938775" cy="72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𝑾𝒊𝒏𝒔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𝟏𝟔𝟐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𝟖𝟒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48" y="5672020"/>
                <a:ext cx="5938775" cy="722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8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4088"/>
                <a:ext cx="7085195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Optimization of Relationship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What is the Best Choice of </a:t>
                </a: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α?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Minimization of Sum of Squared Errors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Optimal: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1.82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Alternative Expression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Useful for Forecasting Playoff Series Winners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Pythagorean Method: 53.8% Accurate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Games Won Approach: 50% Accurate</a:t>
                </a: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4088"/>
                <a:ext cx="7085195" cy="5386090"/>
              </a:xfrm>
              <a:prstGeom prst="rect">
                <a:avLst/>
              </a:prstGeom>
              <a:blipFill>
                <a:blip r:embed="rId4"/>
                <a:stretch>
                  <a:fillRect l="-1118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/>
              <p:nvPr/>
            </p:nvSpPr>
            <p:spPr>
              <a:xfrm>
                <a:off x="2850268" y="2276255"/>
                <a:ext cx="5687006" cy="95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den>
                      </m:f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8" y="2276255"/>
                <a:ext cx="5687006" cy="9535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D46EC-6DE9-469F-A2CC-81A06687F730}"/>
                  </a:ext>
                </a:extLst>
              </p:cNvPr>
              <p:cNvSpPr txBox="1"/>
              <p:nvPr/>
            </p:nvSpPr>
            <p:spPr>
              <a:xfrm>
                <a:off x="3086848" y="4400253"/>
                <a:ext cx="5687006" cy="996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𝑹𝑨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𝑹𝑨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D46EC-6DE9-469F-A2CC-81A06687F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48" y="4400253"/>
                <a:ext cx="5687006" cy="996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D929914-D451-4D2D-B023-CF950550B034}"/>
              </a:ext>
            </a:extLst>
          </p:cNvPr>
          <p:cNvSpPr/>
          <p:nvPr/>
        </p:nvSpPr>
        <p:spPr>
          <a:xfrm>
            <a:off x="7093623" y="2571855"/>
            <a:ext cx="522514" cy="4882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5F6351-C528-43B6-84AF-967CD21B3EC9}"/>
              </a:ext>
            </a:extLst>
          </p:cNvPr>
          <p:cNvCxnSpPr>
            <a:cxnSpLocks/>
          </p:cNvCxnSpPr>
          <p:nvPr/>
        </p:nvCxnSpPr>
        <p:spPr>
          <a:xfrm>
            <a:off x="7678357" y="2867238"/>
            <a:ext cx="1513144" cy="22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AE00FA-04FD-4AFB-8C2E-CDC48D16B45C}"/>
              </a:ext>
            </a:extLst>
          </p:cNvPr>
          <p:cNvSpPr txBox="1"/>
          <p:nvPr/>
        </p:nvSpPr>
        <p:spPr>
          <a:xfrm>
            <a:off x="9289378" y="2676288"/>
            <a:ext cx="151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#Blessed</a:t>
            </a:r>
          </a:p>
        </p:txBody>
      </p:sp>
    </p:spTree>
    <p:extLst>
      <p:ext uri="{BB962C8B-B14F-4D97-AF65-F5344CB8AC3E}">
        <p14:creationId xmlns:p14="http://schemas.microsoft.com/office/powerpoint/2010/main" val="357994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for Valuing Players in Trades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Cleveland Indians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Currently: RS=870 and RA=800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Trade Bing Crosby (100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Frank Sinatra (120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Difference: +20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Before Trade: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After Trade: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A2430-FAF9-4662-AADB-3CDCF0AD1206}"/>
                  </a:ext>
                </a:extLst>
              </p:cNvPr>
              <p:cNvSpPr txBox="1"/>
              <p:nvPr/>
            </p:nvSpPr>
            <p:spPr>
              <a:xfrm>
                <a:off x="2850265" y="3779011"/>
                <a:ext cx="5687006" cy="136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𝟖𝟕𝟎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𝟖𝟕𝟎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𝟓𝟑𝟖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A2430-FAF9-4662-AADB-3CDCF0A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5" y="3779011"/>
                <a:ext cx="5687006" cy="1362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3A59E-8DA5-49AF-B272-9878DABEFFE2}"/>
                  </a:ext>
                </a:extLst>
              </p:cNvPr>
              <p:cNvSpPr txBox="1"/>
              <p:nvPr/>
            </p:nvSpPr>
            <p:spPr>
              <a:xfrm>
                <a:off x="2850265" y="5393863"/>
                <a:ext cx="5687006" cy="136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𝟖𝟗𝟎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𝟓𝟒𝟖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3A59E-8DA5-49AF-B272-9878DABEF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5" y="5393863"/>
                <a:ext cx="5687006" cy="1362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61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Motivation: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Nomar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Vs. Ichiro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908E06-0194-423D-952F-3947896C5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904" y="2039549"/>
            <a:ext cx="5151911" cy="46013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9D30B3-66E1-426E-AC00-F694C987D3CD}"/>
              </a:ext>
            </a:extLst>
          </p:cNvPr>
          <p:cNvSpPr/>
          <p:nvPr/>
        </p:nvSpPr>
        <p:spPr>
          <a:xfrm>
            <a:off x="5833229" y="3295009"/>
            <a:ext cx="617259" cy="461665"/>
          </a:xfrm>
          <a:prstGeom prst="ellipse">
            <a:avLst/>
          </a:prstGeom>
          <a:noFill/>
          <a:ln w="38100">
            <a:solidFill>
              <a:srgbClr val="395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C93F17-E3A4-41BF-9754-6FA8F16FC8DB}"/>
              </a:ext>
            </a:extLst>
          </p:cNvPr>
          <p:cNvSpPr/>
          <p:nvPr/>
        </p:nvSpPr>
        <p:spPr>
          <a:xfrm>
            <a:off x="7741542" y="3686431"/>
            <a:ext cx="617259" cy="461665"/>
          </a:xfrm>
          <a:prstGeom prst="ellipse">
            <a:avLst/>
          </a:prstGeom>
          <a:noFill/>
          <a:ln w="38100">
            <a:solidFill>
              <a:srgbClr val="395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03A9C30B-51CB-476D-83BD-5B091BEE5B3F}"/>
              </a:ext>
            </a:extLst>
          </p:cNvPr>
          <p:cNvSpPr/>
          <p:nvPr/>
        </p:nvSpPr>
        <p:spPr>
          <a:xfrm rot="5400000">
            <a:off x="6177288" y="3805151"/>
            <a:ext cx="947528" cy="307875"/>
          </a:xfrm>
          <a:prstGeom prst="curvedDownArrow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D2082CEE-5967-494D-BE75-CD30EA412DE9}"/>
              </a:ext>
            </a:extLst>
          </p:cNvPr>
          <p:cNvSpPr/>
          <p:nvPr/>
        </p:nvSpPr>
        <p:spPr>
          <a:xfrm rot="16200000" flipH="1">
            <a:off x="6475075" y="4789505"/>
            <a:ext cx="2127742" cy="307875"/>
          </a:xfrm>
          <a:prstGeom prst="curvedDownArrow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9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Argument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Hitting Causes Good and Bad Things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Hits and Walks Create Scoring Opportunities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Better Hitter = More Scoring Opportunity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Relationship of Runs and {S,D,T,HR,BB,HBP}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Bill James (1979)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Total Bases (TB)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Hit-by-Pitch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4A0236-917F-4167-90AD-58AA27B08A64}"/>
                  </a:ext>
                </a:extLst>
              </p:cNvPr>
              <p:cNvSpPr txBox="1"/>
              <p:nvPr/>
            </p:nvSpPr>
            <p:spPr>
              <a:xfrm>
                <a:off x="3053406" y="4421065"/>
                <a:ext cx="4467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𝑻𝑩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𝑯𝑹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4A0236-917F-4167-90AD-58AA27B0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406" y="4421065"/>
                <a:ext cx="44677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D1FFB5-E4CD-426E-97EB-425D75F0C24A}"/>
                  </a:ext>
                </a:extLst>
              </p:cNvPr>
              <p:cNvSpPr txBox="1"/>
              <p:nvPr/>
            </p:nvSpPr>
            <p:spPr>
              <a:xfrm>
                <a:off x="2750274" y="4933497"/>
                <a:ext cx="7214761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𝑹𝑪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𝑻𝑩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D1FFB5-E4CD-426E-97EB-425D75F0C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274" y="4933497"/>
                <a:ext cx="7214761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226A28F-77BB-4870-986D-F3DC5C3358F8}"/>
              </a:ext>
            </a:extLst>
          </p:cNvPr>
          <p:cNvSpPr txBox="1"/>
          <p:nvPr/>
        </p:nvSpPr>
        <p:spPr>
          <a:xfrm>
            <a:off x="4664764" y="5573536"/>
            <a:ext cx="18619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 of Base Runners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C0833-14CE-4120-B290-88DD2BE1B70E}"/>
              </a:ext>
            </a:extLst>
          </p:cNvPr>
          <p:cNvSpPr txBox="1"/>
          <p:nvPr/>
        </p:nvSpPr>
        <p:spPr>
          <a:xfrm>
            <a:off x="6871252" y="5735080"/>
            <a:ext cx="186193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Rate Players are Advancing</a:t>
            </a:r>
          </a:p>
        </p:txBody>
      </p:sp>
    </p:spTree>
    <p:extLst>
      <p:ext uri="{BB962C8B-B14F-4D97-AF65-F5344CB8AC3E}">
        <p14:creationId xmlns:p14="http://schemas.microsoft.com/office/powerpoint/2010/main" val="130560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20544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75680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Evaluation of Runs Created 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Mean Percentage Error (MPE)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MPE: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off Formula for RC, MPE = 4%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Problem: Formula Developed Off Team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 = Actual Runs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</a:t>
            </a:r>
            <a:r>
              <a:rPr lang="en-US" sz="2400">
                <a:solidFill>
                  <a:schemeClr val="bg1"/>
                </a:solidFill>
              </a:rPr>
              <a:t>= Predicted Runs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 =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10D35-E144-4B4F-9E8E-7B2C7BD470E4}"/>
                  </a:ext>
                </a:extLst>
              </p:cNvPr>
              <p:cNvSpPr txBox="1"/>
              <p:nvPr/>
            </p:nvSpPr>
            <p:spPr>
              <a:xfrm>
                <a:off x="1862379" y="2501265"/>
                <a:ext cx="7214761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𝑴𝑷𝑬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10D35-E144-4B4F-9E8E-7B2C7BD47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379" y="2501265"/>
                <a:ext cx="7214761" cy="931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DF432F-25B4-436B-A074-8F3327E15A0E}"/>
              </a:ext>
            </a:extLst>
          </p:cNvPr>
          <p:cNvCxnSpPr/>
          <p:nvPr/>
        </p:nvCxnSpPr>
        <p:spPr>
          <a:xfrm flipH="1">
            <a:off x="9441725" y="1524088"/>
            <a:ext cx="106017" cy="92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F597E2-B0BA-4100-AE1A-DCDA4C81BFCF}"/>
              </a:ext>
            </a:extLst>
          </p:cNvPr>
          <p:cNvCxnSpPr>
            <a:cxnSpLocks/>
          </p:cNvCxnSpPr>
          <p:nvPr/>
        </p:nvCxnSpPr>
        <p:spPr>
          <a:xfrm>
            <a:off x="9551347" y="1524175"/>
            <a:ext cx="106017" cy="92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22086D-B979-49FC-88AE-7225BB54686F}"/>
              </a:ext>
            </a:extLst>
          </p:cNvPr>
          <p:cNvSpPr txBox="1"/>
          <p:nvPr/>
        </p:nvSpPr>
        <p:spPr>
          <a:xfrm>
            <a:off x="3518452" y="4583285"/>
            <a:ext cx="25775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Model Based On Teams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BF52FB1-5388-41E0-B405-5E9F2F54BB91}"/>
              </a:ext>
            </a:extLst>
          </p:cNvPr>
          <p:cNvSpPr/>
          <p:nvPr/>
        </p:nvSpPr>
        <p:spPr>
          <a:xfrm>
            <a:off x="6215270" y="4591316"/>
            <a:ext cx="91440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E1AD6-0761-4E69-9266-1C61CF2E6514}"/>
              </a:ext>
            </a:extLst>
          </p:cNvPr>
          <p:cNvSpPr txBox="1"/>
          <p:nvPr/>
        </p:nvSpPr>
        <p:spPr>
          <a:xfrm>
            <a:off x="7248940" y="4598088"/>
            <a:ext cx="196166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Predict on Players</a:t>
            </a: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56B62377-9AFC-4F12-97EC-C5A4B95C0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527416"/>
              </p:ext>
            </p:extLst>
          </p:nvPr>
        </p:nvGraphicFramePr>
        <p:xfrm>
          <a:off x="4698842" y="5305279"/>
          <a:ext cx="4958522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9261">
                  <a:extLst>
                    <a:ext uri="{9D8B030D-6E8A-4147-A177-3AD203B41FA5}">
                      <a16:colId xmlns:a16="http://schemas.microsoft.com/office/drawing/2014/main" val="4170309635"/>
                    </a:ext>
                  </a:extLst>
                </a:gridCol>
                <a:gridCol w="2479261">
                  <a:extLst>
                    <a:ext uri="{9D8B030D-6E8A-4147-A177-3AD203B41FA5}">
                      <a16:colId xmlns:a16="http://schemas.microsoft.com/office/drawing/2014/main" val="2233250364"/>
                    </a:ext>
                  </a:extLst>
                </a:gridCol>
              </a:tblGrid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Playa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80268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Ichiro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87029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 err="1"/>
                        <a:t>Nomar</a:t>
                      </a:r>
                      <a:r>
                        <a:rPr lang="en-US" dirty="0"/>
                        <a:t> 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98701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Bonds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10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16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24965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RC Flaw= Biased Toward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1: 1.8% of AB are 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2: Additional Outs Caused by GIDP, SF, SAC,  and 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3: Sometimes 27 Outs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4: Following in Units of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29738" y="1067024"/>
            <a:ext cx="270503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RC = Runs Created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 = Hits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= Total Outs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GIDP = Double-Play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SAC = Sacrifice Bunt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Stealing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/>
              <p:nvPr/>
            </p:nvSpPr>
            <p:spPr>
              <a:xfrm>
                <a:off x="3890003" y="2673561"/>
                <a:ext cx="5019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𝟎𝟏𝟖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𝟗𝟖𝟐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03" y="2673561"/>
                <a:ext cx="501991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6CC46B-79B4-4879-B985-9ECEFCFA2E80}"/>
                  </a:ext>
                </a:extLst>
              </p:cNvPr>
              <p:cNvSpPr txBox="1"/>
              <p:nvPr/>
            </p:nvSpPr>
            <p:spPr>
              <a:xfrm>
                <a:off x="3865650" y="3873345"/>
                <a:ext cx="56063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𝐓𝐎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𝟗𝟖𝟐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𝐆𝐈𝐃𝐏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𝐒𝐅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𝐒𝐀𝐂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𝐂𝐒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6CC46B-79B4-4879-B985-9ECEFCFA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650" y="3873345"/>
                <a:ext cx="560631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7E5B8F-79DA-4D64-AFB6-BB86C2063B00}"/>
                  </a:ext>
                </a:extLst>
              </p:cNvPr>
              <p:cNvSpPr txBox="1"/>
              <p:nvPr/>
            </p:nvSpPr>
            <p:spPr>
              <a:xfrm>
                <a:off x="3226545" y="4816413"/>
                <a:ext cx="56063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𝑶𝒖𝒕𝒔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𝑷𝒆𝒓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𝑮𝒂𝒎𝒆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7E5B8F-79DA-4D64-AFB6-BB86C2063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45" y="4816413"/>
                <a:ext cx="5606318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C6D2C2-56FA-4B0D-B61D-493E1B773F11}"/>
                  </a:ext>
                </a:extLst>
              </p:cNvPr>
              <p:cNvSpPr txBox="1"/>
              <p:nvPr/>
            </p:nvSpPr>
            <p:spPr>
              <a:xfrm>
                <a:off x="1478241" y="5706492"/>
                <a:ext cx="560631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𝑻𝑶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𝟕𝟐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C6D2C2-56FA-4B0D-B61D-493E1B773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41" y="5706492"/>
                <a:ext cx="5606318" cy="666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81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2496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Final Formula for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 of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Updated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29738" y="1067024"/>
            <a:ext cx="270503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RC = Runs Created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 = Hits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= Total Outs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GIDP = Double-Play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SAC = Sacrifice Bunt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Stealing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/>
              <p:nvPr/>
            </p:nvSpPr>
            <p:spPr>
              <a:xfrm>
                <a:off x="2168707" y="2317952"/>
                <a:ext cx="5019917" cy="918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𝑻𝑶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𝟐𝟔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𝟕𝟐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707" y="2317952"/>
                <a:ext cx="5019917" cy="9188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3">
            <a:extLst>
              <a:ext uri="{FF2B5EF4-FFF2-40B4-BE49-F238E27FC236}">
                <a16:creationId xmlns:a16="http://schemas.microsoft.com/office/drawing/2014/main" id="{684D1EBC-AC31-4F0A-9C4C-7F2DF17F0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35098"/>
              </p:ext>
            </p:extLst>
          </p:nvPr>
        </p:nvGraphicFramePr>
        <p:xfrm>
          <a:off x="6073394" y="5240795"/>
          <a:ext cx="4958523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2841">
                  <a:extLst>
                    <a:ext uri="{9D8B030D-6E8A-4147-A177-3AD203B41FA5}">
                      <a16:colId xmlns:a16="http://schemas.microsoft.com/office/drawing/2014/main" val="4170309635"/>
                    </a:ext>
                  </a:extLst>
                </a:gridCol>
                <a:gridCol w="1652841">
                  <a:extLst>
                    <a:ext uri="{9D8B030D-6E8A-4147-A177-3AD203B41FA5}">
                      <a16:colId xmlns:a16="http://schemas.microsoft.com/office/drawing/2014/main" val="2233250364"/>
                    </a:ext>
                  </a:extLst>
                </a:gridCol>
                <a:gridCol w="1652841">
                  <a:extLst>
                    <a:ext uri="{9D8B030D-6E8A-4147-A177-3AD203B41FA5}">
                      <a16:colId xmlns:a16="http://schemas.microsoft.com/office/drawing/2014/main" val="866818296"/>
                    </a:ext>
                  </a:extLst>
                </a:gridCol>
              </a:tblGrid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Playa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RC/G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80268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Ichiro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87029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Nomar</a:t>
                      </a:r>
                      <a:r>
                        <a:rPr lang="en-US" dirty="0"/>
                        <a:t> 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98701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Bonds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10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FE0C8-BA60-47C9-BC06-74570CE306F3}"/>
                  </a:ext>
                </a:extLst>
              </p:cNvPr>
              <p:cNvSpPr txBox="1"/>
              <p:nvPr/>
            </p:nvSpPr>
            <p:spPr>
              <a:xfrm>
                <a:off x="2703005" y="4130041"/>
                <a:ext cx="7003807" cy="730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𝑪𝒓𝒆𝒂𝒕𝒆𝒅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𝒃𝒚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𝑩𝒂𝒕𝒕𝒆𝒓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𝑮𝒂𝒎𝒆𝒔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𝑾𝒐𝒓𝒕𝒉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𝑶𝒖𝒕𝒔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𝑼𝒔𝒆𝒅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𝒃𝒚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𝑩𝒂𝒕𝒕𝒆𝒓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FE0C8-BA60-47C9-BC06-74570CE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05" y="4130041"/>
                <a:ext cx="7003807" cy="730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21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2099</TotalTime>
  <Words>644</Words>
  <Application>Microsoft Office PowerPoint</Application>
  <PresentationFormat>Widescreen</PresentationFormat>
  <Paragraphs>186</Paragraphs>
  <Slides>12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Selawik Semibold</vt:lpstr>
      <vt:lpstr>Office Theme</vt:lpstr>
      <vt:lpstr>Baseball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46</cp:revision>
  <dcterms:created xsi:type="dcterms:W3CDTF">2019-09-02T18:29:52Z</dcterms:created>
  <dcterms:modified xsi:type="dcterms:W3CDTF">2021-01-31T20:06:04Z</dcterms:modified>
</cp:coreProperties>
</file>