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30" r:id="rId3"/>
    <p:sldId id="315" r:id="rId4"/>
    <p:sldId id="332" r:id="rId5"/>
    <p:sldId id="331" r:id="rId6"/>
    <p:sldId id="333" r:id="rId7"/>
    <p:sldId id="316" r:id="rId8"/>
    <p:sldId id="319" r:id="rId9"/>
    <p:sldId id="317" r:id="rId10"/>
    <p:sldId id="318" r:id="rId11"/>
    <p:sldId id="320" r:id="rId12"/>
    <p:sldId id="321" r:id="rId13"/>
    <p:sldId id="324" r:id="rId14"/>
    <p:sldId id="334" r:id="rId15"/>
    <p:sldId id="325" r:id="rId16"/>
    <p:sldId id="326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52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60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sv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Modifying Data for Estimating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624AC9-9B93-4589-9F2E-DB65C4A15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916" y="2142498"/>
            <a:ext cx="8274880" cy="13354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95A68-BE6D-430B-A754-21937F54C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916" y="3709675"/>
            <a:ext cx="4782713" cy="286015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1041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Minimize Sum of Squares (Predicted Win % Versus Actual Win 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Recent Data, Best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is 14.4564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F734AA-B87B-46CD-8703-9E25FBC0F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388" y="2158960"/>
            <a:ext cx="8553450" cy="200977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8FA249-5B2C-4360-981D-FB6A0EE47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388" y="4969311"/>
            <a:ext cx="3558524" cy="61312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4241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of Winning (Based on Book)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$12M to Get 9 Wins Over 82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$12M is $81M Less Than the Average Salary (2017-2018)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$81M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Salaries are Highly Skewed and Influenced by Outliers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Use Median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Salary may not be the Salary of an Average Team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Regress Salary on Wins and Predict When Wins = 41</a:t>
            </a:r>
          </a:p>
          <a:p>
            <a:pPr lvl="1">
              <a:buSzPct val="100000"/>
            </a:pPr>
            <a:endParaRPr lang="en-US" sz="9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/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$81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41−9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=$2.5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5400741-B521-46B5-ABF6-5836B27B7A4D}"/>
              </a:ext>
            </a:extLst>
          </p:cNvPr>
          <p:cNvSpPr/>
          <p:nvPr/>
        </p:nvSpPr>
        <p:spPr>
          <a:xfrm>
            <a:off x="4724352" y="3052875"/>
            <a:ext cx="793394" cy="3704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Observe Interesting Data From 2006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8040971" y="5326482"/>
            <a:ext cx="2854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Team: New York Knicks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Payroll: $117M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Record: 33-49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 Idiots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4E653-D2E4-4615-8D9C-C4C68A134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380" y="1791976"/>
            <a:ext cx="6214062" cy="119466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9542B6-1523-4CAD-9A07-B7205CDB1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38" y="3290489"/>
            <a:ext cx="3335720" cy="18002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E0E58B-F79A-41E5-9BCB-D7496C8E1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276" y="3290489"/>
            <a:ext cx="4812567" cy="32227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6F72FA-FB11-42BC-AB7B-BD887AA777DD}"/>
              </a:ext>
            </a:extLst>
          </p:cNvPr>
          <p:cNvSpPr/>
          <p:nvPr/>
        </p:nvSpPr>
        <p:spPr>
          <a:xfrm>
            <a:off x="6671968" y="5424931"/>
            <a:ext cx="390278" cy="46211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9F9F9D-30DA-45A5-812A-6A49349912B7}"/>
              </a:ext>
            </a:extLst>
          </p:cNvPr>
          <p:cNvCxnSpPr>
            <a:cxnSpLocks/>
          </p:cNvCxnSpPr>
          <p:nvPr/>
        </p:nvCxnSpPr>
        <p:spPr>
          <a:xfrm flipV="1">
            <a:off x="7062246" y="5781045"/>
            <a:ext cx="888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5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1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7965287" y="2078670"/>
            <a:ext cx="2854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2017-2018 Season</a:t>
            </a:r>
          </a:p>
          <a:p>
            <a:pPr algn="ctr"/>
            <a:endParaRPr lang="en-US" sz="20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Salary: $110M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Salary: $111M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2F65A-8B9A-D89E-1578-5FFF1E4CE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391" y="1873069"/>
            <a:ext cx="4883459" cy="44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Getting Wins and Losses Into Data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Scraping Team Records From Wikipedia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Merging Datasets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1096117-C699-9B94-00F9-17DE92CCB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13" y="2067992"/>
            <a:ext cx="5418450" cy="1773871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759A33-932C-0E97-5063-E9123F69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030" y="2051831"/>
            <a:ext cx="2774726" cy="1805167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0A448-E90E-8034-E195-8C3E261978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913" y="4406796"/>
            <a:ext cx="5622395" cy="2351277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1669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Regression Model and Fit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for 41 Wins is Almost Identical to Actual Average Salary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Value of Knowing the Lower and Upper Limits?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10EB3E4-DEDD-2FE8-B332-9BF27B426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178" y="1523570"/>
            <a:ext cx="4302357" cy="2366044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47A0A-D846-35F4-557F-706A34744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979" y="2209010"/>
            <a:ext cx="4935912" cy="1680604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CE7783-0F1E-6D81-4BC4-492B033D5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4979" y="4084140"/>
            <a:ext cx="7784368" cy="1555588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4607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 is no “I” in team,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there is in win.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Michael Jordan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Baseball Salary Estimation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WAR in Baseball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Assumed Replacement Player Costs $500,000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Cost $12.5M (48-114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Team’s Salary was $114M (81-81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$101.5M Needed for Replacement Team to Get to Average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Real Plus-Minus (RPM)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Designed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Jermias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Engelmann and Steve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Ilardi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Utilized Modified Ridge Regression to Shrink Coefficients Toward the Box Plus-Minus of the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Leaders in 2018-2019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297D793-2EB3-5C16-4D37-75E613E8F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577" y="5582435"/>
            <a:ext cx="6105525" cy="1114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6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of RPM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Numbers are Per 100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Giannis RPM = 6.69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Giannis Replaced an Average Player, then his Team Improves by 6.69 Points Over the Opponent Per 100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RPM of an Average Player =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RPM of a Replacement Player = -3.1 (Equivalent to 10 Percentile)</a:t>
            </a: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Deficit Versus an Average Team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Pace in 2017-2018 = 96 Possessions Per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Conversion of Deficit Per 100 Possessions to Per Game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9293D-E5BC-35B5-3513-BF1A3179CFB4}"/>
                  </a:ext>
                </a:extLst>
              </p:cNvPr>
              <p:cNvSpPr txBox="1"/>
              <p:nvPr/>
            </p:nvSpPr>
            <p:spPr>
              <a:xfrm>
                <a:off x="2356477" y="4723306"/>
                <a:ext cx="56668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−3.1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−15.5 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100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Possessions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9293D-E5BC-35B5-3513-BF1A3179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77" y="4723306"/>
                <a:ext cx="566687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09D1E-0D9F-B48E-9BDB-9071C46D9976}"/>
                  </a:ext>
                </a:extLst>
              </p:cNvPr>
              <p:cNvSpPr txBox="1"/>
              <p:nvPr/>
            </p:nvSpPr>
            <p:spPr>
              <a:xfrm>
                <a:off x="2356476" y="5990621"/>
                <a:ext cx="5666873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15.5</m:t>
                              </m:r>
                            </m:num>
                            <m:den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∗96=−14.88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Game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09D1E-0D9F-B48E-9BDB-9071C46D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76" y="5990621"/>
                <a:ext cx="5666873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467" y="1275565"/>
                <a:ext cx="8889747" cy="5541546"/>
              </a:xfrm>
            </p:spPr>
            <p:txBody>
              <a:bodyPr>
                <a:normAutofit/>
              </a:bodyPr>
              <a:lstStyle/>
              <a:p>
                <a:pPr>
                  <a:buSzPct val="100000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Replacement Team Versus Average Team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Average Team Scored 105.6 Points Per Game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Expected Final Score: 90.72 to 105.6 (Difference of 14.88)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Scoring Ratio</a:t>
                </a: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Basketball Pythagorean Theorem From Chapter 1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)</a:t>
                </a: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Conclusion: Expect Replacement Team to Win 10.7% of Games</a:t>
                </a:r>
              </a:p>
              <a:p>
                <a:pPr lvl="1">
                  <a:buSzPct val="100000"/>
                </a:pPr>
                <a:endParaRPr lang="en-US" sz="8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sz="22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0" indent="0">
                  <a:buSzPct val="100000"/>
                  <a:buNone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0" indent="0">
                  <a:buSzPct val="100000"/>
                  <a:buNone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467" y="1275565"/>
                <a:ext cx="8889747" cy="5541546"/>
              </a:xfrm>
              <a:blipFill>
                <a:blip r:embed="rId5"/>
                <a:stretch>
                  <a:fillRect l="-960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24B8D-3567-890E-10FD-7FE5E63B3705}"/>
                  </a:ext>
                </a:extLst>
              </p:cNvPr>
              <p:cNvSpPr txBox="1"/>
              <p:nvPr/>
            </p:nvSpPr>
            <p:spPr>
              <a:xfrm>
                <a:off x="744683" y="2794100"/>
                <a:ext cx="6106026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90.72</m:t>
                          </m:r>
                        </m:num>
                        <m:den>
                          <m: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5.6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24B8D-3567-890E-10FD-7FE5E63B3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3" y="2794100"/>
                <a:ext cx="6106026" cy="636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616F6-8DE4-9ED1-CF38-E23F15DAF6BC}"/>
                  </a:ext>
                </a:extLst>
              </p:cNvPr>
              <p:cNvSpPr txBox="1"/>
              <p:nvPr/>
            </p:nvSpPr>
            <p:spPr>
              <a:xfrm>
                <a:off x="1027813" y="3873214"/>
                <a:ext cx="6106026" cy="652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0.86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0.86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=10.7%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616F6-8DE4-9ED1-CF38-E23F15DA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13" y="3873214"/>
                <a:ext cx="6106026" cy="6521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FAADB-B2F5-2707-3E42-A8AE45ACCCEF}"/>
                  </a:ext>
                </a:extLst>
              </p:cNvPr>
              <p:cNvSpPr txBox="1"/>
              <p:nvPr/>
            </p:nvSpPr>
            <p:spPr>
              <a:xfrm>
                <a:off x="2074425" y="5284313"/>
                <a:ext cx="6106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𝐹𝑖𝑛𝑎𝑙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𝑅𝑒𝑐𝑜𝑟𝑑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=8.7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73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𝐿𝑜𝑠𝑠𝑒𝑠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FAADB-B2F5-2707-3E42-A8AE45ACC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25" y="5284313"/>
                <a:ext cx="6106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94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NBA Salaries (Based off 2017-2018)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Payroll Was Approximately $93M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Minimum Player Salary Between $500K and $1.5M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Average Minimum= $1M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of Replacement Team = $12M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Costs $93M - $12M = $81M to Go From Replacement to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Go From 9 Wins to 41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Equivalent: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Simplicity/Laziness,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Win Above Replacement is Worth $2.5 Million</a:t>
            </a: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/>
              <p:nvPr/>
            </p:nvSpPr>
            <p:spPr>
              <a:xfrm>
                <a:off x="744683" y="4247254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=$81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3" y="4247254"/>
                <a:ext cx="6106026" cy="400110"/>
              </a:xfrm>
              <a:prstGeom prst="rect">
                <a:avLst/>
              </a:prstGeom>
              <a:blipFill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1AA5D-6864-3F08-E412-2149D8E26AAB}"/>
                  </a:ext>
                </a:extLst>
              </p:cNvPr>
              <p:cNvSpPr txBox="1"/>
              <p:nvPr/>
            </p:nvSpPr>
            <p:spPr>
              <a:xfrm>
                <a:off x="3318946" y="4798059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=$80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1AA5D-6864-3F08-E412-2149D8E2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946" y="4798059"/>
                <a:ext cx="6106026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4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of Fair Salary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Generated 20 Wins in 2016-2017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Descriptive Versus Predictive Metrics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Book Calculates Fair Salary of a Player in a 2018 Based off Generated Wins From Previous Season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Problem Here?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/>
              <p:nvPr/>
            </p:nvSpPr>
            <p:spPr>
              <a:xfrm>
                <a:off x="2302349" y="2116721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𝐹𝑎𝑖𝑟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𝑆𝑎𝑙𝑎𝑟𝑦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=20∗2.5=$50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349" y="2116721"/>
                <a:ext cx="6106026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BE2E1F-2F46-DCDD-AC67-867F1D8F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59494"/>
              </p:ext>
            </p:extLst>
          </p:nvPr>
        </p:nvGraphicFramePr>
        <p:xfrm>
          <a:off x="2302349" y="5075288"/>
          <a:ext cx="9645646" cy="111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533">
                  <a:extLst>
                    <a:ext uri="{9D8B030D-6E8A-4147-A177-3AD203B41FA5}">
                      <a16:colId xmlns:a16="http://schemas.microsoft.com/office/drawing/2014/main" val="184161161"/>
                    </a:ext>
                  </a:extLst>
                </a:gridCol>
                <a:gridCol w="3084141">
                  <a:extLst>
                    <a:ext uri="{9D8B030D-6E8A-4147-A177-3AD203B41FA5}">
                      <a16:colId xmlns:a16="http://schemas.microsoft.com/office/drawing/2014/main" val="3150524305"/>
                    </a:ext>
                  </a:extLst>
                </a:gridCol>
                <a:gridCol w="2970972">
                  <a:extLst>
                    <a:ext uri="{9D8B030D-6E8A-4147-A177-3AD203B41FA5}">
                      <a16:colId xmlns:a16="http://schemas.microsoft.com/office/drawing/2014/main" val="221135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Wins This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Wins Next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21716"/>
                  </a:ext>
                </a:extLst>
              </a:tr>
              <a:tr h="37569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 Salaries This Year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 Pay in Previous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Helpful?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 Salaries Next Year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Determining Fair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 Pay in Next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6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0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from Basketball-Reference.com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Preview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Summarized by Season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CEAFA8-7ACF-4C11-B49D-27FD8B937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219" y="2421040"/>
            <a:ext cx="7018810" cy="181384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1CB27-10AA-49A0-93AE-5AA9B1B9E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219" y="4904178"/>
            <a:ext cx="3710579" cy="178729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06846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Figure Showing Change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09571E-3B4C-4E1C-B0E8-24797218D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511" y="3883372"/>
            <a:ext cx="6478019" cy="28705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C61C5E-35BE-4CBB-954F-BC3037169ACD}"/>
              </a:ext>
            </a:extLst>
          </p:cNvPr>
          <p:cNvCxnSpPr>
            <a:cxnSpLocks/>
          </p:cNvCxnSpPr>
          <p:nvPr/>
        </p:nvCxnSpPr>
        <p:spPr>
          <a:xfrm>
            <a:off x="7275443" y="4363539"/>
            <a:ext cx="1369819" cy="1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9650BF-4285-44CE-9EFB-F20C4968C49E}"/>
              </a:ext>
            </a:extLst>
          </p:cNvPr>
          <p:cNvSpPr txBox="1"/>
          <p:nvPr/>
        </p:nvSpPr>
        <p:spPr>
          <a:xfrm>
            <a:off x="6016103" y="4144573"/>
            <a:ext cx="14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348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88511-80F7-4C4F-8A76-FC5CD01A1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12" y="2040284"/>
            <a:ext cx="4915207" cy="129569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4424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Modeling Win Percentage Using Points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Textbook,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α=14 Based on Data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Question: Can We Confirm This?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Data from 2014 to 2018 Found on Kaggle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2920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/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C165EA-CE2D-4931-BC14-B1A4E26BA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859" y="5102346"/>
            <a:ext cx="6248811" cy="16523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5491512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742</Words>
  <Application>Microsoft Office PowerPoint</Application>
  <PresentationFormat>Widescreen</PresentationFormat>
  <Paragraphs>331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IV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150</cp:revision>
  <dcterms:created xsi:type="dcterms:W3CDTF">2019-09-22T23:34:01Z</dcterms:created>
  <dcterms:modified xsi:type="dcterms:W3CDTF">2023-03-10T04:50:17Z</dcterms:modified>
</cp:coreProperties>
</file>