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</p:sldMasterIdLst>
  <p:notesMasterIdLst>
    <p:notesMasterId r:id="rId13"/>
  </p:notesMasterIdLst>
  <p:sldIdLst>
    <p:sldId id="298" r:id="rId2"/>
    <p:sldId id="308" r:id="rId3"/>
    <p:sldId id="317" r:id="rId4"/>
    <p:sldId id="318" r:id="rId5"/>
    <p:sldId id="319" r:id="rId6"/>
    <p:sldId id="320" r:id="rId7"/>
    <p:sldId id="321" r:id="rId8"/>
    <p:sldId id="322" r:id="rId9"/>
    <p:sldId id="323" r:id="rId10"/>
    <p:sldId id="324" r:id="rId11"/>
    <p:sldId id="28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per Mario" initials="SM" lastIdx="1" clrIdx="0">
    <p:extLst>
      <p:ext uri="{19B8F6BF-5375-455C-9EA6-DF929625EA0E}">
        <p15:presenceInfo xmlns:p15="http://schemas.microsoft.com/office/powerpoint/2012/main" userId="00ac6b5476700346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34817"/>
    <a:srgbClr val="DFDFE1"/>
    <a:srgbClr val="A6A1A1"/>
    <a:srgbClr val="663300"/>
    <a:srgbClr val="395583"/>
    <a:srgbClr val="F76464"/>
    <a:srgbClr val="882E2E"/>
    <a:srgbClr val="DB5B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04" autoAdjust="0"/>
    <p:restoredTop sz="95871" autoAdjust="0"/>
  </p:normalViewPr>
  <p:slideViewPr>
    <p:cSldViewPr snapToGrid="0">
      <p:cViewPr varScale="1">
        <p:scale>
          <a:sx n="95" d="100"/>
          <a:sy n="95" d="100"/>
        </p:scale>
        <p:origin x="868" y="6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4E5E84-956F-4423-97B3-5936A6D8EEEE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3D9EF6-5B6D-4923-9412-628692DCC0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90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044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0537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3368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49652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5053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79204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94781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92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4628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041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1652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40920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542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422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572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37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881C039-66A3-4640-815B-3B5A8B7D868D}" type="datetimeFigureOut">
              <a:rPr lang="en-US" smtClean="0"/>
              <a:t>4/7/2021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168EBC32-F1AB-4BBF-A78B-0246EAD751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64178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  <p:sldLayoutId id="2147483912" r:id="rId12"/>
    <p:sldLayoutId id="2147483913" r:id="rId13"/>
    <p:sldLayoutId id="2147483914" r:id="rId14"/>
    <p:sldLayoutId id="2147483915" r:id="rId15"/>
    <p:sldLayoutId id="2147483916" r:id="rId16"/>
    <p:sldLayoutId id="214748391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9.png"/><Relationship Id="rId7" Type="http://schemas.openxmlformats.org/officeDocument/2006/relationships/image" Target="../media/image3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35.png"/><Relationship Id="rId4" Type="http://schemas.microsoft.com/office/2007/relationships/hdphoto" Target="../media/hdphoto1.wdp"/><Relationship Id="rId9" Type="http://schemas.openxmlformats.org/officeDocument/2006/relationships/image" Target="../media/image3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8.sv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11.png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15.png"/><Relationship Id="rId4" Type="http://schemas.microsoft.com/office/2007/relationships/hdphoto" Target="../media/hdphoto1.wdp"/><Relationship Id="rId9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9.png"/><Relationship Id="rId7" Type="http://schemas.openxmlformats.org/officeDocument/2006/relationships/image" Target="../media/image1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9.png"/><Relationship Id="rId7" Type="http://schemas.openxmlformats.org/officeDocument/2006/relationships/image" Target="../media/image1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9.png"/><Relationship Id="rId7" Type="http://schemas.openxmlformats.org/officeDocument/2006/relationships/image" Target="../media/image2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image" Target="../media/image23.png"/><Relationship Id="rId4" Type="http://schemas.microsoft.com/office/2007/relationships/hdphoto" Target="../media/hdphoto1.wdp"/><Relationship Id="rId9" Type="http://schemas.openxmlformats.org/officeDocument/2006/relationships/image" Target="../media/image2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9.png"/><Relationship Id="rId7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28.png"/><Relationship Id="rId5" Type="http://schemas.openxmlformats.org/officeDocument/2006/relationships/image" Target="../media/image7.png"/><Relationship Id="rId10" Type="http://schemas.openxmlformats.org/officeDocument/2006/relationships/image" Target="../media/image27.png"/><Relationship Id="rId4" Type="http://schemas.microsoft.com/office/2007/relationships/hdphoto" Target="../media/hdphoto1.wdp"/><Relationship Id="rId9" Type="http://schemas.openxmlformats.org/officeDocument/2006/relationships/image" Target="../media/image2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9.png"/><Relationship Id="rId7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microsoft.com/office/2007/relationships/hdphoto" Target="../media/hdphoto1.wdp"/><Relationship Id="rId9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41856743-89BA-4675-AC94-48F51448049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duotone>
              <a:prstClr val="black"/>
              <a:schemeClr val="tx2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566" b="23593"/>
          <a:stretch/>
        </p:blipFill>
        <p:spPr>
          <a:xfrm>
            <a:off x="-4364946" y="-83127"/>
            <a:ext cx="12424206" cy="698861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EB5445C-8F3E-4F4B-B272-8D9F0BC4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52744" y="2131894"/>
            <a:ext cx="7574604" cy="1828801"/>
          </a:xfrm>
        </p:spPr>
        <p:txBody>
          <a:bodyPr>
            <a:normAutofit/>
          </a:bodyPr>
          <a:lstStyle/>
          <a:p>
            <a:r>
              <a:rPr lang="en-US" sz="66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IV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ACC54F8-420D-42C9-AB41-8EA29A4112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88093" y="6274528"/>
            <a:ext cx="6903907" cy="392189"/>
          </a:xfrm>
        </p:spPr>
        <p:txBody>
          <a:bodyPr>
            <a:normAutofit lnSpcReduction="10000"/>
          </a:bodyPr>
          <a:lstStyle/>
          <a:p>
            <a:r>
              <a:rPr lang="en-US" dirty="0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Produced by Dr. Mario | UNC </a:t>
            </a:r>
            <a:r>
              <a:rPr lang="en-US">
                <a:ln>
                  <a:noFill/>
                </a:ln>
                <a:solidFill>
                  <a:srgbClr val="D34817"/>
                </a:solidFill>
                <a:effectLst/>
                <a:latin typeface="Selawik Semibold" panose="020B0702040204020203" pitchFamily="34" charset="0"/>
              </a:rPr>
              <a:t>STOR 538</a:t>
            </a:r>
            <a:endParaRPr lang="en-US" dirty="0">
              <a:ln>
                <a:noFill/>
              </a:ln>
              <a:solidFill>
                <a:srgbClr val="D34817"/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9" name="Graphic 8" descr="Football">
            <a:extLst>
              <a:ext uri="{FF2B5EF4-FFF2-40B4-BE49-F238E27FC236}">
                <a16:creationId xmlns:a16="http://schemas.microsoft.com/office/drawing/2014/main" id="{8458BA3F-0AF8-4D6D-8A76-77009396C2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3182294">
            <a:off x="9207524" y="-67270"/>
            <a:ext cx="3049289" cy="3049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23936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13819" y="1482415"/>
            <a:ext cx="1096548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Simpler Scenarios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from 30 Yard Line and Defense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</a:t>
            </a: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Ran for 0 Yards on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 on 30 Yard Line and Offense Offsides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Do You See Any Problems With Using This to Make Decisions?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/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2,3,37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=0.956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C15F626-821E-4885-95A5-571630619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353466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/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1,5,35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=0.983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D28CF76-036D-480B-9236-59813B374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2760290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F40947-6BD7-4FD8-9133-D619262B3A69}"/>
              </a:ext>
            </a:extLst>
          </p:cNvPr>
          <p:cNvCxnSpPr>
            <a:cxnSpLocks/>
          </p:cNvCxnSpPr>
          <p:nvPr/>
        </p:nvCxnSpPr>
        <p:spPr>
          <a:xfrm>
            <a:off x="4993810" y="2553521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5C912B-52C7-4E77-BB63-5E85184D8310}"/>
              </a:ext>
            </a:extLst>
          </p:cNvPr>
          <p:cNvCxnSpPr>
            <a:cxnSpLocks/>
          </p:cNvCxnSpPr>
          <p:nvPr/>
        </p:nvCxnSpPr>
        <p:spPr>
          <a:xfrm>
            <a:off x="4993810" y="2954396"/>
            <a:ext cx="110731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6A79E2A-4ED6-42A6-A4E3-4DD90BCF8887}"/>
              </a:ext>
            </a:extLst>
          </p:cNvPr>
          <p:cNvSpPr txBox="1"/>
          <p:nvPr/>
        </p:nvSpPr>
        <p:spPr>
          <a:xfrm>
            <a:off x="6101124" y="2343905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4598EC3-7971-42D5-B493-E0C87E7959B4}"/>
              </a:ext>
            </a:extLst>
          </p:cNvPr>
          <p:cNvSpPr txBox="1"/>
          <p:nvPr/>
        </p:nvSpPr>
        <p:spPr>
          <a:xfrm>
            <a:off x="6101124" y="275072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/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2,10,30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=0.115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B85ED1F-3801-4DD9-9C1C-796FE537B5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393575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/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1,15,25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=−0.057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984891-3A5E-49B5-82AB-A4180A9D9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498" y="4342574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38DB8E-8D6A-4856-898D-E23997979332}"/>
              </a:ext>
            </a:extLst>
          </p:cNvPr>
          <p:cNvCxnSpPr>
            <a:cxnSpLocks/>
          </p:cNvCxnSpPr>
          <p:nvPr/>
        </p:nvCxnSpPr>
        <p:spPr>
          <a:xfrm>
            <a:off x="5256107" y="4135805"/>
            <a:ext cx="845017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20C6FC1-A89B-44DA-AE0E-CFE0C7F2F4B3}"/>
              </a:ext>
            </a:extLst>
          </p:cNvPr>
          <p:cNvCxnSpPr>
            <a:cxnSpLocks/>
          </p:cNvCxnSpPr>
          <p:nvPr/>
        </p:nvCxnSpPr>
        <p:spPr>
          <a:xfrm>
            <a:off x="5279813" y="4533068"/>
            <a:ext cx="797604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515EF4F-77F6-4ED4-8126-BFB21381B3AC}"/>
              </a:ext>
            </a:extLst>
          </p:cNvPr>
          <p:cNvSpPr txBox="1"/>
          <p:nvPr/>
        </p:nvSpPr>
        <p:spPr>
          <a:xfrm>
            <a:off x="6101124" y="3926189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Don’t Accept Penalty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96A1C01D-955A-49F2-AF07-3D84F482029D}"/>
              </a:ext>
            </a:extLst>
          </p:cNvPr>
          <p:cNvSpPr txBox="1"/>
          <p:nvPr/>
        </p:nvSpPr>
        <p:spPr>
          <a:xfrm>
            <a:off x="6101124" y="4333013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Accept Penalty</a:t>
            </a:r>
          </a:p>
        </p:txBody>
      </p:sp>
    </p:spTree>
    <p:extLst>
      <p:ext uri="{BB962C8B-B14F-4D97-AF65-F5344CB8AC3E}">
        <p14:creationId xmlns:p14="http://schemas.microsoft.com/office/powerpoint/2010/main" val="7736861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indoor&#10;&#10;Description automatically generated">
            <a:extLst>
              <a:ext uri="{FF2B5EF4-FFF2-40B4-BE49-F238E27FC236}">
                <a16:creationId xmlns:a16="http://schemas.microsoft.com/office/drawing/2014/main" id="{48589EA3-03B9-4D42-8282-8AC52D63CBF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05" r="19804" b="-1"/>
          <a:stretch/>
        </p:blipFill>
        <p:spPr>
          <a:xfrm>
            <a:off x="0" y="0"/>
            <a:ext cx="6024144" cy="6858000"/>
          </a:xfrm>
          <a:custGeom>
            <a:avLst/>
            <a:gdLst>
              <a:gd name="connsiteX0" fmla="*/ 0 w 6024154"/>
              <a:gd name="connsiteY0" fmla="*/ 0 h 6858000"/>
              <a:gd name="connsiteX1" fmla="*/ 5953780 w 6024154"/>
              <a:gd name="connsiteY1" fmla="*/ 0 h 6858000"/>
              <a:gd name="connsiteX2" fmla="*/ 5989880 w 6024154"/>
              <a:gd name="connsiteY2" fmla="*/ 284091 h 6858000"/>
              <a:gd name="connsiteX3" fmla="*/ 6024154 w 6024154"/>
              <a:gd name="connsiteY3" fmla="*/ 962844 h 6858000"/>
              <a:gd name="connsiteX4" fmla="*/ 2549934 w 6024154"/>
              <a:gd name="connsiteY4" fmla="*/ 6800152 h 6858000"/>
              <a:gd name="connsiteX5" fmla="*/ 2436987 w 6024154"/>
              <a:gd name="connsiteY5" fmla="*/ 6858000 h 6858000"/>
              <a:gd name="connsiteX6" fmla="*/ 0 w 6024154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6024154" h="6858000">
                <a:moveTo>
                  <a:pt x="0" y="0"/>
                </a:moveTo>
                <a:lnTo>
                  <a:pt x="5953780" y="0"/>
                </a:lnTo>
                <a:lnTo>
                  <a:pt x="5989880" y="284091"/>
                </a:lnTo>
                <a:cubicBezTo>
                  <a:pt x="6012544" y="507260"/>
                  <a:pt x="6024154" y="733696"/>
                  <a:pt x="6024154" y="962844"/>
                </a:cubicBezTo>
                <a:cubicBezTo>
                  <a:pt x="6024154" y="3483472"/>
                  <a:pt x="4619336" y="5675986"/>
                  <a:pt x="2549934" y="6800152"/>
                </a:cubicBezTo>
                <a:lnTo>
                  <a:pt x="2436987" y="6858000"/>
                </a:lnTo>
                <a:lnTo>
                  <a:pt x="0" y="6858000"/>
                </a:lnTo>
                <a:close/>
              </a:path>
            </a:pathLst>
          </a:custGeom>
          <a:ln w="28575">
            <a:noFill/>
          </a:ln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0B9C460C-DD3D-4F1C-9FEE-8EC7228D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630235" y="890427"/>
            <a:ext cx="4577335" cy="1264588"/>
          </a:xfrm>
        </p:spPr>
        <p:txBody>
          <a:bodyPr anchor="ctr">
            <a:normAutofit fontScale="90000"/>
          </a:bodyPr>
          <a:lstStyle/>
          <a:p>
            <a:pPr algn="ctr"/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Final </a:t>
            </a:r>
            <a:b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</a:br>
            <a:r>
              <a:rPr lang="en-US" sz="60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Inspiration</a:t>
            </a:r>
          </a:p>
        </p:txBody>
      </p:sp>
      <p:sp>
        <p:nvSpPr>
          <p:cNvPr id="16" name="Content Placeholder 8">
            <a:extLst>
              <a:ext uri="{FF2B5EF4-FFF2-40B4-BE49-F238E27FC236}">
                <a16:creationId xmlns:a16="http://schemas.microsoft.com/office/drawing/2014/main" id="{EFC1D832-5298-413A-ACCB-93C0C72C636D}"/>
              </a:ext>
            </a:extLst>
          </p:cNvPr>
          <p:cNvSpPr txBox="1">
            <a:spLocks/>
          </p:cNvSpPr>
          <p:nvPr/>
        </p:nvSpPr>
        <p:spPr>
          <a:xfrm>
            <a:off x="5283894" y="4216098"/>
            <a:ext cx="6639939" cy="3247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This is no democracy.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It is a dictatorship. </a:t>
            </a: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I am the law.</a:t>
            </a:r>
          </a:p>
          <a:p>
            <a:pPr algn="r"/>
            <a:endParaRPr lang="en-US" sz="2800" dirty="0">
              <a:solidFill>
                <a:schemeClr val="bg2">
                  <a:lumMod val="10000"/>
                  <a:lumOff val="90000"/>
                </a:schemeClr>
              </a:solidFill>
              <a:latin typeface="Selawik Semibold" panose="020B0702040204020203" pitchFamily="34" charset="0"/>
            </a:endParaRPr>
          </a:p>
          <a:p>
            <a:pPr algn="r"/>
            <a:r>
              <a:rPr lang="en-US" sz="2800" dirty="0">
                <a:solidFill>
                  <a:schemeClr val="bg2">
                    <a:lumMod val="10000"/>
                    <a:lumOff val="90000"/>
                  </a:schemeClr>
                </a:solidFill>
                <a:latin typeface="Selawik Semibold" panose="020B0702040204020203" pitchFamily="34" charset="0"/>
              </a:rPr>
              <a:t>- Coach Herman Boone</a:t>
            </a: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  <a:p>
            <a:pPr lvl="2" algn="r"/>
            <a:endParaRPr lang="en-US" sz="2800" dirty="0">
              <a:solidFill>
                <a:schemeClr val="tx1">
                  <a:lumMod val="85000"/>
                </a:schemeClr>
              </a:solidFill>
              <a:latin typeface="Selawik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34750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86433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5 Key Decisions in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Opponent’s 30 Yard Line. Field Goal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Fourth and 4 on Own 30 Yard Line. Attempt or Punt?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Gained 7 Yards on First Down From Own 30 Yard Line and Defense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Was Offsides.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Opponent Gained 0 Yards on Run on First Down. They were 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   Offside. Accept the Penalty?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Optimal Run/Pass Mixture on First Down?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Decision Based on States of Football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2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Best Decision Maximizes the Expected Margin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/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𝐸𝑥𝑝𝑒𝑐𝑡𝑒𝑑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𝑀𝑎𝑟𝑔𝑖𝑛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𝐹𝑜𝑟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1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𝑠𝑡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𝐷𝑜𝑤𝑛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𝑌𝑎𝑟𝑑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𝐿𝑖𝑛𝑒</m:t>
                      </m:r>
                      <m:r>
                        <a:rPr lang="en-US" sz="2400" b="0" i="1" smtClean="0">
                          <a:solidFill>
                            <a:schemeClr val="bg2">
                              <a:lumMod val="10000"/>
                              <a:lumOff val="90000"/>
                            </a:schemeClr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b="0" dirty="0">
                  <a:solidFill>
                    <a:schemeClr val="bg2">
                      <a:lumMod val="10000"/>
                      <a:lumOff val="9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3D671C1-B1AC-4BCD-8FA7-8457E3FDE9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2069" y="5381861"/>
                <a:ext cx="8856690" cy="461665"/>
              </a:xfrm>
              <a:prstGeom prst="rect">
                <a:avLst/>
              </a:prstGeom>
              <a:blipFill>
                <a:blip r:embed="rId7"/>
                <a:stretch>
                  <a:fillRect l="-551" b="-184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9BA7498-836E-4E28-921B-9A53137C880A}"/>
              </a:ext>
            </a:extLst>
          </p:cNvPr>
          <p:cNvCxnSpPr>
            <a:cxnSpLocks/>
          </p:cNvCxnSpPr>
          <p:nvPr/>
        </p:nvCxnSpPr>
        <p:spPr>
          <a:xfrm>
            <a:off x="8009069" y="3900170"/>
            <a:ext cx="908203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1240620B-A551-4DD1-8F33-D97D7ADB3165}"/>
              </a:ext>
            </a:extLst>
          </p:cNvPr>
          <p:cNvSpPr txBox="1"/>
          <p:nvPr/>
        </p:nvSpPr>
        <p:spPr>
          <a:xfrm>
            <a:off x="8917272" y="3700115"/>
            <a:ext cx="190794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Look at Later</a:t>
            </a:r>
          </a:p>
        </p:txBody>
      </p:sp>
    </p:spTree>
    <p:extLst>
      <p:ext uri="{BB962C8B-B14F-4D97-AF65-F5344CB8AC3E}">
        <p14:creationId xmlns:p14="http://schemas.microsoft.com/office/powerpoint/2010/main" val="39046200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</p:spPr>
            <p:txBody>
              <a:bodyPr numCol="1" anchor="t">
                <a:noAutofit/>
              </a:bodyPr>
              <a:lstStyle/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4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 Examples of Expected Margin Based on States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1,10,50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=1.875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3,3,80</m:t>
                        </m:r>
                      </m:e>
                    </m:d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=3.851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14:m>
                  <m:oMath xmlns:m="http://schemas.openxmlformats.org/officeDocument/2006/math"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9</m:t>
                        </m:r>
                        <m:r>
                          <a:rPr lang="en-US" sz="2000" i="1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solidFill>
                              <a:schemeClr val="bg2">
                                <a:lumMod val="10000"/>
                                <a:lumOff val="9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e>
                    </m:d>
                    <m:r>
                      <a:rPr lang="en-US" sz="2000" i="1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solidFill>
                          <a:schemeClr val="bg2">
                            <a:lumMod val="10000"/>
                            <a:lumOff val="90000"/>
                          </a:schemeClr>
                        </a:solidFill>
                        <a:latin typeface="Cambria Math" panose="02040503050406030204" pitchFamily="18" charset="0"/>
                      </a:rPr>
                      <m:t>−1.647</m:t>
                    </m:r>
                  </m:oMath>
                </a14:m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2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Works of Konstantinos </a:t>
                </a:r>
                <a:r>
                  <a:rPr lang="en-US" sz="2200" dirty="0" err="1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Pelechrinis</a:t>
                </a: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University of Pittsburgh in School of Computing and Information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Excellent Sports Analytics Course 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Recent Research on American Football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Analyzes Decision Making Based on Expected Points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Problem He Discusses: All Analysis is From View of Offense</a:t>
                </a: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r>
                  <a:rPr lang="en-US" sz="2000" dirty="0">
                    <a:solidFill>
                      <a:schemeClr val="bg2">
                        <a:lumMod val="10000"/>
                        <a:lumOff val="90000"/>
                      </a:schemeClr>
                    </a:solidFill>
                    <a:effectLst/>
                    <a:latin typeface="Selawik Semibold" panose="020B0702040204020203" pitchFamily="34" charset="0"/>
                  </a:rPr>
                  <a:t>Builds Predictive Model for NFL Games </a:t>
                </a: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0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Font typeface="Wingdings" panose="05000000000000000000" pitchFamily="2" charset="2"/>
                  <a:buChar char="v"/>
                </a:pPr>
                <a:endParaRPr lang="en-US" sz="20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  <a:p>
                <a:pPr marL="377100" lvl="1" indent="0">
                  <a:spcBef>
                    <a:spcPts val="0"/>
                  </a:spcBef>
                  <a:spcAft>
                    <a:spcPts val="0"/>
                  </a:spcAft>
                  <a:buClr>
                    <a:srgbClr val="D34817"/>
                  </a:buClr>
                  <a:buSzPct val="100000"/>
                  <a:buNone/>
                </a:pPr>
                <a:endParaRPr lang="en-US" sz="2200" dirty="0">
                  <a:solidFill>
                    <a:schemeClr val="bg2">
                      <a:lumMod val="10000"/>
                      <a:lumOff val="90000"/>
                    </a:schemeClr>
                  </a:solidFill>
                  <a:effectLst/>
                  <a:latin typeface="Selawik Semibold" panose="020B0702040204020203" pitchFamily="34" charset="0"/>
                </a:endParaRPr>
              </a:p>
            </p:txBody>
          </p:sp>
        </mc:Choice>
        <mc:Fallback xmlns="">
          <p:sp>
            <p:nvSpPr>
              <p:cNvPr id="24" name="Content Placeholder 2">
                <a:extLst>
                  <a:ext uri="{FF2B5EF4-FFF2-40B4-BE49-F238E27FC236}">
                    <a16:creationId xmlns:a16="http://schemas.microsoft.com/office/drawing/2014/main" id="{52313B83-B214-43D7-AC39-182CE4FA3E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283153" y="1490925"/>
                <a:ext cx="9908847" cy="4838569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32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to Get 1</a:t>
            </a:r>
            <a:r>
              <a:rPr lang="en-US" sz="2000" baseline="30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st</a:t>
            </a: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Down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Team Attempts Field Goal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2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/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2D06EEFC-91C2-45FD-A4C3-3CAE04856C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3061" y="2328651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/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(1,10,28)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3D3289-3FE5-45A1-A8BB-9C0780A3EE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40" y="2746818"/>
                <a:ext cx="10189029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/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𝐹𝑖𝑒𝑙𝑑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𝐺𝑜𝑎𝑙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B0A4A8F9-83FA-412E-863D-E01E278995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27455" y="4784042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0DEE728-D845-4692-B965-0E8C920BD762}"/>
              </a:ext>
            </a:extLst>
          </p:cNvPr>
          <p:cNvCxnSpPr>
            <a:cxnSpLocks/>
          </p:cNvCxnSpPr>
          <p:nvPr/>
        </p:nvCxnSpPr>
        <p:spPr>
          <a:xfrm>
            <a:off x="7237576" y="3142646"/>
            <a:ext cx="291924" cy="36607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246B79-218B-4F33-AFBE-2A001536EF5D}"/>
              </a:ext>
            </a:extLst>
          </p:cNvPr>
          <p:cNvCxnSpPr>
            <a:cxnSpLocks/>
          </p:cNvCxnSpPr>
          <p:nvPr/>
        </p:nvCxnSpPr>
        <p:spPr>
          <a:xfrm flipH="1">
            <a:off x="9669294" y="3192329"/>
            <a:ext cx="302887" cy="359024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B6504E73-6FB8-4066-92C6-964EE1E3D44B}"/>
              </a:ext>
            </a:extLst>
          </p:cNvPr>
          <p:cNvSpPr txBox="1"/>
          <p:nvPr/>
        </p:nvSpPr>
        <p:spPr>
          <a:xfrm>
            <a:off x="7343863" y="34510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/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×(3−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(1,10,27))−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(1,10,37)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60765120-69A4-4B95-91AF-11EC356C41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72" y="5130570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409F132-1E9F-400A-973C-A895F5506C57}"/>
              </a:ext>
            </a:extLst>
          </p:cNvPr>
          <p:cNvCxnSpPr>
            <a:cxnSpLocks/>
          </p:cNvCxnSpPr>
          <p:nvPr/>
        </p:nvCxnSpPr>
        <p:spPr>
          <a:xfrm>
            <a:off x="8093149" y="3111419"/>
            <a:ext cx="261986" cy="397297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BDEB2B9-374B-4343-9024-BCF5FFAAE97C}"/>
              </a:ext>
            </a:extLst>
          </p:cNvPr>
          <p:cNvCxnSpPr>
            <a:cxnSpLocks/>
          </p:cNvCxnSpPr>
          <p:nvPr/>
        </p:nvCxnSpPr>
        <p:spPr>
          <a:xfrm>
            <a:off x="7790261" y="5516076"/>
            <a:ext cx="302888" cy="22784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F329985-B60C-4578-8064-24F57CEB8FC8}"/>
              </a:ext>
            </a:extLst>
          </p:cNvPr>
          <p:cNvCxnSpPr>
            <a:cxnSpLocks/>
          </p:cNvCxnSpPr>
          <p:nvPr/>
        </p:nvCxnSpPr>
        <p:spPr>
          <a:xfrm flipH="1">
            <a:off x="10561005" y="5530680"/>
            <a:ext cx="302889" cy="205386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48380A5-70CD-4956-A3DA-5A27250BB829}"/>
              </a:ext>
            </a:extLst>
          </p:cNvPr>
          <p:cNvSpPr txBox="1"/>
          <p:nvPr/>
        </p:nvSpPr>
        <p:spPr>
          <a:xfrm>
            <a:off x="8082824" y="5618438"/>
            <a:ext cx="47862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Assumptions are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Being Made Here?</a:t>
            </a:r>
          </a:p>
        </p:txBody>
      </p:sp>
    </p:spTree>
    <p:extLst>
      <p:ext uri="{BB962C8B-B14F-4D97-AF65-F5344CB8AC3E}">
        <p14:creationId xmlns:p14="http://schemas.microsoft.com/office/powerpoint/2010/main" val="35829680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Represent the Probability of Making a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Assumption: Distance Effects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p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Let </a:t>
            </a:r>
            <a:r>
              <a:rPr lang="en-US" sz="1800" i="1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d  </a:t>
            </a: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Represent the Distance of the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Linear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Consider the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What Other Considerations Should Be Made?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/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90A2546-2A22-46F7-83EF-26037077C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2" y="3330379"/>
                <a:ext cx="10189029" cy="400110"/>
              </a:xfrm>
              <a:prstGeom prst="rect">
                <a:avLst/>
              </a:prstGeom>
              <a:blipFill>
                <a:blip r:embed="rId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E363F3E-3CC4-4601-BF40-96BB1A05866E}"/>
              </a:ext>
            </a:extLst>
          </p:cNvPr>
          <p:cNvCxnSpPr>
            <a:cxnSpLocks/>
          </p:cNvCxnSpPr>
          <p:nvPr/>
        </p:nvCxnSpPr>
        <p:spPr>
          <a:xfrm flipH="1">
            <a:off x="5556250" y="3548807"/>
            <a:ext cx="78105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0B893C21-5D79-4628-828E-D03A44171136}"/>
              </a:ext>
            </a:extLst>
          </p:cNvPr>
          <p:cNvSpPr txBox="1"/>
          <p:nvPr/>
        </p:nvSpPr>
        <p:spPr>
          <a:xfrm>
            <a:off x="6348617" y="3347567"/>
            <a:ext cx="478625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What is the Problem Here?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/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8FA57EA-AAFF-417D-BA7B-DC9599F758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2691" y="4096419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36612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838569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Raw Aggregated Data From 2006</a:t>
            </a: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9C5FF4DE-FA31-46F5-BC33-EEB360A4168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02000" y="2601264"/>
            <a:ext cx="4289302" cy="232244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90D89FB-8696-46B9-8A7D-810E781236D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47000" y="2897691"/>
            <a:ext cx="4289302" cy="1785937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2A4167A-2B4F-4529-9899-B8F962FA616F}"/>
              </a:ext>
            </a:extLst>
          </p:cNvPr>
          <p:cNvSpPr/>
          <p:nvPr/>
        </p:nvSpPr>
        <p:spPr>
          <a:xfrm>
            <a:off x="6931350" y="3528364"/>
            <a:ext cx="536252" cy="1265886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C2F6248-A20B-4EFF-BE72-A879D0B9FD6C}"/>
              </a:ext>
            </a:extLst>
          </p:cNvPr>
          <p:cNvCxnSpPr>
            <a:cxnSpLocks/>
          </p:cNvCxnSpPr>
          <p:nvPr/>
        </p:nvCxnSpPr>
        <p:spPr>
          <a:xfrm>
            <a:off x="7199476" y="4794250"/>
            <a:ext cx="0" cy="6921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168F47A2-CAC9-4B86-8CD8-83931B61FE56}"/>
              </a:ext>
            </a:extLst>
          </p:cNvPr>
          <p:cNvSpPr txBox="1"/>
          <p:nvPr/>
        </p:nvSpPr>
        <p:spPr>
          <a:xfrm>
            <a:off x="6712434" y="5549404"/>
            <a:ext cx="516203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Logistic Regression Smooths This Relationship?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CD10698-FBFC-4A9A-B734-074E4D2B61C7}"/>
              </a:ext>
            </a:extLst>
          </p:cNvPr>
          <p:cNvCxnSpPr>
            <a:cxnSpLocks/>
          </p:cNvCxnSpPr>
          <p:nvPr/>
        </p:nvCxnSpPr>
        <p:spPr>
          <a:xfrm>
            <a:off x="10507826" y="3359150"/>
            <a:ext cx="0" cy="223520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54109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Results from Logistic Regression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for States of Interest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Expected Margin Under Field Goal</a:t>
            </a: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178232-F5DE-421B-B12F-ED4F5965DF8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39199" y="1547610"/>
            <a:ext cx="3272816" cy="4741458"/>
          </a:xfrm>
          <a:prstGeom prst="rect">
            <a:avLst/>
          </a:prstGeom>
          <a:ln w="38100">
            <a:solidFill>
              <a:srgbClr val="D34817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91ADA4-5B7E-4BC8-B74E-E5E1866DD178}"/>
                  </a:ext>
                </a:extLst>
              </p:cNvPr>
              <p:cNvSpPr txBox="1"/>
              <p:nvPr/>
            </p:nvSpPr>
            <p:spPr>
              <a:xfrm>
                <a:off x="3183641" y="2498593"/>
                <a:ext cx="10189029" cy="7838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num>
                                <m:den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den>
                              </m:f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=7.05−0.134×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091ADA4-5B7E-4BC8-B74E-E5E1866DD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41" y="2498593"/>
                <a:ext cx="10189029" cy="783869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721B17EB-4517-4ADD-81D0-88962C84B2B6}"/>
              </a:ext>
            </a:extLst>
          </p:cNvPr>
          <p:cNvCxnSpPr>
            <a:cxnSpLocks/>
          </p:cNvCxnSpPr>
          <p:nvPr/>
        </p:nvCxnSpPr>
        <p:spPr>
          <a:xfrm>
            <a:off x="6856576" y="2890527"/>
            <a:ext cx="1813310" cy="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/>
              <p:nvPr/>
            </p:nvSpPr>
            <p:spPr>
              <a:xfrm>
                <a:off x="3183640" y="3617177"/>
                <a:ext cx="10189029" cy="19389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1,10,75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=3.884</m:t>
                      </m:r>
                    </m:oMath>
                  </m:oMathPara>
                </a14:m>
                <a:endParaRPr lang="en-US" sz="20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28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0.266</m:t>
                      </m:r>
                    </m:oMath>
                  </m:oMathPara>
                </a14:m>
                <a:endParaRPr lang="en-US" sz="200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1,10,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37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0.979</m:t>
                      </m:r>
                    </m:oMath>
                  </m:oMathPara>
                </a14:m>
                <a:endParaRPr lang="en-US" sz="2000" dirty="0"/>
              </a:p>
              <a:p>
                <a:endParaRPr lang="en-US" sz="2000" b="0" dirty="0"/>
              </a:p>
              <a:p>
                <a:endParaRPr lang="en-US" sz="2000" b="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4A4352B-BCAB-4257-8EC0-1292961DC2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3640" y="3617177"/>
                <a:ext cx="10189029" cy="193899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/>
              <p:nvPr/>
            </p:nvSpPr>
            <p:spPr>
              <a:xfrm>
                <a:off x="3136227" y="5260757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0.676×</m:t>
                      </m:r>
                      <m:d>
                        <m:dPr>
                          <m:ctrlP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solidFill>
                                <a:schemeClr val="tx1">
                                  <a:lumMod val="9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3−0.266</m:t>
                          </m:r>
                        </m:e>
                      </m:d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−0.324×0.978=1.531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C452C17-7415-4736-91E9-A6A7FBC660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227" y="5260757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1DCD1BC-B300-4C10-A23D-B5AB2E21542F}"/>
              </a:ext>
            </a:extLst>
          </p:cNvPr>
          <p:cNvCxnSpPr>
            <a:cxnSpLocks/>
            <a:stCxn id="28" idx="1"/>
          </p:cNvCxnSpPr>
          <p:nvPr/>
        </p:nvCxnSpPr>
        <p:spPr>
          <a:xfrm flipH="1">
            <a:off x="8026403" y="4037513"/>
            <a:ext cx="2449204" cy="1210368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FD945D12-AF03-4F35-A3A3-38A27B326ACE}"/>
              </a:ext>
            </a:extLst>
          </p:cNvPr>
          <p:cNvSpPr/>
          <p:nvPr/>
        </p:nvSpPr>
        <p:spPr>
          <a:xfrm>
            <a:off x="10475607" y="3932815"/>
            <a:ext cx="1636408" cy="209395"/>
          </a:xfrm>
          <a:prstGeom prst="rect">
            <a:avLst/>
          </a:prstGeom>
          <a:noFill/>
          <a:ln w="38100">
            <a:solidFill>
              <a:srgbClr val="D3481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4435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Opponent’s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Modeling Probability of Making Field Goal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When to Go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18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According to Football Reference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/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(1−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</m:t>
                      </m:r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A654135-F61A-4E0E-867F-2E8121206F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826" y="2497581"/>
                <a:ext cx="10772746" cy="400110"/>
              </a:xfrm>
              <a:prstGeom prst="rect">
                <a:avLst/>
              </a:prstGeom>
              <a:blipFill>
                <a:blip r:embed="rId7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/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3.884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0.336+0.336×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</a:rPr>
                        <m:t>1.531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8462796-69A9-47AA-A631-1A203AAB0B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2052" y="2870592"/>
                <a:ext cx="1077274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/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4.22×</m:t>
                      </m:r>
                      <m:r>
                        <a:rPr lang="en-US" sz="2000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1.867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E863F13-DC7B-4AB3-ABFC-A83FF635A7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7892" y="3251130"/>
                <a:ext cx="1077274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/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i="1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en-US" sz="2000" b="0" i="1" smtClean="0">
                          <a:solidFill>
                            <a:schemeClr val="tx1">
                              <a:lumMod val="9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0.442</m:t>
                      </m:r>
                    </m:oMath>
                  </m:oMathPara>
                </a14:m>
                <a:endParaRPr lang="en-US" sz="2000" b="0" dirty="0">
                  <a:solidFill>
                    <a:schemeClr val="tx1">
                      <a:lumMod val="9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87A73F7C-9FCF-4ED5-B5E8-152449405A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21853" y="3650653"/>
                <a:ext cx="10772746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64902323-9849-4D43-A74E-3BBA55CA358D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535399" y="4231246"/>
            <a:ext cx="2732973" cy="2046177"/>
          </a:xfrm>
          <a:prstGeom prst="rect">
            <a:avLst/>
          </a:prstGeom>
          <a:solidFill>
            <a:srgbClr val="D34817"/>
          </a:solidFill>
          <a:ln w="38100">
            <a:solidFill>
              <a:srgbClr val="D34817"/>
            </a:solidFill>
          </a:ln>
        </p:spPr>
      </p:pic>
    </p:spTree>
    <p:extLst>
      <p:ext uri="{BB962C8B-B14F-4D97-AF65-F5344CB8AC3E}">
        <p14:creationId xmlns:p14="http://schemas.microsoft.com/office/powerpoint/2010/main" val="2433975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 descr="A picture containing clothing, person, headdress, baseball&#10;&#10;Description automatically generated">
            <a:extLst>
              <a:ext uri="{FF2B5EF4-FFF2-40B4-BE49-F238E27FC236}">
                <a16:creationId xmlns:a16="http://schemas.microsoft.com/office/drawing/2014/main" id="{68BA132B-EA3B-4DFB-BEF2-04F4ACB3B02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11151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" b="7624"/>
          <a:stretch/>
        </p:blipFill>
        <p:spPr>
          <a:xfrm>
            <a:off x="-1051136" y="3119615"/>
            <a:ext cx="4065464" cy="3258005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7BDB8227-827C-484D-95AA-05C24716BEB4}"/>
              </a:ext>
            </a:extLst>
          </p:cNvPr>
          <p:cNvSpPr/>
          <p:nvPr/>
        </p:nvSpPr>
        <p:spPr>
          <a:xfrm>
            <a:off x="1911020" y="528506"/>
            <a:ext cx="692817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A6A1A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A6C2FBC-B0EB-45C1-9469-C4F6741E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1020" y="428653"/>
            <a:ext cx="6928179" cy="970450"/>
          </a:xfrm>
          <a:effectLst>
            <a:outerShdw blurRad="25400" dir="17880000">
              <a:srgbClr val="000000">
                <a:alpha val="70000"/>
              </a:srgbClr>
            </a:outerShdw>
          </a:effectLst>
        </p:spPr>
        <p:txBody>
          <a:bodyPr>
            <a:normAutofit/>
          </a:bodyPr>
          <a:lstStyle/>
          <a:p>
            <a:pPr algn="l"/>
            <a:r>
              <a:rPr lang="en-US" sz="3600" dirty="0">
                <a:ln>
                  <a:noFill/>
                </a:ln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Football Decision Making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52313B83-B214-43D7-AC39-182CE4FA3E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3153" y="1490925"/>
            <a:ext cx="9908847" cy="4741458"/>
          </a:xfrm>
        </p:spPr>
        <p:txBody>
          <a:bodyPr numCol="1" anchor="t">
            <a:noAutofit/>
          </a:bodyPr>
          <a:lstStyle/>
          <a:p>
            <a:pPr marL="0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4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 Fourth and 4 on Our 30 Yard Line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Punt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Evaluate Expected Margin If We Go For It</a:t>
            </a: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20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377100" lvl="1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effectLst/>
                <a:latin typeface="Selawik Semibold" panose="020B0702040204020203" pitchFamily="34" charset="0"/>
              </a:rPr>
              <a:t>Need 67.8% Probability to Justify Going for First Down</a:t>
            </a: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None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683100" lvl="2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8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  <a:p>
            <a:pPr marL="1043100" lvl="3" indent="0">
              <a:spcBef>
                <a:spcPts val="0"/>
              </a:spcBef>
              <a:spcAft>
                <a:spcPts val="0"/>
              </a:spcAft>
              <a:buClr>
                <a:srgbClr val="D34817"/>
              </a:buClr>
              <a:buSzPct val="100000"/>
              <a:buFont typeface="Wingdings" panose="05000000000000000000" pitchFamily="2" charset="2"/>
              <a:buChar char="v"/>
            </a:pPr>
            <a:endParaRPr lang="en-US" sz="1600" dirty="0">
              <a:solidFill>
                <a:schemeClr val="bg2">
                  <a:lumMod val="10000"/>
                  <a:lumOff val="90000"/>
                </a:schemeClr>
              </a:solidFill>
              <a:effectLst/>
              <a:latin typeface="Selawik Semibold" panose="020B0702040204020203" pitchFamily="34" charset="0"/>
            </a:endParaRPr>
          </a:p>
        </p:txBody>
      </p:sp>
      <p:pic>
        <p:nvPicPr>
          <p:cNvPr id="40" name="Graphic 39" descr="Football">
            <a:extLst>
              <a:ext uri="{FF2B5EF4-FFF2-40B4-BE49-F238E27FC236}">
                <a16:creationId xmlns:a16="http://schemas.microsoft.com/office/drawing/2014/main" id="{43103FBA-298C-4A8C-8E68-C9DFEB1CFAF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917272" y="232079"/>
            <a:ext cx="1406766" cy="140676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5020441A-C920-4B5D-B423-02BDA4A265D5}"/>
              </a:ext>
            </a:extLst>
          </p:cNvPr>
          <p:cNvSpPr/>
          <p:nvPr/>
        </p:nvSpPr>
        <p:spPr>
          <a:xfrm>
            <a:off x="0" y="6363870"/>
            <a:ext cx="12192000" cy="280807"/>
          </a:xfrm>
          <a:prstGeom prst="rect">
            <a:avLst/>
          </a:prstGeom>
          <a:solidFill>
            <a:srgbClr val="D3481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50A0A4F6-DDDF-466F-B88A-4EAD2319B32D}"/>
              </a:ext>
            </a:extLst>
          </p:cNvPr>
          <p:cNvSpPr/>
          <p:nvPr/>
        </p:nvSpPr>
        <p:spPr>
          <a:xfrm>
            <a:off x="10402110" y="528506"/>
            <a:ext cx="1789889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E8668F5-2350-4974-AA4D-876D0CD42EDD}"/>
              </a:ext>
            </a:extLst>
          </p:cNvPr>
          <p:cNvSpPr/>
          <p:nvPr/>
        </p:nvSpPr>
        <p:spPr>
          <a:xfrm>
            <a:off x="-112743" y="528506"/>
            <a:ext cx="470541" cy="813912"/>
          </a:xfrm>
          <a:prstGeom prst="rect">
            <a:avLst/>
          </a:prstGeom>
          <a:solidFill>
            <a:srgbClr val="D3481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7" name="Graphic 46" descr="Football">
            <a:extLst>
              <a:ext uri="{FF2B5EF4-FFF2-40B4-BE49-F238E27FC236}">
                <a16:creationId xmlns:a16="http://schemas.microsoft.com/office/drawing/2014/main" id="{BBBD34EB-97F5-4783-BE1A-4ADD4D05EB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26182" y="210495"/>
            <a:ext cx="1406766" cy="1406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/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1,10,30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=−0.48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DC4A67A-7113-459F-8B94-115CB53EA9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2290137"/>
                <a:ext cx="5167879" cy="400110"/>
              </a:xfrm>
              <a:prstGeom prst="rect">
                <a:avLst/>
              </a:prstGeom>
              <a:blipFill>
                <a:blip r:embed="rId7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/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𝑃𝑢𝑛𝑡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10 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1,10,55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−⋯−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65 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𝑌𝐷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(1,10,5)</m:t>
                      </m:r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C029A6-8CEE-4674-AB3D-92BDB99FDC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0094" y="2697636"/>
                <a:ext cx="11087947" cy="400110"/>
              </a:xfrm>
              <a:prstGeom prst="rect">
                <a:avLst/>
              </a:prstGeom>
              <a:blipFill>
                <a:blip r:embed="rId8"/>
                <a:stretch>
                  <a:fillRect b="-169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71CF3F8-36CA-4F08-8392-B57EAC4591FB}"/>
              </a:ext>
            </a:extLst>
          </p:cNvPr>
          <p:cNvCxnSpPr>
            <a:cxnSpLocks/>
            <a:endCxn id="26" idx="1"/>
          </p:cNvCxnSpPr>
          <p:nvPr/>
        </p:nvCxnSpPr>
        <p:spPr>
          <a:xfrm>
            <a:off x="3105700" y="3055939"/>
            <a:ext cx="1087728" cy="514950"/>
          </a:xfrm>
          <a:prstGeom prst="straightConnector1">
            <a:avLst/>
          </a:prstGeom>
          <a:ln w="38100">
            <a:solidFill>
              <a:srgbClr val="D34817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9430612-B4D5-46AD-8AD6-7CB75B1A687B}"/>
              </a:ext>
            </a:extLst>
          </p:cNvPr>
          <p:cNvSpPr txBox="1"/>
          <p:nvPr/>
        </p:nvSpPr>
        <p:spPr>
          <a:xfrm>
            <a:off x="4193428" y="3216946"/>
            <a:ext cx="51620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Consideration of All Possible Punt Scenarios</a:t>
            </a:r>
          </a:p>
          <a:p>
            <a:r>
              <a:rPr lang="en-US" sz="2000" dirty="0">
                <a:solidFill>
                  <a:schemeClr val="bg2">
                    <a:lumMod val="10000"/>
                    <a:lumOff val="9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Assuming the Punt is Not Blocked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/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𝐸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𝑀𝑎𝑟𝑔𝑖𝑛</m:t>
                          </m:r>
                        </m: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𝐺𝑜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𝐹𝑜𝑟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𝑆𝑢𝑐𝑐𝑒𝑠𝑠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1,10,35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𝐹𝑎𝑖𝑙𝑢𝑟𝑒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×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1,10,68</m:t>
                          </m:r>
                        </m:e>
                      </m:d>
                    </m:oMath>
                  </m:oMathPara>
                </a14:m>
                <a:endParaRPr lang="en-US" sz="2000" b="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CD41167-9910-4E59-832B-4EAFF517DD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5" y="4424754"/>
                <a:ext cx="10189029" cy="400110"/>
              </a:xfrm>
              <a:prstGeom prst="rect">
                <a:avLst/>
              </a:prstGeom>
              <a:blipFill>
                <a:blip r:embed="rId9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608908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1495</TotalTime>
  <Words>721</Words>
  <Application>Microsoft Office PowerPoint</Application>
  <PresentationFormat>Widescreen</PresentationFormat>
  <Paragraphs>160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Calisto MT</vt:lpstr>
      <vt:lpstr>Cambria Math</vt:lpstr>
      <vt:lpstr>Selawik Semibold</vt:lpstr>
      <vt:lpstr>Wingdings</vt:lpstr>
      <vt:lpstr>Wingdings 2</vt:lpstr>
      <vt:lpstr>Slate</vt:lpstr>
      <vt:lpstr>Football IV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Football Decision Making</vt:lpstr>
      <vt:lpstr>Final  Inspiration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Football I</dc:title>
  <dc:creator>Super Mario</dc:creator>
  <cp:lastModifiedBy>Giacomazzo, Mario</cp:lastModifiedBy>
  <cp:revision>101</cp:revision>
  <dcterms:created xsi:type="dcterms:W3CDTF">2019-10-09T02:19:47Z</dcterms:created>
  <dcterms:modified xsi:type="dcterms:W3CDTF">2021-04-07T12:46:12Z</dcterms:modified>
</cp:coreProperties>
</file>