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32" r:id="rId3"/>
    <p:sldId id="337" r:id="rId4"/>
    <p:sldId id="338" r:id="rId5"/>
    <p:sldId id="333" r:id="rId6"/>
    <p:sldId id="334" r:id="rId7"/>
    <p:sldId id="335" r:id="rId8"/>
    <p:sldId id="339" r:id="rId9"/>
    <p:sldId id="340" r:id="rId10"/>
    <p:sldId id="336" r:id="rId11"/>
    <p:sldId id="341" r:id="rId12"/>
    <p:sldId id="342" r:id="rId13"/>
    <p:sldId id="34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82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9" y="839086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9" y="6322061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7" y="2553611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3"/>
            <a:ext cx="6858000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I am on First Base…No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Usain Bolt is on First Base…Yes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Short Answer: Depends on How Fast the Runner Is?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of a Successful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0.93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Success: State = 0010 with 1.17 Expected Runs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Failure: State = 1000 with 0.29 Expected Runs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Law of Conditional Expectations for </a:t>
            </a:r>
          </a:p>
          <a:p>
            <a:pPr marL="457189"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Expected Runs After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do We Want to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/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/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  <a:blipFill>
                <a:blip r:embed="rId5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/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𝟗𝟑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𝟐𝟗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𝟖𝟖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63F42-D15D-4A6B-9B56-E659E4F9D26B}"/>
              </a:ext>
            </a:extLst>
          </p:cNvPr>
          <p:cNvCxnSpPr>
            <a:cxnSpLocks/>
          </p:cNvCxnSpPr>
          <p:nvPr/>
        </p:nvCxnSpPr>
        <p:spPr>
          <a:xfrm flipV="1">
            <a:off x="7749475" y="6070730"/>
            <a:ext cx="77924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70% Chance of Success on Steals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Implies Bad Idea Based on Average Rate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Super Mario is on 1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 with 95% Chance of Stealing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Marginal Increase: 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Solution: Chill Out Super Mario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0.93 Runs in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Gets Hit and Runner Is Faced With Two Choices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1: Attempt to Get to 3</a:t>
            </a:r>
            <a:r>
              <a:rPr lang="en-US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2: Stop at 2</a:t>
            </a:r>
            <a:r>
              <a:rPr lang="en-US" baseline="30000">
                <a:solidFill>
                  <a:schemeClr val="bg1"/>
                </a:solidFill>
                <a:latin typeface="Selawik Semibold" panose="020B0702040204020203" pitchFamily="34" charset="0"/>
              </a:rPr>
              <a:t>nd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 Base 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/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𝟗𝟓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𝟏𝟐𝟔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/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𝟏𝟐𝟔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5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4" y="-52156"/>
            <a:ext cx="12192002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8"/>
            <a:ext cx="89319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1: Expect 1.86 Runs in State = 0101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2: Expect 1.49 Runs in State = 0110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Runner is Out: Expect 0.55 Runs in State = 1100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Base Runner Gets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p = 0.72, then…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If Base Runner has a 72% Chance of Getting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Base, the Expected Number of Runs Under the Attempt “Breaks Even” with the Expected Number of Runs of Being a Coward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97% of the Time Base Runner Succeeds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Thing That’s on My Mind, is Who’s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Gonna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Run This Town Tonight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/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3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7"/>
            <a:ext cx="969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EA0F80-51AE-47F3-9205-C64AE5968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114" y="2002590"/>
            <a:ext cx="6312223" cy="47553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16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1" y="10"/>
            <a:ext cx="6024135" cy="6857991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81" y="359965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6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scared of a new situation, then lean in; you may just get hit by a pitch.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59828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Manager Decisions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Man on First and No Outs. Should We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Man on First and One Out. Should We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Most Decisions  in Baseball are Trade-Offs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Decisions Have the Probability of Error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24 Unique States in an Inning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Represented by 4 Numbers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State = 0111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Worst State = 2000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060E5-2DD8-438C-B7FD-3BF32081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32" y="3935651"/>
            <a:ext cx="4298543" cy="28031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/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/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5982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Runs for Each State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4CA4A-5CB8-40A9-AE12-B3FB0CDA0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691" y="2362149"/>
            <a:ext cx="5416349" cy="40754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88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73024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Pitching States of Plate Appearances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1 = Strike &amp; 0 = Ball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 Strike, Ball, Ball, Ball, Strike, Strike = 100011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A531FBEA-01CE-42F4-8BE1-54DEE532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65035"/>
              </p:ext>
            </p:extLst>
          </p:nvPr>
        </p:nvGraphicFramePr>
        <p:xfrm>
          <a:off x="4430357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Strikeouts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E99803B0-4465-4253-98E7-8127989ED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36173"/>
              </p:ext>
            </p:extLst>
          </p:nvPr>
        </p:nvGraphicFramePr>
        <p:xfrm>
          <a:off x="6943705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Walks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D23EC0FB-CD46-4D26-9194-9CEBA5752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77777"/>
              </p:ext>
            </p:extLst>
          </p:nvPr>
        </p:nvGraphicFramePr>
        <p:xfrm>
          <a:off x="9452660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Hits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Experiment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Any Situation where Outcome is Uncertain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Typically, Set of Outcomes (O) is Finite and Can Be Listed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Pitcher Throws a Pitch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Random Variable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Associated with Experiments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 Involves Numeric Outcome Based on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Usually Notated with Capital Letter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Sample Space (S) Represents Possible Values Involving Subsets of Set of Outcomes (O)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a Plate Appearance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/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𝑺𝒕𝒓𝒊𝒌𝒆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𝑩𝒂𝒍𝒍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𝑩𝒂𝒕𝒕𝒆𝒓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𝑷𝒍𝒂𝒚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/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5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834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Value of a Random Variable if Experiment Repeated Infinite Number of Times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Plate Appearance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Based on Law of Conditional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/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67422"/>
              </p:ext>
            </p:extLst>
          </p:nvPr>
        </p:nvGraphicFramePr>
        <p:xfrm>
          <a:off x="10145048" y="4480560"/>
          <a:ext cx="191972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0541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189179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</a:tblGrid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P(X=x)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/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/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08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X = Number of Balls in a Plate Appearance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Y = First Pitch is a Strike (Yes = 1 &amp; No = 0)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0.99 Balls When First Pitch is a Strike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1.83 Balls When First Pitch is a Ball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2902"/>
              </p:ext>
            </p:extLst>
          </p:nvPr>
        </p:nvGraphicFramePr>
        <p:xfrm>
          <a:off x="4435036" y="3961567"/>
          <a:ext cx="3573683" cy="1763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75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499664135"/>
                    </a:ext>
                  </a:extLst>
                </a:gridCol>
              </a:tblGrid>
              <a:tr h="848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E[X|Y=y]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P(Y=y)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/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1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0.93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List of Possible Resulting  States With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BF461-17F9-47B8-AE34-44D208218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990" y="2667037"/>
            <a:ext cx="5668359" cy="406109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CB2126D-066F-41AB-9607-A2EE64975DB8}"/>
              </a:ext>
            </a:extLst>
          </p:cNvPr>
          <p:cNvSpPr/>
          <p:nvPr/>
        </p:nvSpPr>
        <p:spPr>
          <a:xfrm>
            <a:off x="8819910" y="3641439"/>
            <a:ext cx="590309" cy="474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2497A3-C4A0-4F02-8E9B-C855BD75D319}"/>
              </a:ext>
            </a:extLst>
          </p:cNvPr>
          <p:cNvSpPr/>
          <p:nvPr/>
        </p:nvSpPr>
        <p:spPr>
          <a:xfrm>
            <a:off x="7516447" y="3641439"/>
            <a:ext cx="590309" cy="29792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961E3-EC5F-4577-BEDA-30612C755085}"/>
              </a:ext>
            </a:extLst>
          </p:cNvPr>
          <p:cNvSpPr txBox="1"/>
          <p:nvPr/>
        </p:nvSpPr>
        <p:spPr>
          <a:xfrm>
            <a:off x="10123373" y="3597025"/>
            <a:ext cx="1812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Previous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52C815-0A16-4DB6-87F0-D3448D320874}"/>
              </a:ext>
            </a:extLst>
          </p:cNvPr>
          <p:cNvCxnSpPr>
            <a:cxnSpLocks/>
          </p:cNvCxnSpPr>
          <p:nvPr/>
        </p:nvCxnSpPr>
        <p:spPr>
          <a:xfrm>
            <a:off x="9410219" y="3849017"/>
            <a:ext cx="96903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CBC57D-7756-4F19-93F9-B098E8A91A45}"/>
              </a:ext>
            </a:extLst>
          </p:cNvPr>
          <p:cNvSpPr txBox="1"/>
          <p:nvPr/>
        </p:nvSpPr>
        <p:spPr>
          <a:xfrm>
            <a:off x="9774959" y="4814328"/>
            <a:ext cx="249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Known Relative Frequencies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EC9CB7-6A8E-4AB3-84E3-D7821A7BB18F}"/>
              </a:ext>
            </a:extLst>
          </p:cNvPr>
          <p:cNvCxnSpPr>
            <a:cxnSpLocks/>
          </p:cNvCxnSpPr>
          <p:nvPr/>
        </p:nvCxnSpPr>
        <p:spPr>
          <a:xfrm>
            <a:off x="8106755" y="5131079"/>
            <a:ext cx="19251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3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4"/>
            <a:ext cx="8158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Runs Scored After Bunt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Expected Runs Without Bunt Versus After Bunt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Under Current State = 0.93 Runs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After Bunt = 0.75 Runs (Clearly Worse)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of This is Based on the </a:t>
            </a:r>
            <a:r>
              <a:rPr lang="en-US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Hitter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if I am Batting? Should I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 Out 85%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10%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Walk 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Stupid Manager Lets Swing for the Fence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/>
              <p:nvPr/>
            </p:nvSpPr>
            <p:spPr>
              <a:xfrm>
                <a:off x="3846034" y="2229627"/>
                <a:ext cx="564058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34" y="2229627"/>
                <a:ext cx="564058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/>
              <p:nvPr/>
            </p:nvSpPr>
            <p:spPr>
              <a:xfrm>
                <a:off x="3115383" y="5863364"/>
                <a:ext cx="90186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𝟏𝟏𝟎𝟎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𝟎𝟏𝟎𝟏</m:t>
                          </m:r>
                        </m:e>
                      </m:d>
                      <m:r>
                        <a:rPr lang="en-U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3" y="5863364"/>
                <a:ext cx="901862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Bent 5">
            <a:extLst>
              <a:ext uri="{FF2B5EF4-FFF2-40B4-BE49-F238E27FC236}">
                <a16:creationId xmlns:a16="http://schemas.microsoft.com/office/drawing/2014/main" id="{CE02EC35-7D4D-41A2-9D62-83E2E67C938D}"/>
              </a:ext>
            </a:extLst>
          </p:cNvPr>
          <p:cNvSpPr/>
          <p:nvPr/>
        </p:nvSpPr>
        <p:spPr>
          <a:xfrm flipV="1">
            <a:off x="7598058" y="6263474"/>
            <a:ext cx="529060" cy="436287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9B179-6A6A-4035-BA52-4D1999F4E4A4}"/>
              </a:ext>
            </a:extLst>
          </p:cNvPr>
          <p:cNvSpPr txBox="1"/>
          <p:nvPr/>
        </p:nvSpPr>
        <p:spPr>
          <a:xfrm>
            <a:off x="7758277" y="6367896"/>
            <a:ext cx="385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Assume Runner Gets to Third</a:t>
            </a:r>
          </a:p>
        </p:txBody>
      </p:sp>
    </p:spTree>
    <p:extLst>
      <p:ext uri="{BB962C8B-B14F-4D97-AF65-F5344CB8AC3E}">
        <p14:creationId xmlns:p14="http://schemas.microsoft.com/office/powerpoint/2010/main" val="3541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4116</TotalTime>
  <Words>1117</Words>
  <Application>Microsoft Office PowerPoint</Application>
  <PresentationFormat>Widescreen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156</cp:revision>
  <dcterms:created xsi:type="dcterms:W3CDTF">2019-09-02T18:29:52Z</dcterms:created>
  <dcterms:modified xsi:type="dcterms:W3CDTF">2021-02-16T18:50:53Z</dcterms:modified>
</cp:coreProperties>
</file>