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95" r:id="rId6"/>
    <p:sldId id="260" r:id="rId7"/>
    <p:sldId id="259" r:id="rId8"/>
    <p:sldId id="261" r:id="rId9"/>
    <p:sldId id="263" r:id="rId10"/>
    <p:sldId id="262" r:id="rId11"/>
    <p:sldId id="297" r:id="rId12"/>
    <p:sldId id="264" r:id="rId13"/>
    <p:sldId id="291" r:id="rId14"/>
    <p:sldId id="265" r:id="rId15"/>
    <p:sldId id="286" r:id="rId16"/>
    <p:sldId id="266" r:id="rId17"/>
    <p:sldId id="267" r:id="rId18"/>
    <p:sldId id="288" r:id="rId19"/>
    <p:sldId id="289" r:id="rId20"/>
    <p:sldId id="290" r:id="rId21"/>
    <p:sldId id="296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4973" autoAdjust="0"/>
  </p:normalViewPr>
  <p:slideViewPr>
    <p:cSldViewPr snapToGrid="0">
      <p:cViewPr varScale="1">
        <p:scale>
          <a:sx n="104" d="100"/>
          <a:sy n="104" d="100"/>
        </p:scale>
        <p:origin x="8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5702-728A-83B1-2DA2-FEF7F98E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2BFB0-430B-BCF2-793D-99E56A43C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9C35C-C8D6-0C09-3117-142477DCF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2989-54B3-9686-E169-CE6F16A2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500F-1FE6-865F-C89A-94FD7AD7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CB92F-DB22-80F9-1437-FCB2DD369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AB2C4-D622-6DFC-9312-486D8050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DEA3-5F4B-6A68-4B81-10EEB1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A19B7-2DA9-5A56-FE7A-0FF2E59C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FFB6C-D2EC-0A91-887D-E8B60180B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D3FBA-753A-DA6B-AA82-B0487A44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44D5-296D-1DD5-717A-3E9228332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(worldatlas.com)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Number of Fans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sports list&#10;&#10;AI-generated content may be incorrect.">
            <a:extLst>
              <a:ext uri="{FF2B5EF4-FFF2-40B4-BE49-F238E27FC236}">
                <a16:creationId xmlns:a16="http://schemas.microsoft.com/office/drawing/2014/main" id="{6B320F58-50B5-2DA3-4CFB-1B4F5A19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2" y="2934481"/>
            <a:ext cx="5051648" cy="35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1032F-D93B-7A36-1EB3-964E3093C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C193F9-7F4D-68E5-3701-4D74A2CDC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9F39-E305-A28A-E30B-770E59E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6EAF48-F559-1238-CE10-41D58FF2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45832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(biggestglobalsports.com)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Ranking of Top 5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Cricket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Gives Rationale for Metric But No Formula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Discusses Data Without Providing the Data or Preview of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964E1EA-1153-C794-AF71-FD0A0D3D6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0EDCFD45-549E-1191-4ADA-9FFC41A7C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83D322-0B6C-3053-A12F-4FD038C434B7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1B7CFE-7136-6786-DB9D-3DDEA7972C3F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2EB8D-9B9E-C0C3-1240-12B42A25C81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4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(Gallup.com)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41% of US Adults Say Football is “Favorite”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 has been “Favorite” Since 1972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Not True with Young Adults (Basketball)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is Interesting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&lt;2% Prior to 2004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Consistently Above 2% Since 2008 (High of 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2024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F2DEBC7F-F0CF-0154-04EC-9F63294FF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 b="9313"/>
          <a:stretch/>
        </p:blipFill>
        <p:spPr>
          <a:xfrm>
            <a:off x="7466250" y="3628266"/>
            <a:ext cx="4725750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Infographic About US Sports (Statista.com)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0B5FC-5E6F-0792-CFD6-8F2ED59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50" y="2473807"/>
            <a:ext cx="4652345" cy="42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(Wikipedia)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Most Recent Data (in Euro)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NFL (American Football,19.299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NBA (Basketball, 12.010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MLB (Baseball, 11.807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EPL (Soccer, 7.5 Billion, England)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NHL (Hockey, 6.006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 Liga (Soccer, 5.240 Billion, Spain)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Bundesliga (Soccer, 3.610 Billion, Germany)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Serie A (Soccer, 2.927 Billion, Italy)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Ligue 1 (Soccer, 2.407 Billion, France)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MLS (Soccer, 1.506 Billion, US)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Compare Revenue Per Team and Revenue Per Match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Ages 6-12 Increased 0.6 million in 2021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Swimming on Team (+8%)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Increased by 8 Million from 2022 to 2023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Per Participant Continues a Downward Trend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Mean  = 1.73 (Lowest in the Decade)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EDADD-602F-3957-F61F-816FB7B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23D674-21DC-DF6B-107A-D4956FEF6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5746-AB16-60CA-3823-593ADC1E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EA36A2-F0C2-B954-0E78-E860425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5109118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Florian Zandt  (Statista.com)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96% of Americans Spent Time on Sports and Leisure Activities in 2021 (US BLS)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Number Consistent Along the Gender Divide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Article Focuses on Differences Between Men and Women Respondents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556066A-93F4-1127-0093-7032D9DB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9BEFD7-DDBB-436A-53C5-55680D9C1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1858F-9AE0-9180-48D0-97C45C5BEB0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294E-D525-7C9E-454D-7F8BAD725BE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76B09-8DC5-854E-911D-6228140682A0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2EC190-D2B1-A60D-33AD-44329EE34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0" y="1516481"/>
            <a:ext cx="5664818" cy="5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>
                <a:latin typeface="Selawik Semibold" panose="020B0702040204020203" pitchFamily="34" charset="0"/>
              </a:rPr>
              <a:t>Analytic </a:t>
            </a:r>
            <a:r>
              <a:rPr lang="en-US" sz="2000" dirty="0">
                <a:latin typeface="Selawik Semibold" panose="020B0702040204020203" pitchFamily="34" charset="0"/>
              </a:rPr>
              <a:t>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57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(36/57)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Others are Juniors (20/57)</a:t>
            </a:r>
            <a:endParaRPr lang="en-US" sz="16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 = 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AB81C2CC-D171-549D-5E41-47BC3DE29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2" y="1823758"/>
            <a:ext cx="7066542" cy="4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11337-C09B-594F-C8A4-60859921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9F3628-4610-BC6F-48E3-B83EF8A8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2EB7-4826-EB23-D4AE-160D023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1F6BB-CDA6-4970-A4C6-79705BC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516073-55A9-EF6A-92FA-C7CF80AA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EA0993C-6B1E-5556-FEB0-07AD313AC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51D4B-F807-3510-EF8F-099218F7345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0A1A1-2616-57C0-7AB6-55781E518AAE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DCDDF6-33B2-1B30-CACF-8584E25CAAD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A graph of a graduation goal&#10;&#10;AI-generated content may be incorrect.">
            <a:extLst>
              <a:ext uri="{FF2B5EF4-FFF2-40B4-BE49-F238E27FC236}">
                <a16:creationId xmlns:a16="http://schemas.microsoft.com/office/drawing/2014/main" id="{6ADD6505-1638-047A-4776-E7AC7C78B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4" y="1778298"/>
            <a:ext cx="7231093" cy="48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graph of sports watching&#10;&#10;AI-generated content may be incorrect.">
            <a:extLst>
              <a:ext uri="{FF2B5EF4-FFF2-40B4-BE49-F238E27FC236}">
                <a16:creationId xmlns:a16="http://schemas.microsoft.com/office/drawing/2014/main" id="{5DC0DFAA-3781-2430-AD2C-F47F2D2B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29" y="1608918"/>
            <a:ext cx="7812689" cy="5208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D491-8FC2-4F8B-210C-1032F4F3BBEA}"/>
              </a:ext>
            </a:extLst>
          </p:cNvPr>
          <p:cNvSpPr txBox="1"/>
          <p:nvPr/>
        </p:nvSpPr>
        <p:spPr>
          <a:xfrm>
            <a:off x="3484812" y="2697119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52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graph of sports players&#10;&#10;AI-generated content may be incorrect.">
            <a:extLst>
              <a:ext uri="{FF2B5EF4-FFF2-40B4-BE49-F238E27FC236}">
                <a16:creationId xmlns:a16="http://schemas.microsoft.com/office/drawing/2014/main" id="{437311EB-E0B5-6504-0A3C-DB8A3795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2" y="1654498"/>
            <a:ext cx="7789331" cy="5192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6BE3B-023D-B2E9-F739-53D7AAA11D03}"/>
              </a:ext>
            </a:extLst>
          </p:cNvPr>
          <p:cNvSpPr txBox="1"/>
          <p:nvPr/>
        </p:nvSpPr>
        <p:spPr>
          <a:xfrm>
            <a:off x="2867844" y="2229703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50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red and blue rectangles with black text&#10;&#10;AI-generated content may be incorrect.">
            <a:extLst>
              <a:ext uri="{FF2B5EF4-FFF2-40B4-BE49-F238E27FC236}">
                <a16:creationId xmlns:a16="http://schemas.microsoft.com/office/drawing/2014/main" id="{C7BE0595-DA54-26A1-F44B-2EC03A33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00200"/>
            <a:ext cx="10515600" cy="525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8701430" y="1732647"/>
            <a:ext cx="39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Watched = Red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= Blue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(hdled.com)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“Ranked Based Off Global Popularity, Media Coverage, and Cultural Significance”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From Most Popular to Least Popular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Cricket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Hockey (Field and Ice)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American Football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Golf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Table 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830</Words>
  <Application>Microsoft Office PowerPoint</Application>
  <PresentationFormat>Widescreen</PresentationFormat>
  <Paragraphs>205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54</cp:revision>
  <dcterms:created xsi:type="dcterms:W3CDTF">2019-08-23T03:13:37Z</dcterms:created>
  <dcterms:modified xsi:type="dcterms:W3CDTF">2025-08-21T15:55:39Z</dcterms:modified>
</cp:coreProperties>
</file>