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3"/>
  </p:notesMasterIdLst>
  <p:sldIdLst>
    <p:sldId id="298" r:id="rId2"/>
    <p:sldId id="308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DFDFE1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5" d="100"/>
          <a:sy n="95" d="100"/>
        </p:scale>
        <p:origin x="86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35.png"/><Relationship Id="rId4" Type="http://schemas.microsoft.com/office/2007/relationships/hdphoto" Target="../media/hdphoto1.wdp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28.png"/><Relationship Id="rId5" Type="http://schemas.openxmlformats.org/officeDocument/2006/relationships/image" Target="../media/image7.png"/><Relationship Id="rId10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819" y="1482415"/>
            <a:ext cx="10965487" cy="4741458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Simpler Scenarios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Gained 7 Yards on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 from 30 Yard Line and Defense Offsides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</a:t>
            </a: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Opponent Ran for 0 Yards on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 on 30 Yard Line and Offense Offsides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 You See Any Problems With Using This to Make Decisions?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15F626-821E-4885-95A5-571630619C41}"/>
                  </a:ext>
                </a:extLst>
              </p:cNvPr>
              <p:cNvSpPr txBox="1"/>
              <p:nvPr/>
            </p:nvSpPr>
            <p:spPr>
              <a:xfrm>
                <a:off x="2748498" y="2353466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2,3,37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=0.956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15F626-821E-4885-95A5-571630619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8" y="2353466"/>
                <a:ext cx="1077274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28CF76-036D-480B-9236-59813B37473C}"/>
                  </a:ext>
                </a:extLst>
              </p:cNvPr>
              <p:cNvSpPr txBox="1"/>
              <p:nvPr/>
            </p:nvSpPr>
            <p:spPr>
              <a:xfrm>
                <a:off x="2748498" y="2760290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1,5,35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=0.983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28CF76-036D-480B-9236-59813B374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8" y="2760290"/>
                <a:ext cx="107727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F40947-6BD7-4FD8-9133-D619262B3A69}"/>
              </a:ext>
            </a:extLst>
          </p:cNvPr>
          <p:cNvCxnSpPr>
            <a:cxnSpLocks/>
          </p:cNvCxnSpPr>
          <p:nvPr/>
        </p:nvCxnSpPr>
        <p:spPr>
          <a:xfrm>
            <a:off x="4993810" y="2553521"/>
            <a:ext cx="110731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5C912B-52C7-4E77-BB63-5E85184D8310}"/>
              </a:ext>
            </a:extLst>
          </p:cNvPr>
          <p:cNvCxnSpPr>
            <a:cxnSpLocks/>
          </p:cNvCxnSpPr>
          <p:nvPr/>
        </p:nvCxnSpPr>
        <p:spPr>
          <a:xfrm>
            <a:off x="4993810" y="2954396"/>
            <a:ext cx="110731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A79E2A-4ED6-42A6-A4E3-4DD90BCF8887}"/>
              </a:ext>
            </a:extLst>
          </p:cNvPr>
          <p:cNvSpPr txBox="1"/>
          <p:nvPr/>
        </p:nvSpPr>
        <p:spPr>
          <a:xfrm>
            <a:off x="6101124" y="2343905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Accept Penalty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98EC3-7971-42D5-B493-E0C87E7959B4}"/>
              </a:ext>
            </a:extLst>
          </p:cNvPr>
          <p:cNvSpPr txBox="1"/>
          <p:nvPr/>
        </p:nvSpPr>
        <p:spPr>
          <a:xfrm>
            <a:off x="6101124" y="2750729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85ED1F-3801-4DD9-9C1C-796FE537B534}"/>
                  </a:ext>
                </a:extLst>
              </p:cNvPr>
              <p:cNvSpPr txBox="1"/>
              <p:nvPr/>
            </p:nvSpPr>
            <p:spPr>
              <a:xfrm>
                <a:off x="2748498" y="3935750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2,10,30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=0.115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85ED1F-3801-4DD9-9C1C-796FE537B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8" y="3935750"/>
                <a:ext cx="107727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984891-3A5E-49B5-82AB-A4180A9D9E36}"/>
                  </a:ext>
                </a:extLst>
              </p:cNvPr>
              <p:cNvSpPr txBox="1"/>
              <p:nvPr/>
            </p:nvSpPr>
            <p:spPr>
              <a:xfrm>
                <a:off x="2748498" y="4342574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1,15,25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=−0.057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984891-3A5E-49B5-82AB-A4180A9D9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8" y="4342574"/>
                <a:ext cx="107727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38DB8E-8D6A-4856-898D-E23997979332}"/>
              </a:ext>
            </a:extLst>
          </p:cNvPr>
          <p:cNvCxnSpPr>
            <a:cxnSpLocks/>
          </p:cNvCxnSpPr>
          <p:nvPr/>
        </p:nvCxnSpPr>
        <p:spPr>
          <a:xfrm>
            <a:off x="5256107" y="4135805"/>
            <a:ext cx="845017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0C6FC1-A89B-44DA-AE0E-CFE0C7F2F4B3}"/>
              </a:ext>
            </a:extLst>
          </p:cNvPr>
          <p:cNvCxnSpPr>
            <a:cxnSpLocks/>
          </p:cNvCxnSpPr>
          <p:nvPr/>
        </p:nvCxnSpPr>
        <p:spPr>
          <a:xfrm>
            <a:off x="5279813" y="4533068"/>
            <a:ext cx="79760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515EF4F-77F6-4ED4-8126-BFB21381B3AC}"/>
              </a:ext>
            </a:extLst>
          </p:cNvPr>
          <p:cNvSpPr txBox="1"/>
          <p:nvPr/>
        </p:nvSpPr>
        <p:spPr>
          <a:xfrm>
            <a:off x="6101124" y="3926189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Accept Penalty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A1C01D-955A-49F2-AF07-3D84F482029D}"/>
              </a:ext>
            </a:extLst>
          </p:cNvPr>
          <p:cNvSpPr txBox="1"/>
          <p:nvPr/>
        </p:nvSpPr>
        <p:spPr>
          <a:xfrm>
            <a:off x="6101124" y="4333013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 Penalty</a:t>
            </a:r>
          </a:p>
        </p:txBody>
      </p:sp>
    </p:spTree>
    <p:extLst>
      <p:ext uri="{BB962C8B-B14F-4D97-AF65-F5344CB8AC3E}">
        <p14:creationId xmlns:p14="http://schemas.microsoft.com/office/powerpoint/2010/main" val="77368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83894" y="4216098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This is no democracy. </a:t>
            </a: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It is a dictatorship. </a:t>
            </a: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 am the law.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Coach Herman Boone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86433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5 Key Decisions in Football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Fourth and 4 on Opponent’s 30 Yard Line. Field Goal or Punt?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Fourth and 4 on Own 30 Yard Line. Attempt or Punt?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Gained 7 Yards on First Down From Own 30 Yard Line and Defense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Was Offsides. Accept the Penalty?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Opponent Gained 0 Yards on Run on First Down. They were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Offside. Accept the Penalty?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Run/Pass Mixture on First Down?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Decision Based on States of Football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Best Decision Maximizes the Expected Margin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D671C1-B1AC-4BCD-8FA7-8457E3FDE9CB}"/>
                  </a:ext>
                </a:extLst>
              </p:cNvPr>
              <p:cNvSpPr txBox="1"/>
              <p:nvPr/>
            </p:nvSpPr>
            <p:spPr>
              <a:xfrm>
                <a:off x="2542069" y="5381861"/>
                <a:ext cx="8856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𝐷𝑜𝑤𝑛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𝑌𝑎𝑟𝑑𝑠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𝐷𝑜𝑤𝑛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𝑌𝑎𝑟𝑑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𝐿𝑖𝑛𝑒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solidFill>
                    <a:schemeClr val="bg2">
                      <a:lumMod val="10000"/>
                      <a:lumOff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D671C1-B1AC-4BCD-8FA7-8457E3FD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069" y="5381861"/>
                <a:ext cx="8856690" cy="461665"/>
              </a:xfrm>
              <a:prstGeom prst="rect">
                <a:avLst/>
              </a:prstGeom>
              <a:blipFill>
                <a:blip r:embed="rId7"/>
                <a:stretch>
                  <a:fillRect l="-55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BA7498-836E-4E28-921B-9A53137C880A}"/>
              </a:ext>
            </a:extLst>
          </p:cNvPr>
          <p:cNvCxnSpPr>
            <a:cxnSpLocks/>
          </p:cNvCxnSpPr>
          <p:nvPr/>
        </p:nvCxnSpPr>
        <p:spPr>
          <a:xfrm>
            <a:off x="8009069" y="3900170"/>
            <a:ext cx="908203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40620B-A551-4DD1-8F33-D97D7ADB3165}"/>
              </a:ext>
            </a:extLst>
          </p:cNvPr>
          <p:cNvSpPr txBox="1"/>
          <p:nvPr/>
        </p:nvSpPr>
        <p:spPr>
          <a:xfrm>
            <a:off x="8917272" y="3700115"/>
            <a:ext cx="1907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 at Later</a:t>
            </a:r>
          </a:p>
        </p:txBody>
      </p:sp>
    </p:spTree>
    <p:extLst>
      <p:ext uri="{BB962C8B-B14F-4D97-AF65-F5344CB8AC3E}">
        <p14:creationId xmlns:p14="http://schemas.microsoft.com/office/powerpoint/2010/main" val="390462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Examples of Expected Margin Based on States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1,10,50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=1.875</m:t>
                    </m:r>
                  </m:oMath>
                </a14:m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3,3,80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=3.851</m:t>
                    </m:r>
                  </m:oMath>
                </a14:m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0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−1.647</m:t>
                    </m:r>
                  </m:oMath>
                </a14:m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2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Works of Konstantinos </a:t>
                </a:r>
                <a:r>
                  <a:rPr lang="en-US" sz="2200" dirty="0" err="1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Pelechrinis</a:t>
                </a: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University of Pittsburgh in School of Computing and Information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Excellent Sports Analytics Course 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Recent Research on American Football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Analyzes Decision Making Based on Expected Points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Problem He Discusses: All Analysis is From View of Offense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Builds Predictive Model for NFL Games 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None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Expected Margin if Team Attempts to Get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Expected Margin if Team Attempts Field Goal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6EEFC-91C2-45FD-A4C3-3CAE04856C52}"/>
                  </a:ext>
                </a:extLst>
              </p:cNvPr>
              <p:cNvSpPr txBox="1"/>
              <p:nvPr/>
            </p:nvSpPr>
            <p:spPr>
              <a:xfrm>
                <a:off x="2143061" y="2328651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6EEFC-91C2-45FD-A4C3-3CAE04856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61" y="2328651"/>
                <a:ext cx="10189029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3D3289-3FE5-45A1-A8BB-9C0780A3EE28}"/>
                  </a:ext>
                </a:extLst>
              </p:cNvPr>
              <p:cNvSpPr txBox="1"/>
              <p:nvPr/>
            </p:nvSpPr>
            <p:spPr>
              <a:xfrm>
                <a:off x="4526140" y="2746818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1,10,75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(1,10,28)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3D3289-3FE5-45A1-A8BB-9C0780A3E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40" y="2746818"/>
                <a:ext cx="10189029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A4A8F9-83FA-412E-863D-E01E2789955A}"/>
                  </a:ext>
                </a:extLst>
              </p:cNvPr>
              <p:cNvSpPr txBox="1"/>
              <p:nvPr/>
            </p:nvSpPr>
            <p:spPr>
              <a:xfrm>
                <a:off x="2127455" y="4784042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𝐹𝑖𝑒𝑙𝑑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𝐺𝑜𝑎𝑙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A4A8F9-83FA-412E-863D-E01E27899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455" y="4784042"/>
                <a:ext cx="10772746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DEE728-D845-4692-B965-0E8C920BD762}"/>
              </a:ext>
            </a:extLst>
          </p:cNvPr>
          <p:cNvCxnSpPr>
            <a:cxnSpLocks/>
          </p:cNvCxnSpPr>
          <p:nvPr/>
        </p:nvCxnSpPr>
        <p:spPr>
          <a:xfrm>
            <a:off x="7237576" y="3142646"/>
            <a:ext cx="291924" cy="36607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246B79-218B-4F33-AFBE-2A001536EF5D}"/>
              </a:ext>
            </a:extLst>
          </p:cNvPr>
          <p:cNvCxnSpPr>
            <a:cxnSpLocks/>
          </p:cNvCxnSpPr>
          <p:nvPr/>
        </p:nvCxnSpPr>
        <p:spPr>
          <a:xfrm flipH="1">
            <a:off x="9669294" y="3192329"/>
            <a:ext cx="302887" cy="359024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504E73-6FB8-4066-92C6-964EE1E3D44B}"/>
              </a:ext>
            </a:extLst>
          </p:cNvPr>
          <p:cNvSpPr txBox="1"/>
          <p:nvPr/>
        </p:nvSpPr>
        <p:spPr>
          <a:xfrm>
            <a:off x="7343863" y="3451038"/>
            <a:ext cx="4786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Assumptions are</a:t>
            </a:r>
          </a:p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Being Made 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765120-69A4-4B95-91AF-11EC356C4142}"/>
                  </a:ext>
                </a:extLst>
              </p:cNvPr>
              <p:cNvSpPr txBox="1"/>
              <p:nvPr/>
            </p:nvSpPr>
            <p:spPr>
              <a:xfrm>
                <a:off x="4678172" y="5130570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×(3−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(1,10,27))−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(1,10,37)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765120-69A4-4B95-91AF-11EC356C4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172" y="5130570"/>
                <a:ext cx="10772746" cy="400110"/>
              </a:xfrm>
              <a:prstGeom prst="rect">
                <a:avLst/>
              </a:prstGeom>
              <a:blipFill>
                <a:blip r:embed="rId10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9F132-1E9F-400A-973C-A895F5506C57}"/>
              </a:ext>
            </a:extLst>
          </p:cNvPr>
          <p:cNvCxnSpPr>
            <a:cxnSpLocks/>
          </p:cNvCxnSpPr>
          <p:nvPr/>
        </p:nvCxnSpPr>
        <p:spPr>
          <a:xfrm>
            <a:off x="8093149" y="3111419"/>
            <a:ext cx="261986" cy="397297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DEB2B9-374B-4343-9024-BCF5FFAAE97C}"/>
              </a:ext>
            </a:extLst>
          </p:cNvPr>
          <p:cNvCxnSpPr>
            <a:cxnSpLocks/>
          </p:cNvCxnSpPr>
          <p:nvPr/>
        </p:nvCxnSpPr>
        <p:spPr>
          <a:xfrm>
            <a:off x="7790261" y="5516076"/>
            <a:ext cx="302888" cy="22784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329985-B60C-4578-8064-24F57CEB8FC8}"/>
              </a:ext>
            </a:extLst>
          </p:cNvPr>
          <p:cNvCxnSpPr>
            <a:cxnSpLocks/>
          </p:cNvCxnSpPr>
          <p:nvPr/>
        </p:nvCxnSpPr>
        <p:spPr>
          <a:xfrm flipH="1">
            <a:off x="10561005" y="5530680"/>
            <a:ext cx="302889" cy="205386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8380A5-70CD-4956-A3DA-5A27250BB829}"/>
              </a:ext>
            </a:extLst>
          </p:cNvPr>
          <p:cNvSpPr txBox="1"/>
          <p:nvPr/>
        </p:nvSpPr>
        <p:spPr>
          <a:xfrm>
            <a:off x="8082824" y="5618438"/>
            <a:ext cx="4786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Assumptions are</a:t>
            </a:r>
          </a:p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Being Made Here?</a:t>
            </a:r>
          </a:p>
        </p:txBody>
      </p:sp>
    </p:spTree>
    <p:extLst>
      <p:ext uri="{BB962C8B-B14F-4D97-AF65-F5344CB8AC3E}">
        <p14:creationId xmlns:p14="http://schemas.microsoft.com/office/powerpoint/2010/main" val="358296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Modeling Probability of Making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18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</a:t>
            </a: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Represent the Probability of Making a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Assumption: Distance Effects </a:t>
            </a:r>
            <a:r>
              <a:rPr lang="en-US" sz="18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18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  </a:t>
            </a: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Represent the Distance of the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the Linear Regression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the Logistic Regression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Other Considerations Should Be Made?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0A2546-2A22-46F7-83EF-26037077CDBE}"/>
                  </a:ext>
                </a:extLst>
              </p:cNvPr>
              <p:cNvSpPr txBox="1"/>
              <p:nvPr/>
            </p:nvSpPr>
            <p:spPr>
              <a:xfrm>
                <a:off x="3202692" y="3330379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0A2546-2A22-46F7-83EF-26037077C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92" y="3330379"/>
                <a:ext cx="10189029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363F3E-3CC4-4601-BF40-96BB1A05866E}"/>
              </a:ext>
            </a:extLst>
          </p:cNvPr>
          <p:cNvCxnSpPr>
            <a:cxnSpLocks/>
          </p:cNvCxnSpPr>
          <p:nvPr/>
        </p:nvCxnSpPr>
        <p:spPr>
          <a:xfrm flipH="1">
            <a:off x="5556250" y="3548807"/>
            <a:ext cx="781050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893C21-5D79-4628-828E-D03A44171136}"/>
              </a:ext>
            </a:extLst>
          </p:cNvPr>
          <p:cNvSpPr txBox="1"/>
          <p:nvPr/>
        </p:nvSpPr>
        <p:spPr>
          <a:xfrm>
            <a:off x="6348617" y="3347567"/>
            <a:ext cx="478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Problem 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FA57EA-AAFF-417D-BA7B-DC9599F75807}"/>
                  </a:ext>
                </a:extLst>
              </p:cNvPr>
              <p:cNvSpPr txBox="1"/>
              <p:nvPr/>
            </p:nvSpPr>
            <p:spPr>
              <a:xfrm>
                <a:off x="3202691" y="4096419"/>
                <a:ext cx="10189029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FA57EA-AAFF-417D-BA7B-DC9599F75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91" y="4096419"/>
                <a:ext cx="10189029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66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Modeling Probability of Making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Raw Aggregated Data From 2006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5FF4DE-FA31-46F5-BC33-EEB360A416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2000" y="2601264"/>
            <a:ext cx="4289302" cy="232244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D89FB-8696-46B9-8A7D-810E781236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7000" y="2897691"/>
            <a:ext cx="4289302" cy="178593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A4167A-2B4F-4529-9899-B8F962FA616F}"/>
              </a:ext>
            </a:extLst>
          </p:cNvPr>
          <p:cNvSpPr/>
          <p:nvPr/>
        </p:nvSpPr>
        <p:spPr>
          <a:xfrm>
            <a:off x="6931350" y="3528364"/>
            <a:ext cx="536252" cy="1265886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2F6248-A20B-4EFF-BE72-A879D0B9FD6C}"/>
              </a:ext>
            </a:extLst>
          </p:cNvPr>
          <p:cNvCxnSpPr>
            <a:cxnSpLocks/>
          </p:cNvCxnSpPr>
          <p:nvPr/>
        </p:nvCxnSpPr>
        <p:spPr>
          <a:xfrm>
            <a:off x="7199476" y="4794250"/>
            <a:ext cx="0" cy="69215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8F47A2-CAC9-4B86-8CD8-83931B61FE56}"/>
              </a:ext>
            </a:extLst>
          </p:cNvPr>
          <p:cNvSpPr txBox="1"/>
          <p:nvPr/>
        </p:nvSpPr>
        <p:spPr>
          <a:xfrm>
            <a:off x="6712434" y="5549404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 Smooths This Relationship?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D10698-FBFC-4A9A-B734-074E4D2B61C7}"/>
              </a:ext>
            </a:extLst>
          </p:cNvPr>
          <p:cNvCxnSpPr>
            <a:cxnSpLocks/>
          </p:cNvCxnSpPr>
          <p:nvPr/>
        </p:nvCxnSpPr>
        <p:spPr>
          <a:xfrm>
            <a:off x="10507826" y="3359150"/>
            <a:ext cx="0" cy="223520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0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741458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Modeling Probability of Making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Results from Logistic Regression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Expected Margin for States of Interest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Expected Margin Under Field Goal</a:t>
            </a:r>
          </a:p>
          <a:p>
            <a:pPr marL="1043100" lvl="3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178232-F5DE-421B-B12F-ED4F5965DF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199" y="1547610"/>
            <a:ext cx="3272816" cy="4741458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091ADA4-5B7E-4BC8-B74E-E5E1866DD178}"/>
                  </a:ext>
                </a:extLst>
              </p:cNvPr>
              <p:cNvSpPr txBox="1"/>
              <p:nvPr/>
            </p:nvSpPr>
            <p:spPr>
              <a:xfrm>
                <a:off x="3183641" y="2498593"/>
                <a:ext cx="10189029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=7.05−0.134×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091ADA4-5B7E-4BC8-B74E-E5E1866DD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641" y="2498593"/>
                <a:ext cx="10189029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1B17EB-4517-4ADD-81D0-88962C84B2B6}"/>
              </a:ext>
            </a:extLst>
          </p:cNvPr>
          <p:cNvCxnSpPr>
            <a:cxnSpLocks/>
          </p:cNvCxnSpPr>
          <p:nvPr/>
        </p:nvCxnSpPr>
        <p:spPr>
          <a:xfrm>
            <a:off x="6856576" y="2890527"/>
            <a:ext cx="1813310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A4352B-BCAB-4257-8EC0-1292961DC27B}"/>
                  </a:ext>
                </a:extLst>
              </p:cNvPr>
              <p:cNvSpPr txBox="1"/>
              <p:nvPr/>
            </p:nvSpPr>
            <p:spPr>
              <a:xfrm>
                <a:off x="3183640" y="3617177"/>
                <a:ext cx="1018902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1,10,75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=3.884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1,10,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0.336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1,10,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0.266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1,10,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0.979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b="0" dirty="0"/>
              </a:p>
              <a:p>
                <a:endParaRPr lang="en-US" sz="20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A4352B-BCAB-4257-8EC0-1292961DC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640" y="3617177"/>
                <a:ext cx="10189029" cy="19389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452C17-7415-4736-91E9-A6A7FBC66096}"/>
                  </a:ext>
                </a:extLst>
              </p:cNvPr>
              <p:cNvSpPr txBox="1"/>
              <p:nvPr/>
            </p:nvSpPr>
            <p:spPr>
              <a:xfrm>
                <a:off x="3136227" y="5260757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0.676×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3−0.266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−0.324×0.978=1.531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452C17-7415-4736-91E9-A6A7FBC66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27" y="5260757"/>
                <a:ext cx="107727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DCD1BC-B300-4C10-A23D-B5AB2E21542F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8026403" y="4037513"/>
            <a:ext cx="2449204" cy="1210368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D945D12-AF03-4F35-A3A3-38A27B326ACE}"/>
              </a:ext>
            </a:extLst>
          </p:cNvPr>
          <p:cNvSpPr/>
          <p:nvPr/>
        </p:nvSpPr>
        <p:spPr>
          <a:xfrm>
            <a:off x="10475607" y="3932815"/>
            <a:ext cx="1636408" cy="209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4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741458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Modeling Probability of Making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When to Go for First Down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According to Football Reference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1043100" lvl="3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654135-F61A-4E0E-867F-2E8121206F72}"/>
                  </a:ext>
                </a:extLst>
              </p:cNvPr>
              <p:cNvSpPr txBox="1"/>
              <p:nvPr/>
            </p:nvSpPr>
            <p:spPr>
              <a:xfrm>
                <a:off x="3452826" y="2497581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3.884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0.336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1.531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654135-F61A-4E0E-867F-2E8121206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26" y="2497581"/>
                <a:ext cx="10772746" cy="400110"/>
              </a:xfrm>
              <a:prstGeom prst="rect">
                <a:avLst/>
              </a:prstGeom>
              <a:blipFill>
                <a:blip r:embed="rId7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62796-69A9-47AA-A631-1A203AAB0B39}"/>
                  </a:ext>
                </a:extLst>
              </p:cNvPr>
              <p:cNvSpPr txBox="1"/>
              <p:nvPr/>
            </p:nvSpPr>
            <p:spPr>
              <a:xfrm>
                <a:off x="3192052" y="2870592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3.884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0.336+0.336×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1.531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62796-69A9-47AA-A631-1A203AAB0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052" y="2870592"/>
                <a:ext cx="107727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863F13-DC7B-4AB3-ABFC-A83FF635A767}"/>
                  </a:ext>
                </a:extLst>
              </p:cNvPr>
              <p:cNvSpPr txBox="1"/>
              <p:nvPr/>
            </p:nvSpPr>
            <p:spPr>
              <a:xfrm>
                <a:off x="6737892" y="3251130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4.22×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1.867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863F13-DC7B-4AB3-ABFC-A83FF635A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892" y="3251130"/>
                <a:ext cx="107727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7A73F7C-9FCF-4ED5-B5E8-152449405A55}"/>
                  </a:ext>
                </a:extLst>
              </p:cNvPr>
              <p:cNvSpPr txBox="1"/>
              <p:nvPr/>
            </p:nvSpPr>
            <p:spPr>
              <a:xfrm>
                <a:off x="7521853" y="3650653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0.442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7A73F7C-9FCF-4ED5-B5E8-152449405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853" y="3650653"/>
                <a:ext cx="107727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4902323-9849-4D43-A74E-3BBA55CA35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5399" y="4231246"/>
            <a:ext cx="2732973" cy="2046177"/>
          </a:xfrm>
          <a:prstGeom prst="rect">
            <a:avLst/>
          </a:prstGeom>
          <a:solidFill>
            <a:srgbClr val="D34817"/>
          </a:solidFill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43397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741458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Our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Expected Margin If We Punt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Expected Margin If We Go For It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Need 67.8% Probability to Justify Going for First Down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1043100" lvl="3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4A67A-7113-459F-8B94-115CB53EA987}"/>
                  </a:ext>
                </a:extLst>
              </p:cNvPr>
              <p:cNvSpPr txBox="1"/>
              <p:nvPr/>
            </p:nvSpPr>
            <p:spPr>
              <a:xfrm>
                <a:off x="2885615" y="2290137"/>
                <a:ext cx="5167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𝑃𝑢𝑛𝑡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1,10,30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=−0.48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4A67A-7113-459F-8B94-115CB53EA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5" y="2290137"/>
                <a:ext cx="5167879" cy="400110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C029A6-8CEE-4674-AB3D-92BDB99FDCDF}"/>
                  </a:ext>
                </a:extLst>
              </p:cNvPr>
              <p:cNvSpPr txBox="1"/>
              <p:nvPr/>
            </p:nvSpPr>
            <p:spPr>
              <a:xfrm>
                <a:off x="1030094" y="2697636"/>
                <a:ext cx="110879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𝑃𝑢𝑛𝑡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1,10,65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1,10,55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−⋯−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65 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(1,10,5)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C029A6-8CEE-4674-AB3D-92BDB99FD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94" y="2697636"/>
                <a:ext cx="11087947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1CF3F8-36CA-4F08-8392-B57EAC4591F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105700" y="3055939"/>
            <a:ext cx="1087728" cy="51495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430612-B4D5-46AD-8AD6-7CB75B1A687B}"/>
              </a:ext>
            </a:extLst>
          </p:cNvPr>
          <p:cNvSpPr txBox="1"/>
          <p:nvPr/>
        </p:nvSpPr>
        <p:spPr>
          <a:xfrm>
            <a:off x="4193428" y="3216946"/>
            <a:ext cx="516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Consideration of All Possible Punt Scenarios</a:t>
            </a:r>
          </a:p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Assuming the Punt is Not Blocked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D41167-9910-4E59-832B-4EAFF517DD86}"/>
                  </a:ext>
                </a:extLst>
              </p:cNvPr>
              <p:cNvSpPr txBox="1"/>
              <p:nvPr/>
            </p:nvSpPr>
            <p:spPr>
              <a:xfrm>
                <a:off x="2885615" y="4424754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1,10,35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1,10,68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D41167-9910-4E59-832B-4EAFF517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5" y="4424754"/>
                <a:ext cx="10189029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890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721</Words>
  <Application>Microsoft Office PowerPoint</Application>
  <PresentationFormat>Widescreen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IV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Super Mario</cp:lastModifiedBy>
  <cp:revision>98</cp:revision>
  <dcterms:created xsi:type="dcterms:W3CDTF">2019-10-09T02:19:47Z</dcterms:created>
  <dcterms:modified xsi:type="dcterms:W3CDTF">2020-10-21T19:56:57Z</dcterms:modified>
</cp:coreProperties>
</file>