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564e13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564e13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ee0ea5b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ee0ea5b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ee0ea5b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ee0ea5b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838f91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838f91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ee0ea5b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ee0ea5b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ee0ea5b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ee0ea5b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ee0ea5b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ee0ea5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ee0ea5b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ee0ea5b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ee0ea5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ee0ea5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564e1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564e1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0b is like the 0x on your hexNumber; it's an indication that the number is in a certain base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ord() function returns an integer representing the Unicode character.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bin() method converts and returns the binary equivalent of a given integer.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 Base64 is a six-bit encoding, and because the decoded values are divided into 8-bit octets on a modern computer, every four characters of Base64-encoded text (4 sextets = 4*6 = 24 bits) represents three octets of unencoded text or data (3 octets = 3*8 = 24 bits). This means that when the length of the unencoded input is not a multiple of three, the encoded output must have padding added so that its length is a multiple of four.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dnuggets.com/2019/06/speeding-up-python-code-numpy.html" TargetMode="External"/><Relationship Id="rId4" Type="http://schemas.openxmlformats.org/officeDocument/2006/relationships/hyperlink" Target="https://www.practicaldatascience.org/html/performance_understanding.html" TargetMode="External"/><Relationship Id="rId5" Type="http://schemas.openxmlformats.org/officeDocument/2006/relationships/hyperlink" Target="https://www.practicaldatascience.org/html/performance_understanding.html" TargetMode="External"/><Relationship Id="rId6" Type="http://schemas.openxmlformats.org/officeDocument/2006/relationships/hyperlink" Target="https://treyhunner.com/2018/06/how-to-make-an-iterator-in-python/" TargetMode="External"/><Relationship Id="rId7" Type="http://schemas.openxmlformats.org/officeDocument/2006/relationships/hyperlink" Target="https://www.practicaldatascience.org/html/performance_understanding.html" TargetMode="External"/><Relationship Id="rId8" Type="http://schemas.openxmlformats.org/officeDocument/2006/relationships/hyperlink" Target="https://github.com/treyhunner/lazy-loop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racticaldatascience.org/html/ints_and_float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300"/>
              <a:t>how do you convert 8-bit binary numbers into their ASCII characters?</a:t>
            </a:r>
            <a:endParaRPr sz="2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 u="sng">
                <a:solidFill>
                  <a:schemeClr val="accent5"/>
                </a:solidFill>
                <a:hlinkClick r:id="rId3"/>
              </a:rPr>
              <a:t>https://www.kdnuggets.com/2019/06/speeding-up-python-code-numpy.html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 u="sng">
                <a:solidFill>
                  <a:schemeClr val="hlink"/>
                </a:solidFill>
                <a:hlinkClick r:id="rId4"/>
              </a:rPr>
              <a:t>https://www.practicaldatascience.org/html/performance_understanding.htm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https://treyhunner.com/2016/12/python-iterator-protocol-how-for-loops-work/</a:t>
            </a:r>
            <a:r>
              <a:rPr lang="en-GB" sz="1000" u="sng">
                <a:solidFill>
                  <a:schemeClr val="hlink"/>
                </a:solidFill>
                <a:hlinkClick r:id="rId5"/>
              </a:rPr>
              <a:t>l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 u="sng">
                <a:solidFill>
                  <a:schemeClr val="hlink"/>
                </a:solidFill>
                <a:hlinkClick r:id="rId6"/>
              </a:rPr>
              <a:t>https://treyhunner.com/2018/06/how-to-make-an-iterator-in-python/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 u="sng">
                <a:solidFill>
                  <a:schemeClr val="hlink"/>
                </a:solidFill>
                <a:hlinkClick r:id="rId7"/>
              </a:rPr>
              <a:t>https://www.practicaldatascience.org/html/performance_understanding.html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 u="sng">
                <a:solidFill>
                  <a:schemeClr val="hlink"/>
                </a:solidFill>
                <a:hlinkClick r:id="rId8"/>
              </a:rPr>
              <a:t>https://github.com/treyhunner/lazy-looping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https://www.youtube.com/watch?v=q8czHnhcVGE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it means for an object to be iterable?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649950"/>
            <a:ext cx="85206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EFEFEF"/>
                </a:solidFill>
              </a:rPr>
              <a:t>An </a:t>
            </a:r>
            <a:r>
              <a:rPr b="1" lang="en-GB" sz="1300">
                <a:solidFill>
                  <a:srgbClr val="EFEFEF"/>
                </a:solidFill>
              </a:rPr>
              <a:t>iter</a:t>
            </a:r>
            <a:r>
              <a:rPr b="1" i="1" lang="en-GB" sz="1300">
                <a:solidFill>
                  <a:srgbClr val="EFEFEF"/>
                </a:solidFill>
              </a:rPr>
              <a:t>able</a:t>
            </a:r>
            <a:r>
              <a:rPr lang="en-GB" sz="1300">
                <a:solidFill>
                  <a:srgbClr val="EFEFEF"/>
                </a:solidFill>
              </a:rPr>
              <a:t> is anything you’re able to loop over.</a:t>
            </a:r>
            <a:endParaRPr sz="130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3F3F3"/>
                </a:solidFill>
              </a:rPr>
              <a:t>Examples: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3F3F3"/>
                </a:solidFill>
              </a:rPr>
              <a:t>Iterable are string, list, tuple, dict, set, and frozenset types.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3F3F3"/>
                </a:solidFill>
              </a:rPr>
              <a:t>file = open(“somefile.txt”)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3F3F3"/>
                </a:solidFill>
              </a:rPr>
              <a:t>                                                                             next(file)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3F3F3"/>
                </a:solidFill>
              </a:rPr>
              <a:t>for lines in file … 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5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iterator?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315000"/>
            <a:ext cx="8520600" cy="22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FEFEF"/>
                </a:solidFill>
              </a:rPr>
              <a:t>An </a:t>
            </a:r>
            <a:r>
              <a:rPr b="1" lang="en-GB" sz="1200">
                <a:solidFill>
                  <a:srgbClr val="FF0000"/>
                </a:solidFill>
              </a:rPr>
              <a:t>iter</a:t>
            </a:r>
            <a:r>
              <a:rPr b="1" i="1" lang="en-GB" sz="1200">
                <a:solidFill>
                  <a:srgbClr val="FF0000"/>
                </a:solidFill>
              </a:rPr>
              <a:t>ator</a:t>
            </a:r>
            <a:r>
              <a:rPr lang="en-GB" sz="1200">
                <a:solidFill>
                  <a:srgbClr val="EFEFEF"/>
                </a:solidFill>
              </a:rPr>
              <a:t> is the object that does the actual iterating.</a:t>
            </a:r>
            <a:endParaRPr sz="12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</a:rPr>
              <a:t>If an object is iterable, it can be passed to the built-in Python function </a:t>
            </a:r>
            <a:r>
              <a:rPr lang="en-GB" sz="1200">
                <a:solidFill>
                  <a:srgbClr val="FF0000"/>
                </a:solidFill>
              </a:rPr>
              <a:t>iter()</a:t>
            </a:r>
            <a:r>
              <a:rPr lang="en-GB" sz="1200">
                <a:solidFill>
                  <a:srgbClr val="F3F3F3"/>
                </a:solidFill>
              </a:rPr>
              <a:t>, which </a:t>
            </a:r>
            <a:r>
              <a:rPr lang="en-GB" sz="1200">
                <a:solidFill>
                  <a:srgbClr val="FF0000"/>
                </a:solidFill>
              </a:rPr>
              <a:t>returns something called an iterator</a:t>
            </a:r>
            <a:r>
              <a:rPr lang="en-GB" sz="1200">
                <a:solidFill>
                  <a:srgbClr val="F3F3F3"/>
                </a:solidFill>
              </a:rPr>
              <a:t>. Iterators help make more more </a:t>
            </a:r>
            <a:r>
              <a:rPr lang="en-GB" sz="1200">
                <a:solidFill>
                  <a:srgbClr val="FF0000"/>
                </a:solidFill>
              </a:rPr>
              <a:t>memory-efficient code</a:t>
            </a:r>
            <a:r>
              <a:rPr lang="en-GB" sz="1200">
                <a:solidFill>
                  <a:srgbClr val="F3F3F3"/>
                </a:solidFill>
              </a:rPr>
              <a:t>. 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51" y="788525"/>
            <a:ext cx="5627175" cy="34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05227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FEFEF"/>
                </a:solidFill>
              </a:rPr>
              <a:t>each steps: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lang="en-GB" sz="1100">
                <a:solidFill>
                  <a:srgbClr val="EFEFEF"/>
                </a:solidFill>
              </a:rPr>
              <a:t>Dereference summation (f</a:t>
            </a:r>
            <a:r>
              <a:rPr lang="en-GB" sz="1100" u="sng">
                <a:solidFill>
                  <a:srgbClr val="EFEFEF"/>
                </a:solidFill>
              </a:rPr>
              <a:t>ind the place in memory </a:t>
            </a:r>
            <a:r>
              <a:rPr lang="en-GB" sz="1100">
                <a:solidFill>
                  <a:srgbClr val="EFEFEF"/>
                </a:solidFill>
              </a:rPr>
              <a:t>that is associated with the variable summation and read the data there)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lang="en-GB" sz="1100">
                <a:solidFill>
                  <a:srgbClr val="EFEFEF"/>
                </a:solidFill>
              </a:rPr>
              <a:t>Read that data to </a:t>
            </a:r>
            <a:r>
              <a:rPr lang="en-GB" sz="1100" u="sng">
                <a:solidFill>
                  <a:srgbClr val="EFEFEF"/>
                </a:solidFill>
              </a:rPr>
              <a:t>figure out the type </a:t>
            </a:r>
            <a:r>
              <a:rPr lang="en-GB" sz="1100">
                <a:solidFill>
                  <a:srgbClr val="EFEFEF"/>
                </a:solidFill>
              </a:rPr>
              <a:t>of summation (in this case, it’s an integer).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lang="en-GB" sz="1100">
                <a:solidFill>
                  <a:srgbClr val="EFEFEF"/>
                </a:solidFill>
              </a:rPr>
              <a:t>Dereference i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lang="en-GB" sz="1100">
                <a:solidFill>
                  <a:srgbClr val="EFEFEF"/>
                </a:solidFill>
              </a:rPr>
              <a:t>Read that data to </a:t>
            </a:r>
            <a:r>
              <a:rPr lang="en-GB" sz="1100" u="sng">
                <a:solidFill>
                  <a:srgbClr val="EFEFEF"/>
                </a:solidFill>
              </a:rPr>
              <a:t>figure out the type of i </a:t>
            </a:r>
            <a:r>
              <a:rPr lang="en-GB" sz="1100">
                <a:solidFill>
                  <a:srgbClr val="EFEFEF"/>
                </a:solidFill>
              </a:rPr>
              <a:t>(in this case, it’s an integer).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lang="en-GB" sz="1100" u="sng">
                <a:solidFill>
                  <a:srgbClr val="EFEFEF"/>
                </a:solidFill>
              </a:rPr>
              <a:t>Lookup how it should interpret + </a:t>
            </a:r>
            <a:r>
              <a:rPr lang="en-GB" sz="1100">
                <a:solidFill>
                  <a:srgbClr val="EFEFEF"/>
                </a:solidFill>
              </a:rPr>
              <a:t>given that summation is an integer and i is an integer.</a:t>
            </a:r>
            <a:br>
              <a:rPr lang="en-GB" sz="1100">
                <a:solidFill>
                  <a:srgbClr val="EFEFEF"/>
                </a:solidFill>
              </a:rPr>
            </a:br>
            <a:endParaRPr sz="1100">
              <a:solidFill>
                <a:srgbClr val="EFEFEF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Char char="○"/>
            </a:pPr>
            <a:r>
              <a:rPr lang="en-GB" sz="1100">
                <a:solidFill>
                  <a:srgbClr val="B7B7B7"/>
                </a:solidFill>
              </a:rPr>
              <a:t>Remember: if summation and i were strings, it wouldn’t be doing addition, it would be concatenating! And because integers and floating point numbers are different things from the perspective of a computer, if i were an integer and summation were a floating point number, + would actually require (a) converting i to a floating point number, then (b) adding the floating point version of i to summation.</a:t>
            </a:r>
            <a:endParaRPr sz="1100">
              <a:solidFill>
                <a:srgbClr val="B7B7B7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lang="en-GB" sz="1100" u="sng">
                <a:solidFill>
                  <a:srgbClr val="EFEFEF"/>
                </a:solidFill>
              </a:rPr>
              <a:t>Compile</a:t>
            </a:r>
            <a:r>
              <a:rPr lang="en-GB" sz="1100">
                <a:solidFill>
                  <a:srgbClr val="EFEFEF"/>
                </a:solidFill>
              </a:rPr>
              <a:t> low-level binary code (referred to as “machine code”) that can be read by the computer’s processor to tell it to execute an addition of two integers AND </a:t>
            </a:r>
            <a:r>
              <a:rPr lang="en-GB" sz="1100" u="sng">
                <a:solidFill>
                  <a:srgbClr val="EFEFEF"/>
                </a:solidFill>
                <a:hlinkClick r:id="rId3"/>
              </a:rPr>
              <a:t>checks for integer overflows</a:t>
            </a:r>
            <a:r>
              <a:rPr lang="en-GB" sz="1100">
                <a:solidFill>
                  <a:srgbClr val="EFEFEF"/>
                </a:solidFill>
              </a:rPr>
              <a:t>.</a:t>
            </a:r>
            <a:endParaRPr sz="1100">
              <a:solidFill>
                <a:srgbClr val="EFEFE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AutoNum type="arabicPeriod"/>
            </a:pPr>
            <a:r>
              <a:rPr lang="en-GB" sz="1100">
                <a:solidFill>
                  <a:srgbClr val="EFEFEF"/>
                </a:solidFill>
              </a:rPr>
              <a:t>Run that code.</a:t>
            </a:r>
            <a:endParaRPr sz="11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EFEFEF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389250" y="496700"/>
            <a:ext cx="29244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summation = 0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for i in range(100000000):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    summation = summation + i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List comprehensions perform better here because they  don’t need to load the append attribute off of the list and call it as a function. 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Instead, in a comprehension,</a:t>
            </a:r>
            <a:r>
              <a:rPr lang="en-GB" sz="1200">
                <a:solidFill>
                  <a:srgbClr val="D9D9D9"/>
                </a:solidFill>
              </a:rPr>
              <a:t> generate a specialial </a:t>
            </a:r>
            <a:r>
              <a:rPr lang="en-GB" sz="1900" u="sng">
                <a:solidFill>
                  <a:srgbClr val="CC0000"/>
                </a:solidFill>
              </a:rPr>
              <a:t>LIST_APPEND bytecode</a:t>
            </a:r>
            <a:r>
              <a:rPr lang="en-GB" sz="1200">
                <a:solidFill>
                  <a:srgbClr val="FFFFFF"/>
                </a:solidFill>
              </a:rPr>
              <a:t> t</a:t>
            </a:r>
            <a:r>
              <a:rPr lang="en-GB" sz="1200">
                <a:solidFill>
                  <a:srgbClr val="D9D9D9"/>
                </a:solidFill>
              </a:rPr>
              <a:t>o app</a:t>
            </a:r>
            <a:r>
              <a:rPr lang="en-GB" sz="1200">
                <a:solidFill>
                  <a:srgbClr val="D9D9D9"/>
                </a:solidFill>
              </a:rPr>
              <a:t>e</a:t>
            </a:r>
            <a:r>
              <a:rPr lang="en-GB" sz="1200">
                <a:solidFill>
                  <a:srgbClr val="D9D9D9"/>
                </a:solidFill>
              </a:rPr>
              <a:t>nd onto the result list.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48625" y="546350"/>
            <a:ext cx="3804900" cy="3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</a:rPr>
              <a:t>list_a = [1, 2, 3, 4]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</a:rPr>
              <a:t>list_b = [2, 3, 4, 5]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</a:rPr>
              <a:t>common_num = []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</a:rPr>
              <a:t>for a in list_a: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</a:rPr>
              <a:t>  for b in list_b: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</a:rPr>
              <a:t>	if a == b: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</a:rPr>
              <a:t>  	common_num.append(a)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	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D9EEB"/>
                </a:solidFill>
              </a:rPr>
              <a:t>list_a = [1, 2, 3, 4]</a:t>
            </a:r>
            <a:endParaRPr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D9EEB"/>
                </a:solidFill>
              </a:rPr>
              <a:t>list_b = [2, 3, 4, 5]</a:t>
            </a:r>
            <a:endParaRPr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D9EEB"/>
                </a:solidFill>
              </a:rPr>
              <a:t>common_num = [</a:t>
            </a:r>
            <a:endParaRPr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D9EEB"/>
                </a:solidFill>
              </a:rPr>
              <a:t>for value1 in list_a</a:t>
            </a:r>
            <a:endParaRPr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D9EEB"/>
                </a:solidFill>
              </a:rPr>
              <a:t>        for value2 in list_b </a:t>
            </a:r>
            <a:endParaRPr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D9EEB"/>
                </a:solidFill>
              </a:rPr>
              <a:t>             if value1 == value2</a:t>
            </a:r>
            <a:endParaRPr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D9EEB"/>
                </a:solidFill>
              </a:rPr>
              <a:t>	</a:t>
            </a:r>
            <a:r>
              <a:rPr lang="en-GB" sz="1100">
                <a:solidFill>
                  <a:srgbClr val="FF9900"/>
                </a:solidFill>
              </a:rPr>
              <a:t>  </a:t>
            </a:r>
            <a:r>
              <a:rPr lang="en-GB" sz="1100" strike="sngStrike">
                <a:solidFill>
                  <a:srgbClr val="FF9900"/>
                </a:solidFill>
              </a:rPr>
              <a:t>common_num.append(a)</a:t>
            </a:r>
            <a:endParaRPr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D9EEB"/>
                </a:solidFill>
              </a:rPr>
              <a:t>             ]</a:t>
            </a:r>
            <a:endParaRPr sz="11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9" name="Google Shape;89;p19"/>
          <p:cNvSpPr txBox="1"/>
          <p:nvPr/>
        </p:nvSpPr>
        <p:spPr>
          <a:xfrm>
            <a:off x="2332700" y="143150"/>
            <a:ext cx="4663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EFEFEF"/>
                </a:solidFill>
              </a:rPr>
              <a:t>This is the for loop </a:t>
            </a:r>
            <a:endParaRPr sz="2100">
              <a:solidFill>
                <a:srgbClr val="EFEFEF"/>
              </a:solidFill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2421150" y="2390700"/>
            <a:ext cx="4301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FEFEF"/>
                </a:solidFill>
              </a:rPr>
              <a:t>List </a:t>
            </a:r>
            <a:r>
              <a:rPr lang="en-GB" sz="2000">
                <a:solidFill>
                  <a:srgbClr val="EFEFEF"/>
                </a:solidFill>
              </a:rPr>
              <a:t>comprehension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953025" y="1110375"/>
            <a:ext cx="68202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100"/>
              <a:buAutoNum type="arabicPeriod"/>
            </a:pPr>
            <a:r>
              <a:rPr lang="en-GB" sz="1100">
                <a:solidFill>
                  <a:srgbClr val="E06666"/>
                </a:solidFill>
              </a:rPr>
              <a:t>array([ 	0,  	1,  	2, ..., 999997, 999998, 999999])</a:t>
            </a:r>
            <a:endParaRPr sz="1100">
              <a:solidFill>
                <a:srgbClr val="E06666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100"/>
              <a:buAutoNum type="arabicPeriod"/>
            </a:pPr>
            <a:r>
              <a:rPr lang="en-GB" sz="1100">
                <a:solidFill>
                  <a:srgbClr val="E06666"/>
                </a:solidFill>
              </a:rPr>
              <a:t>%%timeit</a:t>
            </a:r>
            <a:endParaRPr sz="1100">
              <a:solidFill>
                <a:srgbClr val="E06666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100"/>
              <a:buAutoNum type="arabicPeriod"/>
            </a:pPr>
            <a:r>
              <a:rPr lang="en-GB" sz="1100">
                <a:solidFill>
                  <a:srgbClr val="E06666"/>
                </a:solidFill>
              </a:rPr>
              <a:t>b = numbers.copy()</a:t>
            </a:r>
            <a:endParaRPr sz="1100">
              <a:solidFill>
                <a:srgbClr val="E06666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100"/>
              <a:buAutoNum type="arabicPeriod"/>
            </a:pPr>
            <a:r>
              <a:rPr lang="en-GB" sz="1100">
                <a:solidFill>
                  <a:srgbClr val="E06666"/>
                </a:solidFill>
              </a:rPr>
              <a:t>for i in range(len(b)):</a:t>
            </a:r>
            <a:endParaRPr sz="1100">
              <a:solidFill>
                <a:srgbClr val="E0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06666"/>
                </a:solidFill>
              </a:rPr>
              <a:t>     b[i] = numbers[i] * 2</a:t>
            </a:r>
            <a:endParaRPr sz="1100">
              <a:solidFill>
                <a:srgbClr val="E0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357 ms ± 10.3 ms per loop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AutoNum type="arabicPeriod"/>
            </a:pPr>
            <a:r>
              <a:rPr lang="en-GB" sz="1100">
                <a:solidFill>
                  <a:srgbClr val="6AA84F"/>
                </a:solidFill>
              </a:rPr>
              <a:t>import numpy as np</a:t>
            </a:r>
            <a:endParaRPr sz="1100">
              <a:solidFill>
                <a:srgbClr val="6AA84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AutoNum type="arabicPeriod"/>
            </a:pPr>
            <a:r>
              <a:rPr lang="en-GB" sz="1100">
                <a:solidFill>
                  <a:srgbClr val="6AA84F"/>
                </a:solidFill>
              </a:rPr>
              <a:t>numbers = np.arange(1000000)</a:t>
            </a:r>
            <a:endParaRPr sz="1100">
              <a:solidFill>
                <a:srgbClr val="6AA84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AutoNum type="arabicPeriod"/>
            </a:pPr>
            <a:r>
              <a:rPr lang="en-GB" sz="1100">
                <a:solidFill>
                  <a:srgbClr val="6AA84F"/>
                </a:solidFill>
              </a:rPr>
              <a:t>numbers</a:t>
            </a:r>
            <a:endParaRPr sz="1100">
              <a:solidFill>
                <a:srgbClr val="6AA84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AutoNum type="arabicPeriod"/>
            </a:pPr>
            <a:r>
              <a:rPr lang="en-GB" sz="1100">
                <a:solidFill>
                  <a:srgbClr val="6AA84F"/>
                </a:solidFill>
              </a:rPr>
              <a:t>%%timeit</a:t>
            </a:r>
            <a:endParaRPr sz="1100">
              <a:solidFill>
                <a:srgbClr val="6AA84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AutoNum type="arabicPeriod"/>
            </a:pPr>
            <a:r>
              <a:rPr lang="en-GB" sz="1100">
                <a:solidFill>
                  <a:srgbClr val="6AA84F"/>
                </a:solidFill>
              </a:rPr>
              <a:t>b = numbers * 2</a:t>
            </a:r>
            <a:endParaRPr sz="11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1.09 ms ± 40.6 µs per loop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Encoding and decoding Base64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878725"/>
            <a:ext cx="8520600" cy="4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Take the ASCII value of each character in the string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Calculate the 8-bit binary equivalent of the ASCII values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Convert the 8-bit chunks into chunks of 6 bits by simply re-grouping the digits (</a:t>
            </a:r>
            <a:r>
              <a:rPr lang="en-GB" sz="1000"/>
              <a:t>Base64 characters only represent 6 bits of data) mind the padding.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Convert the 6-bit binary groups to their respective Base64 decimal values.Using a base64 encoding table, assign the respective base64 character for each decimal value.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convert these decimals into the appropriate Base64 character using the Base64 conversion table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80, 121, 116, 104, 111, 110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'01010000', '01111001', '01110100', '01101000', '01101111', '011101110'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101000 011110 011110 100110 100011 011111 101110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20 7 37 52 26 6 61 46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UHl0aG9u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ord()</a:t>
            </a:r>
            <a:endParaRPr sz="1000"/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(x))[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grouping.join(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(binary)) split every 6 (+ padding if needed)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AutoNum type="arabicPeriod"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Find the integer value of the eg: </a:t>
            </a:r>
            <a:r>
              <a:rPr lang="en-GB" sz="1000"/>
              <a:t>101110 and compare to the table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475" y="2225225"/>
            <a:ext cx="2607350" cy="27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