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handoutMasterIdLst>
    <p:handoutMasterId r:id="rId14"/>
  </p:handoutMasterIdLst>
  <p:sldIdLst>
    <p:sldId id="283" r:id="rId4"/>
    <p:sldId id="272" r:id="rId5"/>
    <p:sldId id="361" r:id="rId6"/>
    <p:sldId id="360" r:id="rId7"/>
    <p:sldId id="365" r:id="rId8"/>
    <p:sldId id="368" r:id="rId9"/>
    <p:sldId id="296" r:id="rId10"/>
    <p:sldId id="374" r:id="rId11"/>
    <p:sldId id="3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57C3A7"/>
    <a:srgbClr val="4A7CD6"/>
    <a:srgbClr val="08219C"/>
    <a:srgbClr val="A5CEF3"/>
    <a:srgbClr val="CCFFFF"/>
    <a:srgbClr val="A885EF"/>
    <a:srgbClr val="A3DDF7"/>
    <a:srgbClr val="FFCCFF"/>
    <a:srgbClr val="ED2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 autoAdjust="0"/>
    <p:restoredTop sz="96196" autoAdjust="0"/>
  </p:normalViewPr>
  <p:slideViewPr>
    <p:cSldViewPr snapToGrid="0" showGuides="1">
      <p:cViewPr>
        <p:scale>
          <a:sx n="60" d="100"/>
          <a:sy n="60" d="100"/>
        </p:scale>
        <p:origin x="298" y="9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608FE-96D5-4444-B454-783068FA64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9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2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435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35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824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2" r:id="rId4"/>
    <p:sldLayoutId id="2147483669" r:id="rId5"/>
    <p:sldLayoutId id="2147483670" r:id="rId6"/>
    <p:sldLayoutId id="2147483672" r:id="rId7"/>
    <p:sldLayoutId id="214748367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  <a:solidFill>
            <a:schemeClr val="bg1"/>
          </a:solidFill>
        </p:grpSpPr>
        <p:sp>
          <p:nvSpPr>
            <p:cNvPr id="9" name="Oval 50">
              <a:extLst>
                <a:ext uri="{FF2B5EF4-FFF2-40B4-BE49-F238E27FC236}">
                  <a16:creationId xmlns=""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=""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=""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=""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=""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=""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=""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=""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=""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=""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=""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6950C2EF-A7FD-4BD6-AF79-2C087EFA08CB}"/>
              </a:ext>
            </a:extLst>
          </p:cNvPr>
          <p:cNvGrpSpPr/>
          <p:nvPr/>
        </p:nvGrpSpPr>
        <p:grpSpPr>
          <a:xfrm>
            <a:off x="9933592" y="211076"/>
            <a:ext cx="1807223" cy="436393"/>
            <a:chOff x="3293351" y="1253714"/>
            <a:chExt cx="1638689" cy="395696"/>
          </a:xfrm>
          <a:pattFill prst="pct5">
            <a:fgClr>
              <a:srgbClr val="FF0066"/>
            </a:fgClr>
            <a:bgClr>
              <a:schemeClr val="bg1"/>
            </a:bgClr>
          </a:pattFill>
        </p:grpSpPr>
        <p:sp>
          <p:nvSpPr>
            <p:cNvPr id="81" name="Rounded Rectangle 10">
              <a:extLst>
                <a:ext uri="{FF2B5EF4-FFF2-40B4-BE49-F238E27FC236}">
                  <a16:creationId xmlns="" xmlns:a16="http://schemas.microsoft.com/office/drawing/2014/main" id="{816F25ED-47BD-47FC-9088-70273D4752BA}"/>
                </a:ext>
              </a:extLst>
            </p:cNvPr>
            <p:cNvSpPr/>
            <p:nvPr/>
          </p:nvSpPr>
          <p:spPr>
            <a:xfrm>
              <a:off x="3293351" y="1253714"/>
              <a:ext cx="1638689" cy="395696"/>
            </a:xfrm>
            <a:prstGeom prst="roundRect">
              <a:avLst>
                <a:gd name="adj" fmla="val 50000"/>
              </a:avLst>
            </a:prstGeom>
            <a:pattFill prst="pct20">
              <a:fgClr>
                <a:srgbClr val="FF0066"/>
              </a:fgClr>
              <a:bgClr>
                <a:schemeClr val="bg1"/>
              </a:bgClr>
            </a:patt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82" name="Picture 2">
              <a:extLst>
                <a:ext uri="{FF2B5EF4-FFF2-40B4-BE49-F238E27FC236}">
                  <a16:creationId xmlns="" xmlns:a16="http://schemas.microsoft.com/office/drawing/2014/main" id="{55E8BE3D-F7A4-4711-87AC-38508CE21C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17" t="48169" r="9716" b="35583"/>
            <a:stretch/>
          </p:blipFill>
          <p:spPr bwMode="auto">
            <a:xfrm>
              <a:off x="3537434" y="1262200"/>
              <a:ext cx="1174468" cy="387209"/>
            </a:xfrm>
            <a:prstGeom prst="rect">
              <a:avLst/>
            </a:prstGeom>
            <a:grpFill/>
            <a:extLst/>
          </p:spPr>
        </p:pic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290740" y="6210293"/>
            <a:ext cx="4820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i="1" dirty="0" smtClean="0">
                <a:solidFill>
                  <a:schemeClr val="bg1"/>
                </a:solidFill>
                <a:cs typeface="Arial" pitchFamily="34" charset="0"/>
              </a:rPr>
              <a:t>Empowering Citizens to Save Lives</a:t>
            </a:r>
            <a:endParaRPr lang="ko-KR" altLang="en-US" b="1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199603" y="3387144"/>
            <a:ext cx="5262386" cy="1876753"/>
            <a:chOff x="352045" y="2761104"/>
            <a:chExt cx="6663744" cy="2270872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First Aid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52045" y="3691300"/>
              <a:ext cx="666374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International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CC8FF4C-D454-4B26-B3A7-F6722A194465}"/>
              </a:ext>
            </a:extLst>
          </p:cNvPr>
          <p:cNvSpPr txBox="1"/>
          <p:nvPr/>
        </p:nvSpPr>
        <p:spPr>
          <a:xfrm>
            <a:off x="199603" y="4896025"/>
            <a:ext cx="526238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cs typeface="Arial" pitchFamily="34" charset="0"/>
              </a:rPr>
              <a:t>Workshop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32491" y="1528457"/>
            <a:ext cx="3119979" cy="13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2067235" y="0"/>
            <a:ext cx="10131652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Heart 45">
            <a:extLst>
              <a:ext uri="{FF2B5EF4-FFF2-40B4-BE49-F238E27FC236}">
                <a16:creationId xmlns=""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155323" y="2990381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755799" y="5991069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1317690" y="3119983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=""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319343" y="3849511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=""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98783" y="1875782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5190556" y="276932"/>
            <a:ext cx="307887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dirty="0" smtClean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2620436" y="1147342"/>
            <a:ext cx="7811793" cy="636509"/>
            <a:chOff x="5616952" y="2519949"/>
            <a:chExt cx="5351450" cy="890753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094794E4-49F3-4DD8-BB68-0BC6F3467870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79836"/>
              <a:chOff x="6751979" y="1666120"/>
              <a:chExt cx="4526164" cy="779836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BD1CA996-43E9-4B53-AC2B-BB97D70E01F3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DC5ED36-8D40-4B78-B6BC-F03C7426478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599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Primary Survey, Recovery Position &amp; Reassessment 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7322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3092682" y="2231251"/>
            <a:ext cx="7811793" cy="636509"/>
            <a:chOff x="5616952" y="2519949"/>
            <a:chExt cx="5351450" cy="890753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D5418451-C216-47DB-B80F-A60C249DAF3F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79836"/>
              <a:chOff x="6751979" y="1666120"/>
              <a:chExt cx="4526164" cy="779836"/>
            </a:xfrm>
          </p:grpSpPr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6021FBEB-CC27-42D1-A8F5-CFC7A787EF9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2DD5AC9-180A-444A-A011-CE85A523180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599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Adult CPR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7322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3564928" y="3337482"/>
            <a:ext cx="7811793" cy="636509"/>
            <a:chOff x="5616952" y="2519949"/>
            <a:chExt cx="5351450" cy="890753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F276FA6-D59D-4B4E-A838-48428C4B34F4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79836"/>
              <a:chOff x="6751979" y="1666120"/>
              <a:chExt cx="4526164" cy="779836"/>
            </a:xfrm>
          </p:grpSpPr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625DB6C-833A-4F5D-AD95-E3ADA3DD1DD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B31968B4-E39B-4C44-B4B0-072E0D5F16B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599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Alternative Ventilation Procedures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7322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4037175" y="4443715"/>
            <a:ext cx="7811793" cy="806092"/>
            <a:chOff x="5616952" y="2519949"/>
            <a:chExt cx="5351450" cy="1128074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A579D782-27D9-4273-A215-3EBA685BDDA8}"/>
                </a:ext>
              </a:extLst>
            </p:cNvPr>
            <p:cNvGrpSpPr/>
            <p:nvPr/>
          </p:nvGrpSpPr>
          <p:grpSpPr>
            <a:xfrm>
              <a:off x="6407073" y="2657382"/>
              <a:ext cx="4561329" cy="990641"/>
              <a:chOff x="6716814" y="1692636"/>
              <a:chExt cx="4561329" cy="990641"/>
            </a:xfrm>
          </p:grpSpPr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A15042F3-0179-4D99-91F8-354B3B61F19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6F788F6-5985-463E-BE3D-5AB1A4633A61}"/>
                  </a:ext>
                </a:extLst>
              </p:cNvPr>
              <p:cNvSpPr txBox="1"/>
              <p:nvPr/>
            </p:nvSpPr>
            <p:spPr>
              <a:xfrm>
                <a:off x="6716814" y="1692636"/>
                <a:ext cx="4507692" cy="9906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 to Automated External Defibrillation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7322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1390702" y="3192994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4491265" y="5556515"/>
            <a:ext cx="7811793" cy="636509"/>
            <a:chOff x="5616952" y="2519949"/>
            <a:chExt cx="5351450" cy="890753"/>
          </a:xfrm>
        </p:grpSpPr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A579D782-27D9-4273-A215-3EBA685BDDA8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79836"/>
              <a:chOff x="6751979" y="1666120"/>
              <a:chExt cx="4526164" cy="779836"/>
            </a:xfrm>
          </p:grpSpPr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A15042F3-0179-4D99-91F8-354B3B61F19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3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46F788F6-5985-463E-BE3D-5AB1A4633A6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599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Adult Choking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7322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0DB27E56-2033-4B99-B44A-2632AB0013D9}"/>
              </a:ext>
            </a:extLst>
          </p:cNvPr>
          <p:cNvSpPr/>
          <p:nvPr/>
        </p:nvSpPr>
        <p:spPr>
          <a:xfrm rot="16200000">
            <a:off x="2306814" y="-628117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사각형: 둥근 위쪽 모서리 38">
            <a:extLst>
              <a:ext uri="{FF2B5EF4-FFF2-40B4-BE49-F238E27FC236}">
                <a16:creationId xmlns="" xmlns:a16="http://schemas.microsoft.com/office/drawing/2014/main" id="{31052B4C-9020-4EE3-B343-18A4827EB2DA}"/>
              </a:ext>
            </a:extLst>
          </p:cNvPr>
          <p:cNvSpPr/>
          <p:nvPr/>
        </p:nvSpPr>
        <p:spPr>
          <a:xfrm rot="16200000">
            <a:off x="2306814" y="431798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사각형: 둥근 위쪽 모서리 39">
            <a:extLst>
              <a:ext uri="{FF2B5EF4-FFF2-40B4-BE49-F238E27FC236}">
                <a16:creationId xmlns="" xmlns:a16="http://schemas.microsoft.com/office/drawing/2014/main" id="{441A771E-FD8F-498E-B533-782438FE56F0}"/>
              </a:ext>
            </a:extLst>
          </p:cNvPr>
          <p:cNvSpPr/>
          <p:nvPr/>
        </p:nvSpPr>
        <p:spPr>
          <a:xfrm rot="16200000">
            <a:off x="2306814" y="1491712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사각형: 둥근 위쪽 모서리 40">
            <a:extLst>
              <a:ext uri="{FF2B5EF4-FFF2-40B4-BE49-F238E27FC236}">
                <a16:creationId xmlns="" xmlns:a16="http://schemas.microsoft.com/office/drawing/2014/main" id="{31BBA429-C368-4192-9266-39909D044BF7}"/>
              </a:ext>
            </a:extLst>
          </p:cNvPr>
          <p:cNvSpPr/>
          <p:nvPr/>
        </p:nvSpPr>
        <p:spPr>
          <a:xfrm rot="16200000">
            <a:off x="2306814" y="2551626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8DF685A1-5BCA-432E-8A63-326C5E884E39}"/>
              </a:ext>
            </a:extLst>
          </p:cNvPr>
          <p:cNvSpPr/>
          <p:nvPr/>
        </p:nvSpPr>
        <p:spPr>
          <a:xfrm>
            <a:off x="5352099" y="1350959"/>
            <a:ext cx="4195245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Rectangle 17">
            <a:extLst>
              <a:ext uri="{FF2B5EF4-FFF2-40B4-BE49-F238E27FC236}">
                <a16:creationId xmlns="" xmlns:a16="http://schemas.microsoft.com/office/drawing/2014/main" id="{714069A4-76D1-4423-8E03-18BC906467EA}"/>
              </a:ext>
            </a:extLst>
          </p:cNvPr>
          <p:cNvSpPr/>
          <p:nvPr/>
        </p:nvSpPr>
        <p:spPr>
          <a:xfrm>
            <a:off x="5352099" y="2411911"/>
            <a:ext cx="4350200" cy="1060952"/>
          </a:xfrm>
          <a:custGeom>
            <a:avLst/>
            <a:gdLst/>
            <a:ahLst/>
            <a:cxnLst/>
            <a:rect l="l" t="t" r="r" b="b"/>
            <a:pathLst>
              <a:path w="3247420" h="792000">
                <a:moveTo>
                  <a:pt x="0" y="0"/>
                </a:moveTo>
                <a:lnTo>
                  <a:pt x="3131635" y="0"/>
                </a:lnTo>
                <a:lnTo>
                  <a:pt x="3139466" y="82438"/>
                </a:lnTo>
                <a:cubicBezTo>
                  <a:pt x="3149932" y="197270"/>
                  <a:pt x="3123352" y="301362"/>
                  <a:pt x="3112611" y="371996"/>
                </a:cubicBezTo>
                <a:cubicBezTo>
                  <a:pt x="3101870" y="442630"/>
                  <a:pt x="3094228" y="424595"/>
                  <a:pt x="3075019" y="506242"/>
                </a:cubicBezTo>
                <a:cubicBezTo>
                  <a:pt x="3062673" y="558714"/>
                  <a:pt x="3162313" y="683835"/>
                  <a:pt x="3247420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55A469E7-E9A0-4E40-B0FD-AC0E08B6C6F6}"/>
              </a:ext>
            </a:extLst>
          </p:cNvPr>
          <p:cNvSpPr/>
          <p:nvPr/>
        </p:nvSpPr>
        <p:spPr>
          <a:xfrm>
            <a:off x="5352099" y="3471306"/>
            <a:ext cx="4527894" cy="1060952"/>
          </a:xfrm>
          <a:custGeom>
            <a:avLst/>
            <a:gdLst/>
            <a:ahLst/>
            <a:cxnLst/>
            <a:rect l="l" t="t" r="r" b="b"/>
            <a:pathLst>
              <a:path w="3380068" h="792000">
                <a:moveTo>
                  <a:pt x="0" y="0"/>
                </a:moveTo>
                <a:lnTo>
                  <a:pt x="3246511" y="0"/>
                </a:lnTo>
                <a:cubicBezTo>
                  <a:pt x="3294241" y="60559"/>
                  <a:pt x="3337543" y="115923"/>
                  <a:pt x="3354281" y="150362"/>
                </a:cubicBezTo>
                <a:cubicBezTo>
                  <a:pt x="3400825" y="246123"/>
                  <a:pt x="3373972" y="256863"/>
                  <a:pt x="3354281" y="289977"/>
                </a:cubicBezTo>
                <a:cubicBezTo>
                  <a:pt x="3334590" y="323092"/>
                  <a:pt x="3271935" y="330251"/>
                  <a:pt x="3236132" y="349046"/>
                </a:cubicBezTo>
                <a:cubicBezTo>
                  <a:pt x="3200329" y="367841"/>
                  <a:pt x="3153785" y="374105"/>
                  <a:pt x="3139464" y="402745"/>
                </a:cubicBezTo>
                <a:cubicBezTo>
                  <a:pt x="3125143" y="431384"/>
                  <a:pt x="3145729" y="490452"/>
                  <a:pt x="3150205" y="520881"/>
                </a:cubicBezTo>
                <a:cubicBezTo>
                  <a:pt x="3154680" y="551311"/>
                  <a:pt x="3178847" y="561155"/>
                  <a:pt x="3166315" y="585319"/>
                </a:cubicBezTo>
                <a:cubicBezTo>
                  <a:pt x="3153784" y="609483"/>
                  <a:pt x="3083075" y="638122"/>
                  <a:pt x="3075019" y="665866"/>
                </a:cubicBezTo>
                <a:cubicBezTo>
                  <a:pt x="3066963" y="693610"/>
                  <a:pt x="3110822" y="728515"/>
                  <a:pt x="3117982" y="751783"/>
                </a:cubicBezTo>
                <a:cubicBezTo>
                  <a:pt x="3122978" y="768018"/>
                  <a:pt x="3124488" y="781204"/>
                  <a:pt x="3121109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Rectangle 19">
            <a:extLst>
              <a:ext uri="{FF2B5EF4-FFF2-40B4-BE49-F238E27FC236}">
                <a16:creationId xmlns="" xmlns:a16="http://schemas.microsoft.com/office/drawing/2014/main" id="{0991C7DD-B364-45B7-A968-9AD39079D1A3}"/>
              </a:ext>
            </a:extLst>
          </p:cNvPr>
          <p:cNvSpPr/>
          <p:nvPr/>
        </p:nvSpPr>
        <p:spPr>
          <a:xfrm>
            <a:off x="5352098" y="4531855"/>
            <a:ext cx="4181357" cy="1060952"/>
          </a:xfrm>
          <a:custGeom>
            <a:avLst/>
            <a:gdLst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51304 w 3121378"/>
              <a:gd name="connsiteY10" fmla="*/ 428123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29709 h 792000"/>
              <a:gd name="connsiteX12" fmla="*/ 1814808 w 3121378"/>
              <a:gd name="connsiteY12" fmla="*/ 792000 h 792000"/>
              <a:gd name="connsiteX13" fmla="*/ 0 w 3121378"/>
              <a:gd name="connsiteY13" fmla="*/ 792000 h 792000"/>
              <a:gd name="connsiteX14" fmla="*/ 0 w 3121378"/>
              <a:gd name="connsiteY14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973397 w 3121378"/>
              <a:gd name="connsiteY11" fmla="*/ 78319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69261 w 3121378"/>
              <a:gd name="connsiteY10" fmla="*/ 791464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378" h="792000">
                <a:moveTo>
                  <a:pt x="0" y="0"/>
                </a:moveTo>
                <a:lnTo>
                  <a:pt x="3121378" y="0"/>
                </a:lnTo>
                <a:lnTo>
                  <a:pt x="3117982" y="14645"/>
                </a:lnTo>
                <a:cubicBezTo>
                  <a:pt x="3110822" y="28069"/>
                  <a:pt x="3097396" y="28965"/>
                  <a:pt x="3075019" y="41494"/>
                </a:cubicBezTo>
                <a:cubicBezTo>
                  <a:pt x="3052642" y="54024"/>
                  <a:pt x="2992672" y="51339"/>
                  <a:pt x="2983721" y="89822"/>
                </a:cubicBezTo>
                <a:cubicBezTo>
                  <a:pt x="2974769" y="128306"/>
                  <a:pt x="3021314" y="222278"/>
                  <a:pt x="3021314" y="272397"/>
                </a:cubicBezTo>
                <a:cubicBezTo>
                  <a:pt x="3021314" y="322515"/>
                  <a:pt x="3008783" y="354734"/>
                  <a:pt x="2983721" y="390533"/>
                </a:cubicBezTo>
                <a:cubicBezTo>
                  <a:pt x="2958659" y="426332"/>
                  <a:pt x="2926436" y="467502"/>
                  <a:pt x="2870942" y="487190"/>
                </a:cubicBezTo>
                <a:cubicBezTo>
                  <a:pt x="2815448" y="506879"/>
                  <a:pt x="2756128" y="520436"/>
                  <a:pt x="2650754" y="508670"/>
                </a:cubicBezTo>
                <a:cubicBezTo>
                  <a:pt x="2457395" y="487079"/>
                  <a:pt x="2352302" y="364749"/>
                  <a:pt x="2239409" y="410502"/>
                </a:cubicBezTo>
                <a:cubicBezTo>
                  <a:pt x="2167690" y="462520"/>
                  <a:pt x="2009167" y="675018"/>
                  <a:pt x="1969261" y="791464"/>
                </a:cubicBez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AECDFF8-1C08-44E2-BFAA-07F2B61E63C4}"/>
              </a:ext>
            </a:extLst>
          </p:cNvPr>
          <p:cNvSpPr/>
          <p:nvPr/>
        </p:nvSpPr>
        <p:spPr>
          <a:xfrm>
            <a:off x="442108" y="1454166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E1F9139-1307-44DD-B6D1-149B2D27F4EB}"/>
              </a:ext>
            </a:extLst>
          </p:cNvPr>
          <p:cNvSpPr/>
          <p:nvPr/>
        </p:nvSpPr>
        <p:spPr>
          <a:xfrm>
            <a:off x="442108" y="2514081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42108" y="3573994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4E0B19EC-42AE-496F-A3F3-FCE156B87749}"/>
              </a:ext>
            </a:extLst>
          </p:cNvPr>
          <p:cNvSpPr/>
          <p:nvPr/>
        </p:nvSpPr>
        <p:spPr>
          <a:xfrm>
            <a:off x="442108" y="4633908"/>
            <a:ext cx="864000" cy="86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39C74D6-6FDF-4801-9496-75053D75F4F3}"/>
              </a:ext>
            </a:extLst>
          </p:cNvPr>
          <p:cNvGrpSpPr/>
          <p:nvPr/>
        </p:nvGrpSpPr>
        <p:grpSpPr>
          <a:xfrm>
            <a:off x="1437919" y="1513382"/>
            <a:ext cx="5717603" cy="646560"/>
            <a:chOff x="1277178" y="2023503"/>
            <a:chExt cx="3175969" cy="64656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BA8A28B-002B-474F-A6A6-AF558955F5E9}"/>
                </a:ext>
              </a:extLst>
            </p:cNvPr>
            <p:cNvSpPr txBox="1"/>
            <p:nvPr/>
          </p:nvSpPr>
          <p:spPr>
            <a:xfrm>
              <a:off x="1280971" y="2023503"/>
              <a:ext cx="1059870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DANGER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4C161A5-EFEF-47E3-ADB6-DD0DBDE490E9}"/>
                </a:ext>
              </a:extLst>
            </p:cNvPr>
            <p:cNvSpPr txBox="1"/>
            <p:nvPr/>
          </p:nvSpPr>
          <p:spPr>
            <a:xfrm>
              <a:off x="1277178" y="2393064"/>
              <a:ext cx="317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Before approaching, make sure that it is safe to do so.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5BC76B28-3205-4E17-BFFF-0DF4779FB135}"/>
              </a:ext>
            </a:extLst>
          </p:cNvPr>
          <p:cNvGrpSpPr/>
          <p:nvPr/>
        </p:nvGrpSpPr>
        <p:grpSpPr>
          <a:xfrm>
            <a:off x="1444745" y="2573295"/>
            <a:ext cx="5772480" cy="649999"/>
            <a:chOff x="1273348" y="2892331"/>
            <a:chExt cx="3206451" cy="649999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77F8AE4-7F03-43E0-95D8-D3CED82D83F6}"/>
                </a:ext>
              </a:extLst>
            </p:cNvPr>
            <p:cNvSpPr txBox="1"/>
            <p:nvPr/>
          </p:nvSpPr>
          <p:spPr>
            <a:xfrm>
              <a:off x="1273350" y="2892331"/>
              <a:ext cx="1059869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RESPONSE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E13AB23-E3F9-4C6B-9930-6CC40AD62209}"/>
                </a:ext>
              </a:extLst>
            </p:cNvPr>
            <p:cNvSpPr txBox="1"/>
            <p:nvPr/>
          </p:nvSpPr>
          <p:spPr>
            <a:xfrm>
              <a:off x="1273348" y="3265331"/>
              <a:ext cx="3206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As you approach, check the casualty is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4F03F7E-D025-40F7-B3F3-8305285288DF}"/>
              </a:ext>
            </a:extLst>
          </p:cNvPr>
          <p:cNvGrpSpPr/>
          <p:nvPr/>
        </p:nvGrpSpPr>
        <p:grpSpPr>
          <a:xfrm>
            <a:off x="1437919" y="3633203"/>
            <a:ext cx="5758761" cy="900149"/>
            <a:chOff x="1261938" y="3742807"/>
            <a:chExt cx="3198831" cy="900149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AFA18D-57E8-4B89-8C00-F573D8F4D1EF}"/>
                </a:ext>
              </a:extLst>
            </p:cNvPr>
            <p:cNvSpPr txBox="1"/>
            <p:nvPr/>
          </p:nvSpPr>
          <p:spPr>
            <a:xfrm>
              <a:off x="1265731" y="3742807"/>
              <a:ext cx="1059871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AIRWAY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86229B2-BD8B-4D6A-9FFB-CA4965D53A92}"/>
                </a:ext>
              </a:extLst>
            </p:cNvPr>
            <p:cNvSpPr txBox="1"/>
            <p:nvPr/>
          </p:nvSpPr>
          <p:spPr>
            <a:xfrm>
              <a:off x="1261938" y="4181291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C18D3E8-A339-4B75-BEDC-FEC9E66E4485}"/>
              </a:ext>
            </a:extLst>
          </p:cNvPr>
          <p:cNvGrpSpPr/>
          <p:nvPr/>
        </p:nvGrpSpPr>
        <p:grpSpPr>
          <a:xfrm>
            <a:off x="1444744" y="4693127"/>
            <a:ext cx="5799916" cy="862721"/>
            <a:chOff x="1258109" y="4604015"/>
            <a:chExt cx="3221691" cy="86272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DF8BFD7-7690-4B75-B197-4EB429991D97}"/>
                </a:ext>
              </a:extLst>
            </p:cNvPr>
            <p:cNvSpPr txBox="1"/>
            <p:nvPr/>
          </p:nvSpPr>
          <p:spPr>
            <a:xfrm>
              <a:off x="1258110" y="4604015"/>
              <a:ext cx="1059871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BREATHING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834AE0C-CD58-4210-9802-0BDFC804D4A9}"/>
                </a:ext>
              </a:extLst>
            </p:cNvPr>
            <p:cNvSpPr txBox="1"/>
            <p:nvPr/>
          </p:nvSpPr>
          <p:spPr>
            <a:xfrm>
              <a:off x="1258109" y="5005071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사각형: 둥근 위쪽 모서리 6">
            <a:extLst>
              <a:ext uri="{FF2B5EF4-FFF2-40B4-BE49-F238E27FC236}">
                <a16:creationId xmlns="" xmlns:a16="http://schemas.microsoft.com/office/drawing/2014/main" id="{0DB27E56-2033-4B99-B44A-2632AB0013D9}"/>
              </a:ext>
            </a:extLst>
          </p:cNvPr>
          <p:cNvSpPr/>
          <p:nvPr/>
        </p:nvSpPr>
        <p:spPr>
          <a:xfrm rot="16200000">
            <a:off x="2306815" y="3609453"/>
            <a:ext cx="1062000" cy="50285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8DF685A1-5BCA-432E-8A63-326C5E884E39}"/>
              </a:ext>
            </a:extLst>
          </p:cNvPr>
          <p:cNvSpPr/>
          <p:nvPr/>
        </p:nvSpPr>
        <p:spPr>
          <a:xfrm>
            <a:off x="5352101" y="5588528"/>
            <a:ext cx="3606844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42109" y="5672307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D4F03F7E-D025-40F7-B3F3-8305285288DF}"/>
              </a:ext>
            </a:extLst>
          </p:cNvPr>
          <p:cNvGrpSpPr/>
          <p:nvPr/>
        </p:nvGrpSpPr>
        <p:grpSpPr>
          <a:xfrm>
            <a:off x="1437919" y="5731516"/>
            <a:ext cx="5758761" cy="877109"/>
            <a:chOff x="1261937" y="3742807"/>
            <a:chExt cx="3198831" cy="877109"/>
          </a:xfrm>
          <a:solidFill>
            <a:srgbClr val="08219C"/>
          </a:solidFill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EAFA18D-57E8-4B89-8C00-F573D8F4D1EF}"/>
                </a:ext>
              </a:extLst>
            </p:cNvPr>
            <p:cNvSpPr txBox="1"/>
            <p:nvPr/>
          </p:nvSpPr>
          <p:spPr>
            <a:xfrm>
              <a:off x="1265730" y="3742807"/>
              <a:ext cx="1059870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CIRCULATION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86229B2-BD8B-4D6A-9FFB-CA4965D53A92}"/>
                </a:ext>
              </a:extLst>
            </p:cNvPr>
            <p:cNvSpPr txBox="1"/>
            <p:nvPr/>
          </p:nvSpPr>
          <p:spPr>
            <a:xfrm>
              <a:off x="1261937" y="4158251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7636" y="2667761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5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54906" y="4622799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627213" y="4729780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617636" y="371015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A3D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612125" y="58854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9AECDFF8-1C08-44E2-BFAA-07F2B61E63C4}"/>
              </a:ext>
            </a:extLst>
          </p:cNvPr>
          <p:cNvSpPr/>
          <p:nvPr/>
        </p:nvSpPr>
        <p:spPr>
          <a:xfrm>
            <a:off x="10816194" y="1404547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DE1F9139-1307-44DD-B6D1-149B2D27F4EB}"/>
              </a:ext>
            </a:extLst>
          </p:cNvPr>
          <p:cNvSpPr/>
          <p:nvPr/>
        </p:nvSpPr>
        <p:spPr>
          <a:xfrm>
            <a:off x="10816194" y="2464462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16194" y="3524375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16195" y="5622688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28992" y="4573180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1426605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2471270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R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74090" y="3540869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4589681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5639182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603659" y="1759688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49824"/>
            <a:ext cx="11573197" cy="724247"/>
          </a:xfrm>
          <a:prstGeom prst="rect">
            <a:avLst/>
          </a:prstGeom>
          <a:solidFill>
            <a:srgbClr val="FF0066"/>
          </a:solidFill>
        </p:spPr>
        <p:txBody>
          <a:bodyPr/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Primary Survey – DR ABC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</p:spTree>
    <p:extLst>
      <p:ext uri="{BB962C8B-B14F-4D97-AF65-F5344CB8AC3E}">
        <p14:creationId xmlns:p14="http://schemas.microsoft.com/office/powerpoint/2010/main" val="33263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49824"/>
            <a:ext cx="11573197" cy="724247"/>
          </a:xfrm>
          <a:prstGeom prst="rect">
            <a:avLst/>
          </a:prstGeom>
          <a:solidFill>
            <a:srgbClr val="FF0066"/>
          </a:solidFill>
        </p:spPr>
        <p:txBody>
          <a:bodyPr/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Primary </a:t>
            </a:r>
            <a:r>
              <a:rPr lang="en-US" sz="4000" dirty="0">
                <a:solidFill>
                  <a:schemeClr val="bg1"/>
                </a:solidFill>
              </a:rPr>
              <a:t>Survey – </a:t>
            </a:r>
            <a:r>
              <a:rPr lang="en-US" sz="4000" dirty="0" smtClean="0">
                <a:solidFill>
                  <a:schemeClr val="bg1"/>
                </a:solidFill>
              </a:rPr>
              <a:t>SCENE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0DB27E56-2033-4B99-B44A-2632AB0013D9}"/>
              </a:ext>
            </a:extLst>
          </p:cNvPr>
          <p:cNvSpPr/>
          <p:nvPr/>
        </p:nvSpPr>
        <p:spPr>
          <a:xfrm rot="16200000">
            <a:off x="2306814" y="-628117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사각형: 둥근 위쪽 모서리 38">
            <a:extLst>
              <a:ext uri="{FF2B5EF4-FFF2-40B4-BE49-F238E27FC236}">
                <a16:creationId xmlns="" xmlns:a16="http://schemas.microsoft.com/office/drawing/2014/main" id="{31052B4C-9020-4EE3-B343-18A4827EB2DA}"/>
              </a:ext>
            </a:extLst>
          </p:cNvPr>
          <p:cNvSpPr/>
          <p:nvPr/>
        </p:nvSpPr>
        <p:spPr>
          <a:xfrm rot="16200000">
            <a:off x="2306814" y="431798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사각형: 둥근 위쪽 모서리 39">
            <a:extLst>
              <a:ext uri="{FF2B5EF4-FFF2-40B4-BE49-F238E27FC236}">
                <a16:creationId xmlns="" xmlns:a16="http://schemas.microsoft.com/office/drawing/2014/main" id="{441A771E-FD8F-498E-B533-782438FE56F0}"/>
              </a:ext>
            </a:extLst>
          </p:cNvPr>
          <p:cNvSpPr/>
          <p:nvPr/>
        </p:nvSpPr>
        <p:spPr>
          <a:xfrm rot="16200000">
            <a:off x="2306814" y="1491712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사각형: 둥근 위쪽 모서리 40">
            <a:extLst>
              <a:ext uri="{FF2B5EF4-FFF2-40B4-BE49-F238E27FC236}">
                <a16:creationId xmlns="" xmlns:a16="http://schemas.microsoft.com/office/drawing/2014/main" id="{31BBA429-C368-4192-9266-39909D044BF7}"/>
              </a:ext>
            </a:extLst>
          </p:cNvPr>
          <p:cNvSpPr/>
          <p:nvPr/>
        </p:nvSpPr>
        <p:spPr>
          <a:xfrm rot="16200000">
            <a:off x="2306814" y="2551626"/>
            <a:ext cx="1062000" cy="5028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8DF685A1-5BCA-432E-8A63-326C5E884E39}"/>
              </a:ext>
            </a:extLst>
          </p:cNvPr>
          <p:cNvSpPr/>
          <p:nvPr/>
        </p:nvSpPr>
        <p:spPr>
          <a:xfrm>
            <a:off x="5352099" y="1350959"/>
            <a:ext cx="4195245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Rectangle 17">
            <a:extLst>
              <a:ext uri="{FF2B5EF4-FFF2-40B4-BE49-F238E27FC236}">
                <a16:creationId xmlns="" xmlns:a16="http://schemas.microsoft.com/office/drawing/2014/main" id="{714069A4-76D1-4423-8E03-18BC906467EA}"/>
              </a:ext>
            </a:extLst>
          </p:cNvPr>
          <p:cNvSpPr/>
          <p:nvPr/>
        </p:nvSpPr>
        <p:spPr>
          <a:xfrm>
            <a:off x="5352099" y="2411911"/>
            <a:ext cx="4350200" cy="1060952"/>
          </a:xfrm>
          <a:custGeom>
            <a:avLst/>
            <a:gdLst/>
            <a:ahLst/>
            <a:cxnLst/>
            <a:rect l="l" t="t" r="r" b="b"/>
            <a:pathLst>
              <a:path w="3247420" h="792000">
                <a:moveTo>
                  <a:pt x="0" y="0"/>
                </a:moveTo>
                <a:lnTo>
                  <a:pt x="3131635" y="0"/>
                </a:lnTo>
                <a:lnTo>
                  <a:pt x="3139466" y="82438"/>
                </a:lnTo>
                <a:cubicBezTo>
                  <a:pt x="3149932" y="197270"/>
                  <a:pt x="3123352" y="301362"/>
                  <a:pt x="3112611" y="371996"/>
                </a:cubicBezTo>
                <a:cubicBezTo>
                  <a:pt x="3101870" y="442630"/>
                  <a:pt x="3094228" y="424595"/>
                  <a:pt x="3075019" y="506242"/>
                </a:cubicBezTo>
                <a:cubicBezTo>
                  <a:pt x="3062673" y="558714"/>
                  <a:pt x="3162313" y="683835"/>
                  <a:pt x="3247420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55A469E7-E9A0-4E40-B0FD-AC0E08B6C6F6}"/>
              </a:ext>
            </a:extLst>
          </p:cNvPr>
          <p:cNvSpPr/>
          <p:nvPr/>
        </p:nvSpPr>
        <p:spPr>
          <a:xfrm>
            <a:off x="5352099" y="3471306"/>
            <a:ext cx="4527894" cy="1060952"/>
          </a:xfrm>
          <a:custGeom>
            <a:avLst/>
            <a:gdLst/>
            <a:ahLst/>
            <a:cxnLst/>
            <a:rect l="l" t="t" r="r" b="b"/>
            <a:pathLst>
              <a:path w="3380068" h="792000">
                <a:moveTo>
                  <a:pt x="0" y="0"/>
                </a:moveTo>
                <a:lnTo>
                  <a:pt x="3246511" y="0"/>
                </a:lnTo>
                <a:cubicBezTo>
                  <a:pt x="3294241" y="60559"/>
                  <a:pt x="3337543" y="115923"/>
                  <a:pt x="3354281" y="150362"/>
                </a:cubicBezTo>
                <a:cubicBezTo>
                  <a:pt x="3400825" y="246123"/>
                  <a:pt x="3373972" y="256863"/>
                  <a:pt x="3354281" y="289977"/>
                </a:cubicBezTo>
                <a:cubicBezTo>
                  <a:pt x="3334590" y="323092"/>
                  <a:pt x="3271935" y="330251"/>
                  <a:pt x="3236132" y="349046"/>
                </a:cubicBezTo>
                <a:cubicBezTo>
                  <a:pt x="3200329" y="367841"/>
                  <a:pt x="3153785" y="374105"/>
                  <a:pt x="3139464" y="402745"/>
                </a:cubicBezTo>
                <a:cubicBezTo>
                  <a:pt x="3125143" y="431384"/>
                  <a:pt x="3145729" y="490452"/>
                  <a:pt x="3150205" y="520881"/>
                </a:cubicBezTo>
                <a:cubicBezTo>
                  <a:pt x="3154680" y="551311"/>
                  <a:pt x="3178847" y="561155"/>
                  <a:pt x="3166315" y="585319"/>
                </a:cubicBezTo>
                <a:cubicBezTo>
                  <a:pt x="3153784" y="609483"/>
                  <a:pt x="3083075" y="638122"/>
                  <a:pt x="3075019" y="665866"/>
                </a:cubicBezTo>
                <a:cubicBezTo>
                  <a:pt x="3066963" y="693610"/>
                  <a:pt x="3110822" y="728515"/>
                  <a:pt x="3117982" y="751783"/>
                </a:cubicBezTo>
                <a:cubicBezTo>
                  <a:pt x="3122978" y="768018"/>
                  <a:pt x="3124488" y="781204"/>
                  <a:pt x="3121109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Rectangle 19">
            <a:extLst>
              <a:ext uri="{FF2B5EF4-FFF2-40B4-BE49-F238E27FC236}">
                <a16:creationId xmlns="" xmlns:a16="http://schemas.microsoft.com/office/drawing/2014/main" id="{0991C7DD-B364-45B7-A968-9AD39079D1A3}"/>
              </a:ext>
            </a:extLst>
          </p:cNvPr>
          <p:cNvSpPr/>
          <p:nvPr/>
        </p:nvSpPr>
        <p:spPr>
          <a:xfrm>
            <a:off x="5352098" y="4531855"/>
            <a:ext cx="4181357" cy="1060952"/>
          </a:xfrm>
          <a:custGeom>
            <a:avLst/>
            <a:gdLst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51304 w 3121378"/>
              <a:gd name="connsiteY10" fmla="*/ 428123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29709 h 792000"/>
              <a:gd name="connsiteX12" fmla="*/ 1814808 w 3121378"/>
              <a:gd name="connsiteY12" fmla="*/ 792000 h 792000"/>
              <a:gd name="connsiteX13" fmla="*/ 0 w 3121378"/>
              <a:gd name="connsiteY13" fmla="*/ 792000 h 792000"/>
              <a:gd name="connsiteX14" fmla="*/ 0 w 3121378"/>
              <a:gd name="connsiteY14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973397 w 3121378"/>
              <a:gd name="connsiteY11" fmla="*/ 78319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69261 w 3121378"/>
              <a:gd name="connsiteY10" fmla="*/ 791464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378" h="792000">
                <a:moveTo>
                  <a:pt x="0" y="0"/>
                </a:moveTo>
                <a:lnTo>
                  <a:pt x="3121378" y="0"/>
                </a:lnTo>
                <a:lnTo>
                  <a:pt x="3117982" y="14645"/>
                </a:lnTo>
                <a:cubicBezTo>
                  <a:pt x="3110822" y="28069"/>
                  <a:pt x="3097396" y="28965"/>
                  <a:pt x="3075019" y="41494"/>
                </a:cubicBezTo>
                <a:cubicBezTo>
                  <a:pt x="3052642" y="54024"/>
                  <a:pt x="2992672" y="51339"/>
                  <a:pt x="2983721" y="89822"/>
                </a:cubicBezTo>
                <a:cubicBezTo>
                  <a:pt x="2974769" y="128306"/>
                  <a:pt x="3021314" y="222278"/>
                  <a:pt x="3021314" y="272397"/>
                </a:cubicBezTo>
                <a:cubicBezTo>
                  <a:pt x="3021314" y="322515"/>
                  <a:pt x="3008783" y="354734"/>
                  <a:pt x="2983721" y="390533"/>
                </a:cubicBezTo>
                <a:cubicBezTo>
                  <a:pt x="2958659" y="426332"/>
                  <a:pt x="2926436" y="467502"/>
                  <a:pt x="2870942" y="487190"/>
                </a:cubicBezTo>
                <a:cubicBezTo>
                  <a:pt x="2815448" y="506879"/>
                  <a:pt x="2756128" y="520436"/>
                  <a:pt x="2650754" y="508670"/>
                </a:cubicBezTo>
                <a:cubicBezTo>
                  <a:pt x="2457395" y="487079"/>
                  <a:pt x="2352302" y="364749"/>
                  <a:pt x="2239409" y="410502"/>
                </a:cubicBezTo>
                <a:cubicBezTo>
                  <a:pt x="2167690" y="462520"/>
                  <a:pt x="2009167" y="675018"/>
                  <a:pt x="1969261" y="791464"/>
                </a:cubicBez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rgbClr val="26C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AECDFF8-1C08-44E2-BFAA-07F2B61E63C4}"/>
              </a:ext>
            </a:extLst>
          </p:cNvPr>
          <p:cNvSpPr/>
          <p:nvPr/>
        </p:nvSpPr>
        <p:spPr>
          <a:xfrm>
            <a:off x="442108" y="1454166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E1F9139-1307-44DD-B6D1-149B2D27F4EB}"/>
              </a:ext>
            </a:extLst>
          </p:cNvPr>
          <p:cNvSpPr/>
          <p:nvPr/>
        </p:nvSpPr>
        <p:spPr>
          <a:xfrm>
            <a:off x="442108" y="2514081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42108" y="3573994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4E0B19EC-42AE-496F-A3F3-FCE156B87749}"/>
              </a:ext>
            </a:extLst>
          </p:cNvPr>
          <p:cNvSpPr/>
          <p:nvPr/>
        </p:nvSpPr>
        <p:spPr>
          <a:xfrm>
            <a:off x="442108" y="4633908"/>
            <a:ext cx="864000" cy="86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39C74D6-6FDF-4801-9496-75053D75F4F3}"/>
              </a:ext>
            </a:extLst>
          </p:cNvPr>
          <p:cNvGrpSpPr/>
          <p:nvPr/>
        </p:nvGrpSpPr>
        <p:grpSpPr>
          <a:xfrm>
            <a:off x="1444746" y="1450196"/>
            <a:ext cx="5717603" cy="787392"/>
            <a:chOff x="1280970" y="1960317"/>
            <a:chExt cx="3175969" cy="787392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BA8A28B-002B-474F-A6A6-AF558955F5E9}"/>
                </a:ext>
              </a:extLst>
            </p:cNvPr>
            <p:cNvSpPr txBox="1"/>
            <p:nvPr/>
          </p:nvSpPr>
          <p:spPr>
            <a:xfrm>
              <a:off x="1280971" y="1960317"/>
              <a:ext cx="1827803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STOP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4C161A5-EFEF-47E3-ADB6-DD0DBDE490E9}"/>
                </a:ext>
              </a:extLst>
            </p:cNvPr>
            <p:cNvSpPr txBox="1"/>
            <p:nvPr/>
          </p:nvSpPr>
          <p:spPr>
            <a:xfrm>
              <a:off x="1280970" y="2439932"/>
              <a:ext cx="3175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Look, Listen and Think.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5BC76B28-3205-4E17-BFFF-0DF4779FB135}"/>
              </a:ext>
            </a:extLst>
          </p:cNvPr>
          <p:cNvGrpSpPr/>
          <p:nvPr/>
        </p:nvGrpSpPr>
        <p:grpSpPr>
          <a:xfrm>
            <a:off x="1444745" y="2508955"/>
            <a:ext cx="6360312" cy="1010019"/>
            <a:chOff x="1273348" y="2827991"/>
            <a:chExt cx="3460415" cy="1010019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77F8AE4-7F03-43E0-95D8-D3CED82D83F6}"/>
                </a:ext>
              </a:extLst>
            </p:cNvPr>
            <p:cNvSpPr txBox="1"/>
            <p:nvPr/>
          </p:nvSpPr>
          <p:spPr>
            <a:xfrm>
              <a:off x="1273350" y="2827991"/>
              <a:ext cx="1790263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CHECK FOR DANGER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E13AB23-E3F9-4C6B-9930-6CC40AD62209}"/>
                </a:ext>
              </a:extLst>
            </p:cNvPr>
            <p:cNvSpPr txBox="1"/>
            <p:nvPr/>
          </p:nvSpPr>
          <p:spPr>
            <a:xfrm>
              <a:off x="1273348" y="3191679"/>
              <a:ext cx="3460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ENVIRONMENT : Consider your limitations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HAZARDS: Gas, Chemical, Fire, Electrical, Confined Space, Unstable Surroundings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MOVING EQUIPMENT: Vehicles, Plant and Machinery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4F03F7E-D025-40F7-B3F3-8305285288DF}"/>
              </a:ext>
            </a:extLst>
          </p:cNvPr>
          <p:cNvGrpSpPr/>
          <p:nvPr/>
        </p:nvGrpSpPr>
        <p:grpSpPr>
          <a:xfrm>
            <a:off x="1444746" y="3568870"/>
            <a:ext cx="5758761" cy="746529"/>
            <a:chOff x="1265730" y="3678474"/>
            <a:chExt cx="3198831" cy="746529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AFA18D-57E8-4B89-8C00-F573D8F4D1EF}"/>
                </a:ext>
              </a:extLst>
            </p:cNvPr>
            <p:cNvSpPr txBox="1"/>
            <p:nvPr/>
          </p:nvSpPr>
          <p:spPr>
            <a:xfrm>
              <a:off x="1265730" y="3678474"/>
              <a:ext cx="1827804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EXPOSURE PROTECTION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86229B2-BD8B-4D6A-9FFB-CA4965D53A92}"/>
                </a:ext>
              </a:extLst>
            </p:cNvPr>
            <p:cNvSpPr txBox="1"/>
            <p:nvPr/>
          </p:nvSpPr>
          <p:spPr>
            <a:xfrm>
              <a:off x="1265730" y="4148004"/>
              <a:ext cx="319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Use Gloves and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Faceshields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C18D3E8-A339-4B75-BEDC-FEC9E66E4485}"/>
              </a:ext>
            </a:extLst>
          </p:cNvPr>
          <p:cNvGrpSpPr/>
          <p:nvPr/>
        </p:nvGrpSpPr>
        <p:grpSpPr>
          <a:xfrm>
            <a:off x="1444744" y="4650159"/>
            <a:ext cx="5799916" cy="703131"/>
            <a:chOff x="1258109" y="4561047"/>
            <a:chExt cx="3221691" cy="70313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DF8BFD7-7690-4B75-B197-4EB429991D97}"/>
                </a:ext>
              </a:extLst>
            </p:cNvPr>
            <p:cNvSpPr txBox="1"/>
            <p:nvPr/>
          </p:nvSpPr>
          <p:spPr>
            <a:xfrm>
              <a:off x="1258110" y="4561047"/>
              <a:ext cx="1827804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NO OBVIOUS RISK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834AE0C-CD58-4210-9802-0BDFC804D4A9}"/>
                </a:ext>
              </a:extLst>
            </p:cNvPr>
            <p:cNvSpPr txBox="1"/>
            <p:nvPr/>
          </p:nvSpPr>
          <p:spPr>
            <a:xfrm>
              <a:off x="1258109" y="4987179"/>
              <a:ext cx="3221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If it is safe to do so, approach the patient and begin first aid.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사각형: 둥근 위쪽 모서리 6">
            <a:extLst>
              <a:ext uri="{FF2B5EF4-FFF2-40B4-BE49-F238E27FC236}">
                <a16:creationId xmlns="" xmlns:a16="http://schemas.microsoft.com/office/drawing/2014/main" id="{0DB27E56-2033-4B99-B44A-2632AB0013D9}"/>
              </a:ext>
            </a:extLst>
          </p:cNvPr>
          <p:cNvSpPr/>
          <p:nvPr/>
        </p:nvSpPr>
        <p:spPr>
          <a:xfrm rot="16200000">
            <a:off x="2306815" y="3609453"/>
            <a:ext cx="1062000" cy="50285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14">
            <a:extLst>
              <a:ext uri="{FF2B5EF4-FFF2-40B4-BE49-F238E27FC236}">
                <a16:creationId xmlns="" xmlns:a16="http://schemas.microsoft.com/office/drawing/2014/main" id="{8DF685A1-5BCA-432E-8A63-326C5E884E39}"/>
              </a:ext>
            </a:extLst>
          </p:cNvPr>
          <p:cNvSpPr/>
          <p:nvPr/>
        </p:nvSpPr>
        <p:spPr>
          <a:xfrm>
            <a:off x="5352101" y="5588528"/>
            <a:ext cx="3606844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42109" y="5672307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D4F03F7E-D025-40F7-B3F3-8305285288DF}"/>
              </a:ext>
            </a:extLst>
          </p:cNvPr>
          <p:cNvGrpSpPr/>
          <p:nvPr/>
        </p:nvGrpSpPr>
        <p:grpSpPr>
          <a:xfrm>
            <a:off x="1444745" y="5702847"/>
            <a:ext cx="5758761" cy="859666"/>
            <a:chOff x="1265729" y="3714138"/>
            <a:chExt cx="3198831" cy="859666"/>
          </a:xfrm>
          <a:solidFill>
            <a:srgbClr val="08219C"/>
          </a:solidFill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EAFA18D-57E8-4B89-8C00-F573D8F4D1EF}"/>
                </a:ext>
              </a:extLst>
            </p:cNvPr>
            <p:cNvSpPr txBox="1"/>
            <p:nvPr/>
          </p:nvSpPr>
          <p:spPr>
            <a:xfrm>
              <a:off x="1265730" y="3714138"/>
              <a:ext cx="1827804" cy="3693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ESTABLISH PRIORITIES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86229B2-BD8B-4D6A-9FFB-CA4965D53A92}"/>
                </a:ext>
              </a:extLst>
            </p:cNvPr>
            <p:cNvSpPr txBox="1"/>
            <p:nvPr/>
          </p:nvSpPr>
          <p:spPr>
            <a:xfrm>
              <a:off x="1265729" y="4112139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Treat patients with life-threatening conditions first. </a:t>
              </a:r>
              <a:b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Patients making the most noise may not be the most seriously injured.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454906" y="4622799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9AECDFF8-1C08-44E2-BFAA-07F2B61E63C4}"/>
              </a:ext>
            </a:extLst>
          </p:cNvPr>
          <p:cNvSpPr/>
          <p:nvPr/>
        </p:nvSpPr>
        <p:spPr>
          <a:xfrm>
            <a:off x="10816194" y="1404547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DE1F9139-1307-44DD-B6D1-149B2D27F4EB}"/>
              </a:ext>
            </a:extLst>
          </p:cNvPr>
          <p:cNvSpPr/>
          <p:nvPr/>
        </p:nvSpPr>
        <p:spPr>
          <a:xfrm>
            <a:off x="10816194" y="2464462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16194" y="3524375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16195" y="5622688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7919EA93-87DB-4584-8ED7-BA1249F5D50F}"/>
              </a:ext>
            </a:extLst>
          </p:cNvPr>
          <p:cNvSpPr/>
          <p:nvPr/>
        </p:nvSpPr>
        <p:spPr>
          <a:xfrm>
            <a:off x="10828992" y="4573180"/>
            <a:ext cx="864000" cy="864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1426605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2471270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74090" y="3540869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4589681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6E7021E-F2A3-48E7-8ECE-C457F15E7944}"/>
              </a:ext>
            </a:extLst>
          </p:cNvPr>
          <p:cNvSpPr txBox="1"/>
          <p:nvPr/>
        </p:nvSpPr>
        <p:spPr>
          <a:xfrm>
            <a:off x="10986888" y="5639182"/>
            <a:ext cx="54820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pic>
        <p:nvPicPr>
          <p:cNvPr id="82" name="Picture 81"/>
          <p:cNvPicPr/>
          <p:nvPr/>
        </p:nvPicPr>
        <p:blipFill rotWithShape="1">
          <a:blip r:embed="rId3"/>
          <a:srcRect l="19411" t="28836" r="69953" b="54383"/>
          <a:stretch/>
        </p:blipFill>
        <p:spPr bwMode="auto">
          <a:xfrm>
            <a:off x="574056" y="1610925"/>
            <a:ext cx="609600" cy="541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74056" y="2638403"/>
            <a:ext cx="594399" cy="512413"/>
          </a:xfrm>
          <a:prstGeom prst="triangle">
            <a:avLst/>
          </a:prstGeom>
          <a:solidFill>
            <a:srgbClr val="FAF1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682334" y="2775211"/>
            <a:ext cx="369965" cy="31893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: Shape 48">
            <a:extLst>
              <a:ext uri="{FF2B5EF4-FFF2-40B4-BE49-F238E27FC236}">
                <a16:creationId xmlns="" xmlns:a16="http://schemas.microsoft.com/office/drawing/2014/main" id="{B33BA8C5-95E4-4608-A25C-E0A1FAFBEBE8}"/>
              </a:ext>
            </a:extLst>
          </p:cNvPr>
          <p:cNvSpPr/>
          <p:nvPr/>
        </p:nvSpPr>
        <p:spPr>
          <a:xfrm>
            <a:off x="618349" y="3771294"/>
            <a:ext cx="510106" cy="567487"/>
          </a:xfrm>
          <a:custGeom>
            <a:avLst/>
            <a:gdLst>
              <a:gd name="connsiteX0" fmla="*/ 208848 w 306711"/>
              <a:gd name="connsiteY0" fmla="*/ 92045 h 341212"/>
              <a:gd name="connsiteX1" fmla="*/ 214621 w 306711"/>
              <a:gd name="connsiteY1" fmla="*/ 99410 h 341212"/>
              <a:gd name="connsiteX2" fmla="*/ 209246 w 306711"/>
              <a:gd name="connsiteY2" fmla="*/ 107372 h 341212"/>
              <a:gd name="connsiteX3" fmla="*/ 131219 w 306711"/>
              <a:gd name="connsiteY3" fmla="*/ 195949 h 341212"/>
              <a:gd name="connsiteX4" fmla="*/ 116887 w 306711"/>
              <a:gd name="connsiteY4" fmla="*/ 198736 h 341212"/>
              <a:gd name="connsiteX5" fmla="*/ 117882 w 306711"/>
              <a:gd name="connsiteY5" fmla="*/ 184803 h 341212"/>
              <a:gd name="connsiteX6" fmla="*/ 197502 w 306711"/>
              <a:gd name="connsiteY6" fmla="*/ 95031 h 341212"/>
              <a:gd name="connsiteX7" fmla="*/ 208848 w 306711"/>
              <a:gd name="connsiteY7" fmla="*/ 92045 h 341212"/>
              <a:gd name="connsiteX8" fmla="*/ 160530 w 306711"/>
              <a:gd name="connsiteY8" fmla="*/ 90677 h 341212"/>
              <a:gd name="connsiteX9" fmla="*/ 167845 w 306711"/>
              <a:gd name="connsiteY9" fmla="*/ 92841 h 341212"/>
              <a:gd name="connsiteX10" fmla="*/ 167247 w 306711"/>
              <a:gd name="connsiteY10" fmla="*/ 106775 h 341212"/>
              <a:gd name="connsiteX11" fmla="*/ 134205 w 306711"/>
              <a:gd name="connsiteY11" fmla="*/ 142206 h 341212"/>
              <a:gd name="connsiteX12" fmla="*/ 122859 w 306711"/>
              <a:gd name="connsiteY12" fmla="*/ 145192 h 341212"/>
              <a:gd name="connsiteX13" fmla="*/ 116887 w 306711"/>
              <a:gd name="connsiteY13" fmla="*/ 138225 h 341212"/>
              <a:gd name="connsiteX14" fmla="*/ 121267 w 306711"/>
              <a:gd name="connsiteY14" fmla="*/ 130860 h 341212"/>
              <a:gd name="connsiteX15" fmla="*/ 154110 w 306711"/>
              <a:gd name="connsiteY15" fmla="*/ 95230 h 341212"/>
              <a:gd name="connsiteX16" fmla="*/ 160530 w 306711"/>
              <a:gd name="connsiteY16" fmla="*/ 90677 h 341212"/>
              <a:gd name="connsiteX17" fmla="*/ 149930 w 306711"/>
              <a:gd name="connsiteY17" fmla="*/ 63581 h 341212"/>
              <a:gd name="connsiteX18" fmla="*/ 52991 w 306711"/>
              <a:gd name="connsiteY18" fmla="*/ 66965 h 341212"/>
              <a:gd name="connsiteX19" fmla="*/ 154906 w 306711"/>
              <a:gd name="connsiteY19" fmla="*/ 280547 h 341212"/>
              <a:gd name="connsiteX20" fmla="*/ 256023 w 306711"/>
              <a:gd name="connsiteY20" fmla="*/ 66567 h 341212"/>
              <a:gd name="connsiteX21" fmla="*/ 159484 w 306711"/>
              <a:gd name="connsiteY21" fmla="*/ 63979 h 341212"/>
              <a:gd name="connsiteX22" fmla="*/ 149930 w 306711"/>
              <a:gd name="connsiteY22" fmla="*/ 63581 h 341212"/>
              <a:gd name="connsiteX23" fmla="*/ 302178 w 306711"/>
              <a:gd name="connsiteY23" fmla="*/ 1179 h 341212"/>
              <a:gd name="connsiteX24" fmla="*/ 306383 w 306711"/>
              <a:gd name="connsiteY24" fmla="*/ 11032 h 341212"/>
              <a:gd name="connsiteX25" fmla="*/ 306582 w 306711"/>
              <a:gd name="connsiteY25" fmla="*/ 43875 h 341212"/>
              <a:gd name="connsiteX26" fmla="*/ 238905 w 306711"/>
              <a:gd name="connsiteY26" fmla="*/ 264026 h 341212"/>
              <a:gd name="connsiteX27" fmla="*/ 165854 w 306711"/>
              <a:gd name="connsiteY27" fmla="*/ 336480 h 341212"/>
              <a:gd name="connsiteX28" fmla="*/ 141171 w 306711"/>
              <a:gd name="connsiteY28" fmla="*/ 336082 h 341212"/>
              <a:gd name="connsiteX29" fmla="*/ 16366 w 306711"/>
              <a:gd name="connsiteY29" fmla="*/ 158728 h 341212"/>
              <a:gd name="connsiteX30" fmla="*/ 641 w 306711"/>
              <a:gd name="connsiteY30" fmla="*/ 12226 h 341212"/>
              <a:gd name="connsiteX31" fmla="*/ 15172 w 306711"/>
              <a:gd name="connsiteY31" fmla="*/ 1676 h 341212"/>
              <a:gd name="connsiteX32" fmla="*/ 140176 w 306711"/>
              <a:gd name="connsiteY32" fmla="*/ 3866 h 341212"/>
              <a:gd name="connsiteX33" fmla="*/ 167844 w 306711"/>
              <a:gd name="connsiteY33" fmla="*/ 4065 h 341212"/>
              <a:gd name="connsiteX34" fmla="*/ 291853 w 306711"/>
              <a:gd name="connsiteY34" fmla="*/ 1477 h 341212"/>
              <a:gd name="connsiteX35" fmla="*/ 302178 w 306711"/>
              <a:gd name="connsiteY35" fmla="*/ 1179 h 34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06711" h="341212">
                <a:moveTo>
                  <a:pt x="208848" y="92045"/>
                </a:moveTo>
                <a:cubicBezTo>
                  <a:pt x="210839" y="92245"/>
                  <a:pt x="212431" y="96624"/>
                  <a:pt x="214621" y="99410"/>
                </a:cubicBezTo>
                <a:cubicBezTo>
                  <a:pt x="212431" y="102595"/>
                  <a:pt x="211237" y="105183"/>
                  <a:pt x="209246" y="107372"/>
                </a:cubicBezTo>
                <a:cubicBezTo>
                  <a:pt x="183370" y="137031"/>
                  <a:pt x="157295" y="166490"/>
                  <a:pt x="131219" y="195949"/>
                </a:cubicBezTo>
                <a:cubicBezTo>
                  <a:pt x="127039" y="200727"/>
                  <a:pt x="122461" y="203713"/>
                  <a:pt x="116887" y="198736"/>
                </a:cubicBezTo>
                <a:cubicBezTo>
                  <a:pt x="111910" y="194158"/>
                  <a:pt x="113901" y="189182"/>
                  <a:pt x="117882" y="184803"/>
                </a:cubicBezTo>
                <a:cubicBezTo>
                  <a:pt x="144356" y="154746"/>
                  <a:pt x="170631" y="124690"/>
                  <a:pt x="197502" y="95031"/>
                </a:cubicBezTo>
                <a:cubicBezTo>
                  <a:pt x="199692" y="92643"/>
                  <a:pt x="205067" y="91647"/>
                  <a:pt x="208848" y="92045"/>
                </a:cubicBezTo>
                <a:close/>
                <a:moveTo>
                  <a:pt x="160530" y="90677"/>
                </a:moveTo>
                <a:cubicBezTo>
                  <a:pt x="162819" y="90054"/>
                  <a:pt x="165257" y="90552"/>
                  <a:pt x="167845" y="92841"/>
                </a:cubicBezTo>
                <a:cubicBezTo>
                  <a:pt x="172821" y="97419"/>
                  <a:pt x="171427" y="102197"/>
                  <a:pt x="167247" y="106775"/>
                </a:cubicBezTo>
                <a:cubicBezTo>
                  <a:pt x="156300" y="118718"/>
                  <a:pt x="145551" y="130860"/>
                  <a:pt x="134205" y="142206"/>
                </a:cubicBezTo>
                <a:cubicBezTo>
                  <a:pt x="131816" y="144595"/>
                  <a:pt x="126641" y="145590"/>
                  <a:pt x="122859" y="145192"/>
                </a:cubicBezTo>
                <a:cubicBezTo>
                  <a:pt x="120868" y="144993"/>
                  <a:pt x="119077" y="140813"/>
                  <a:pt x="116887" y="138225"/>
                </a:cubicBezTo>
                <a:cubicBezTo>
                  <a:pt x="118679" y="135040"/>
                  <a:pt x="119674" y="132651"/>
                  <a:pt x="121267" y="130860"/>
                </a:cubicBezTo>
                <a:cubicBezTo>
                  <a:pt x="132214" y="118917"/>
                  <a:pt x="143162" y="106974"/>
                  <a:pt x="154110" y="95230"/>
                </a:cubicBezTo>
                <a:cubicBezTo>
                  <a:pt x="156101" y="93040"/>
                  <a:pt x="158241" y="91299"/>
                  <a:pt x="160530" y="90677"/>
                </a:cubicBezTo>
                <a:close/>
                <a:moveTo>
                  <a:pt x="149930" y="63581"/>
                </a:moveTo>
                <a:cubicBezTo>
                  <a:pt x="117882" y="72339"/>
                  <a:pt x="85636" y="75723"/>
                  <a:pt x="52991" y="66965"/>
                </a:cubicBezTo>
                <a:cubicBezTo>
                  <a:pt x="48413" y="133448"/>
                  <a:pt x="104943" y="251884"/>
                  <a:pt x="154906" y="280547"/>
                </a:cubicBezTo>
                <a:cubicBezTo>
                  <a:pt x="220393" y="224614"/>
                  <a:pt x="246469" y="150368"/>
                  <a:pt x="256023" y="66567"/>
                </a:cubicBezTo>
                <a:cubicBezTo>
                  <a:pt x="222583" y="75723"/>
                  <a:pt x="190934" y="72538"/>
                  <a:pt x="159484" y="63979"/>
                </a:cubicBezTo>
                <a:cubicBezTo>
                  <a:pt x="156498" y="63183"/>
                  <a:pt x="152915" y="62785"/>
                  <a:pt x="149930" y="63581"/>
                </a:cubicBezTo>
                <a:close/>
                <a:moveTo>
                  <a:pt x="302178" y="1179"/>
                </a:moveTo>
                <a:cubicBezTo>
                  <a:pt x="304691" y="2821"/>
                  <a:pt x="306184" y="6155"/>
                  <a:pt x="306383" y="11032"/>
                </a:cubicBezTo>
                <a:cubicBezTo>
                  <a:pt x="306980" y="21979"/>
                  <a:pt x="306582" y="32927"/>
                  <a:pt x="306582" y="43875"/>
                </a:cubicBezTo>
                <a:cubicBezTo>
                  <a:pt x="306980" y="124093"/>
                  <a:pt x="286677" y="198339"/>
                  <a:pt x="238905" y="264026"/>
                </a:cubicBezTo>
                <a:cubicBezTo>
                  <a:pt x="218403" y="292092"/>
                  <a:pt x="194119" y="316376"/>
                  <a:pt x="165854" y="336480"/>
                </a:cubicBezTo>
                <a:cubicBezTo>
                  <a:pt x="156697" y="343049"/>
                  <a:pt x="149930" y="342651"/>
                  <a:pt x="141171" y="336082"/>
                </a:cubicBezTo>
                <a:cubicBezTo>
                  <a:pt x="79863" y="290698"/>
                  <a:pt x="39058" y="231182"/>
                  <a:pt x="16366" y="158728"/>
                </a:cubicBezTo>
                <a:cubicBezTo>
                  <a:pt x="1437" y="110956"/>
                  <a:pt x="-1549" y="61790"/>
                  <a:pt x="641" y="12226"/>
                </a:cubicBezTo>
                <a:cubicBezTo>
                  <a:pt x="1238" y="1477"/>
                  <a:pt x="6214" y="-2305"/>
                  <a:pt x="15172" y="1676"/>
                </a:cubicBezTo>
                <a:cubicBezTo>
                  <a:pt x="56574" y="19989"/>
                  <a:pt x="98375" y="17998"/>
                  <a:pt x="140176" y="3866"/>
                </a:cubicBezTo>
                <a:cubicBezTo>
                  <a:pt x="149930" y="681"/>
                  <a:pt x="158091" y="880"/>
                  <a:pt x="167844" y="4065"/>
                </a:cubicBezTo>
                <a:cubicBezTo>
                  <a:pt x="209445" y="17800"/>
                  <a:pt x="250848" y="19790"/>
                  <a:pt x="291853" y="1477"/>
                </a:cubicBezTo>
                <a:cubicBezTo>
                  <a:pt x="296132" y="-414"/>
                  <a:pt x="299665" y="-463"/>
                  <a:pt x="302178" y="117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7000">
                <a:schemeClr val="accent3">
                  <a:lumMod val="0"/>
                  <a:lumOff val="100000"/>
                </a:schemeClr>
              </a:gs>
              <a:gs pos="34000">
                <a:schemeClr val="bg1">
                  <a:lumMod val="75000"/>
                </a:schemeClr>
              </a:gs>
              <a:gs pos="98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568572" y="4756268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7A4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623480" y="587325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80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5084" y="3606911"/>
            <a:ext cx="3043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Make sure the victim is on a flat surface.</a:t>
            </a:r>
            <a:b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Make sure their airways are clear.</a:t>
            </a:r>
            <a:b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Breathe into the mouth whilst holding the nose for 2 breaths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Interlace fingers and press firmly on the chest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4592" y="1638082"/>
            <a:ext cx="414227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A problem with the electrical function of the heart can cause someone to suffer a cardiac arrest.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  <a:cs typeface="Arial" pitchFamily="34" charset="0"/>
              </a:rPr>
              <a:t>It can cause the heart to stop pumping blood to the brain and body.</a:t>
            </a:r>
          </a:p>
          <a:p>
            <a:pPr algn="r"/>
            <a:endParaRPr lang="en-US" altLang="ko-KR" b="1" dirty="0">
              <a:solidFill>
                <a:schemeClr val="accent2"/>
              </a:solidFill>
              <a:cs typeface="Arial" pitchFamily="34" charset="0"/>
            </a:endParaRPr>
          </a:p>
          <a:p>
            <a:pPr algn="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CPR needs to be performed immediately.</a:t>
            </a:r>
            <a:b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CPR is a combination of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chest compressions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rescue breaths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that manually circulates oxygenated blood  around the body.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BF6BD9-A471-4225-909E-565BDADFC20D}"/>
              </a:ext>
            </a:extLst>
          </p:cNvPr>
          <p:cNvSpPr txBox="1"/>
          <p:nvPr/>
        </p:nvSpPr>
        <p:spPr>
          <a:xfrm>
            <a:off x="8845824" y="878812"/>
            <a:ext cx="28619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000" b="1" dirty="0" smtClean="0">
                <a:solidFill>
                  <a:schemeClr val="bg1"/>
                </a:solidFill>
                <a:cs typeface="Arial" pitchFamily="34" charset="0"/>
              </a:rPr>
              <a:t>Adult CPR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9936FF-5F48-451D-A5E8-F2B65F060F93}"/>
              </a:ext>
            </a:extLst>
          </p:cNvPr>
          <p:cNvSpPr txBox="1"/>
          <p:nvPr/>
        </p:nvSpPr>
        <p:spPr>
          <a:xfrm>
            <a:off x="8499909" y="2911544"/>
            <a:ext cx="34224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 smtClean="0">
                <a:solidFill>
                  <a:schemeClr val="bg1"/>
                </a:solidFill>
                <a:cs typeface="Arial" pitchFamily="34" charset="0"/>
              </a:rPr>
              <a:t>Call the emergency services and begin CPR</a:t>
            </a:r>
            <a:r>
              <a:rPr lang="en-GB" altLang="ko-KR" sz="11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400CA3-736E-4CA9-B4D1-14D69E33D70A}"/>
              </a:ext>
            </a:extLst>
          </p:cNvPr>
          <p:cNvSpPr txBox="1"/>
          <p:nvPr/>
        </p:nvSpPr>
        <p:spPr>
          <a:xfrm>
            <a:off x="8492133" y="1689214"/>
            <a:ext cx="360341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 smtClean="0">
                <a:solidFill>
                  <a:schemeClr val="bg1"/>
                </a:solidFill>
                <a:cs typeface="Arial" pitchFamily="34" charset="0"/>
              </a:rPr>
              <a:t>Only perform CPR if the victim is </a:t>
            </a:r>
            <a:r>
              <a:rPr lang="en-GB" altLang="ko-KR" sz="2000" b="1" dirty="0" smtClean="0">
                <a:solidFill>
                  <a:schemeClr val="bg1"/>
                </a:solidFill>
                <a:cs typeface="Arial" pitchFamily="34" charset="0"/>
              </a:rPr>
              <a:t>UNRESPONSIVE </a:t>
            </a:r>
            <a:r>
              <a:rPr lang="en-GB" altLang="ko-KR" sz="2000" dirty="0" smtClean="0">
                <a:solidFill>
                  <a:schemeClr val="bg1"/>
                </a:solidFill>
                <a:cs typeface="Arial" pitchFamily="34" charset="0"/>
              </a:rPr>
              <a:t>and </a:t>
            </a:r>
            <a:r>
              <a:rPr lang="en-GB" altLang="ko-KR" sz="2000" b="1" dirty="0" smtClean="0">
                <a:solidFill>
                  <a:schemeClr val="bg1"/>
                </a:solidFill>
                <a:cs typeface="Arial" pitchFamily="34" charset="0"/>
              </a:rPr>
              <a:t>NOT BREATHING.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09401" y="149824"/>
            <a:ext cx="11573197" cy="724247"/>
          </a:xfrm>
          <a:prstGeom prst="rect">
            <a:avLst/>
          </a:prstGeom>
          <a:solidFill>
            <a:srgbClr val="FF0066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2.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4000" dirty="0" smtClean="0">
                <a:solidFill>
                  <a:schemeClr val="bg1"/>
                </a:solidFill>
              </a:rPr>
              <a:t>Adult CPR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19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198253" y="1689214"/>
            <a:ext cx="1460790" cy="303598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Freeform: Shape 41">
            <a:extLst>
              <a:ext uri="{FF2B5EF4-FFF2-40B4-BE49-F238E27FC236}">
                <a16:creationId xmlns="" xmlns:a16="http://schemas.microsoft.com/office/drawing/2014/main" id="{55C75DDB-23F9-483E-9940-5EA9772CED23}"/>
              </a:ext>
            </a:extLst>
          </p:cNvPr>
          <p:cNvSpPr/>
          <p:nvPr/>
        </p:nvSpPr>
        <p:spPr>
          <a:xfrm>
            <a:off x="1687542" y="2183678"/>
            <a:ext cx="957342" cy="1283875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rgbClr val="FF00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2747984" y="2086004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2636123" y="2796922"/>
            <a:ext cx="730706" cy="78842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5" name="Graphic 280">
            <a:extLst>
              <a:ext uri="{FF2B5EF4-FFF2-40B4-BE49-F238E27FC236}">
                <a16:creationId xmlns="" xmlns:a16="http://schemas.microsoft.com/office/drawing/2014/main" id="{DA5A7F31-26FF-4F80-B611-A4DE2582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78062" y="3951210"/>
            <a:ext cx="2308860" cy="49475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0714B5B1-803B-4347-A7A8-245903808622}"/>
              </a:ext>
            </a:extLst>
          </p:cNvPr>
          <p:cNvGrpSpPr/>
          <p:nvPr/>
        </p:nvGrpSpPr>
        <p:grpSpPr>
          <a:xfrm>
            <a:off x="9982224" y="5698028"/>
            <a:ext cx="2030257" cy="1034804"/>
            <a:chOff x="394498" y="4213077"/>
            <a:chExt cx="4289882" cy="2186516"/>
          </a:xfrm>
        </p:grpSpPr>
        <p:sp>
          <p:nvSpPr>
            <p:cNvPr id="27" name="Freeform: Shape 168">
              <a:extLst>
                <a:ext uri="{FF2B5EF4-FFF2-40B4-BE49-F238E27FC236}">
                  <a16:creationId xmlns="" xmlns:a16="http://schemas.microsoft.com/office/drawing/2014/main" id="{B9B40201-40FB-4460-8E50-4259BF5DB58F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69">
              <a:extLst>
                <a:ext uri="{FF2B5EF4-FFF2-40B4-BE49-F238E27FC236}">
                  <a16:creationId xmlns="" xmlns:a16="http://schemas.microsoft.com/office/drawing/2014/main" id="{B2B2827D-BFB7-431B-AD55-FC12A2DCA178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170">
              <a:extLst>
                <a:ext uri="{FF2B5EF4-FFF2-40B4-BE49-F238E27FC236}">
                  <a16:creationId xmlns="" xmlns:a16="http://schemas.microsoft.com/office/drawing/2014/main" id="{BD3A297B-8C2A-4A7C-BD98-70606C85B6F4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71">
              <a:extLst>
                <a:ext uri="{FF2B5EF4-FFF2-40B4-BE49-F238E27FC236}">
                  <a16:creationId xmlns="" xmlns:a16="http://schemas.microsoft.com/office/drawing/2014/main" id="{2B33B7A8-0BAE-4C13-872E-1F2E9A1EECD7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72">
              <a:extLst>
                <a:ext uri="{FF2B5EF4-FFF2-40B4-BE49-F238E27FC236}">
                  <a16:creationId xmlns="" xmlns:a16="http://schemas.microsoft.com/office/drawing/2014/main" id="{2A2C6318-8DB4-4744-8F49-015AFDD5EA81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73">
              <a:extLst>
                <a:ext uri="{FF2B5EF4-FFF2-40B4-BE49-F238E27FC236}">
                  <a16:creationId xmlns="" xmlns:a16="http://schemas.microsoft.com/office/drawing/2014/main" id="{4B7D9BF2-A774-40EB-8987-0A8E1B332F16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74">
              <a:extLst>
                <a:ext uri="{FF2B5EF4-FFF2-40B4-BE49-F238E27FC236}">
                  <a16:creationId xmlns="" xmlns:a16="http://schemas.microsoft.com/office/drawing/2014/main" id="{EFC48FA5-C320-4F51-BD8B-A8802061CB5C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75">
              <a:extLst>
                <a:ext uri="{FF2B5EF4-FFF2-40B4-BE49-F238E27FC236}">
                  <a16:creationId xmlns="" xmlns:a16="http://schemas.microsoft.com/office/drawing/2014/main" id="{BD4C6DB9-64BD-495C-AF7A-E851B04E1BB3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76">
              <a:extLst>
                <a:ext uri="{FF2B5EF4-FFF2-40B4-BE49-F238E27FC236}">
                  <a16:creationId xmlns="" xmlns:a16="http://schemas.microsoft.com/office/drawing/2014/main" id="{15FFC418-C39E-4131-A5D6-E0BCCE58E57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77">
              <a:extLst>
                <a:ext uri="{FF2B5EF4-FFF2-40B4-BE49-F238E27FC236}">
                  <a16:creationId xmlns="" xmlns:a16="http://schemas.microsoft.com/office/drawing/2014/main" id="{E8760AB8-0D83-4E5A-90A7-1A314B3A0D97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78">
              <a:extLst>
                <a:ext uri="{FF2B5EF4-FFF2-40B4-BE49-F238E27FC236}">
                  <a16:creationId xmlns="" xmlns:a16="http://schemas.microsoft.com/office/drawing/2014/main" id="{BC86EB81-42BD-4267-BA6B-44C04869C686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9">
              <a:extLst>
                <a:ext uri="{FF2B5EF4-FFF2-40B4-BE49-F238E27FC236}">
                  <a16:creationId xmlns="" xmlns:a16="http://schemas.microsoft.com/office/drawing/2014/main" id="{1B66B9E1-9EF4-4B5A-A6AE-41AC7C04600A}"/>
                </a:ext>
              </a:extLst>
            </p:cNvPr>
            <p:cNvSpPr/>
            <p:nvPr/>
          </p:nvSpPr>
          <p:spPr>
            <a:xfrm>
              <a:off x="3997471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80">
              <a:extLst>
                <a:ext uri="{FF2B5EF4-FFF2-40B4-BE49-F238E27FC236}">
                  <a16:creationId xmlns="" xmlns:a16="http://schemas.microsoft.com/office/drawing/2014/main" id="{FB9795A1-F5B7-43D6-853F-B9D805FD6B6D}"/>
                </a:ext>
              </a:extLst>
            </p:cNvPr>
            <p:cNvSpPr/>
            <p:nvPr/>
          </p:nvSpPr>
          <p:spPr>
            <a:xfrm>
              <a:off x="4231389" y="4286353"/>
              <a:ext cx="187887" cy="183189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81">
              <a:extLst>
                <a:ext uri="{FF2B5EF4-FFF2-40B4-BE49-F238E27FC236}">
                  <a16:creationId xmlns="" xmlns:a16="http://schemas.microsoft.com/office/drawing/2014/main" id="{21787713-075E-4494-95D7-649E78292C7C}"/>
                </a:ext>
              </a:extLst>
            </p:cNvPr>
            <p:cNvSpPr/>
            <p:nvPr/>
          </p:nvSpPr>
          <p:spPr>
            <a:xfrm>
              <a:off x="1341698" y="431970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82">
              <a:extLst>
                <a:ext uri="{FF2B5EF4-FFF2-40B4-BE49-F238E27FC236}">
                  <a16:creationId xmlns="" xmlns:a16="http://schemas.microsoft.com/office/drawing/2014/main" id="{8C26208E-8FF0-49EB-A6B3-85CADC9F4644}"/>
                </a:ext>
              </a:extLst>
            </p:cNvPr>
            <p:cNvSpPr/>
            <p:nvPr/>
          </p:nvSpPr>
          <p:spPr>
            <a:xfrm>
              <a:off x="1576048" y="4319703"/>
              <a:ext cx="187887" cy="183189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83">
              <a:extLst>
                <a:ext uri="{FF2B5EF4-FFF2-40B4-BE49-F238E27FC236}">
                  <a16:creationId xmlns="" xmlns:a16="http://schemas.microsoft.com/office/drawing/2014/main" id="{70DF3BF2-3E55-4CF5-B46C-CDEFA2D98C64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4">
              <a:extLst>
                <a:ext uri="{FF2B5EF4-FFF2-40B4-BE49-F238E27FC236}">
                  <a16:creationId xmlns="" xmlns:a16="http://schemas.microsoft.com/office/drawing/2014/main" id="{192AAD30-DCB6-464C-8771-4F9EB48EB524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42C4A40-2122-41E0-BAE8-761BE54E1CBD}"/>
              </a:ext>
            </a:extLst>
          </p:cNvPr>
          <p:cNvSpPr txBox="1"/>
          <p:nvPr/>
        </p:nvSpPr>
        <p:spPr>
          <a:xfrm>
            <a:off x="356643" y="878560"/>
            <a:ext cx="78756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latin typeface="+mj-lt"/>
                <a:cs typeface="Arial" pitchFamily="34" charset="0"/>
              </a:rPr>
              <a:t>Cardiopulmonary Resuscitation</a:t>
            </a:r>
            <a:endParaRPr lang="en-US" altLang="ko-KR" sz="4000" b="1" dirty="0">
              <a:latin typeface="+mj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B0A0ED3-EDD6-4392-B6E1-1F4CF2B1AC47}"/>
              </a:ext>
            </a:extLst>
          </p:cNvPr>
          <p:cNvSpPr txBox="1"/>
          <p:nvPr/>
        </p:nvSpPr>
        <p:spPr>
          <a:xfrm>
            <a:off x="-196245" y="6332722"/>
            <a:ext cx="8822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b="1" dirty="0" smtClean="0">
                <a:solidFill>
                  <a:schemeClr val="accent2"/>
                </a:solidFill>
                <a:cs typeface="Arial" pitchFamily="34" charset="0"/>
              </a:rPr>
              <a:t>Sudden cardiac arrest is </a:t>
            </a:r>
            <a:r>
              <a:rPr lang="en-GB" altLang="ko-KR" sz="2000" b="1" dirty="0">
                <a:solidFill>
                  <a:schemeClr val="accent2"/>
                </a:solidFill>
                <a:cs typeface="Arial" pitchFamily="34" charset="0"/>
              </a:rPr>
              <a:t>the </a:t>
            </a:r>
            <a:r>
              <a:rPr lang="en-GB" altLang="ko-KR" sz="2000" b="1" dirty="0" smtClean="0">
                <a:solidFill>
                  <a:schemeClr val="accent2"/>
                </a:solidFill>
                <a:cs typeface="Arial" pitchFamily="34" charset="0"/>
              </a:rPr>
              <a:t>leading </a:t>
            </a:r>
            <a:r>
              <a:rPr lang="en-GB" altLang="ko-KR" sz="2000" b="1" dirty="0" smtClean="0">
                <a:solidFill>
                  <a:schemeClr val="accent2"/>
                </a:solidFill>
                <a:cs typeface="Arial" pitchFamily="34" charset="0"/>
              </a:rPr>
              <a:t>cause of death aroun</a:t>
            </a:r>
            <a:r>
              <a:rPr lang="en-GB" altLang="ko-KR" sz="2000" b="1" dirty="0" smtClean="0">
                <a:solidFill>
                  <a:schemeClr val="accent2"/>
                </a:solidFill>
                <a:cs typeface="Arial" pitchFamily="34" charset="0"/>
              </a:rPr>
              <a:t>d the world.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9446909" y="5571606"/>
            <a:ext cx="584625" cy="584625"/>
          </a:xfrm>
          <a:prstGeom prst="heart">
            <a:avLst/>
          </a:prstGeom>
          <a:solidFill>
            <a:srgbClr val="ED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7" name="Graphic 10">
            <a:extLst>
              <a:ext uri="{FF2B5EF4-FFF2-40B4-BE49-F238E27FC236}">
                <a16:creationId xmlns="" xmlns:a16="http://schemas.microsoft.com/office/drawing/2014/main" id="{AC0994C0-6ED3-41E1-B1E7-2804E35565B7}"/>
              </a:ext>
            </a:extLst>
          </p:cNvPr>
          <p:cNvGrpSpPr/>
          <p:nvPr/>
        </p:nvGrpSpPr>
        <p:grpSpPr>
          <a:xfrm>
            <a:off x="8591971" y="4226795"/>
            <a:ext cx="1245850" cy="2107674"/>
            <a:chOff x="948018" y="1831704"/>
            <a:chExt cx="2674588" cy="4524751"/>
          </a:xfrm>
        </p:grpSpPr>
        <p:sp>
          <p:nvSpPr>
            <p:cNvPr id="48" name="Freeform: Shape 12">
              <a:extLst>
                <a:ext uri="{FF2B5EF4-FFF2-40B4-BE49-F238E27FC236}">
                  <a16:creationId xmlns="" xmlns:a16="http://schemas.microsoft.com/office/drawing/2014/main" id="{BB9AF6CD-2F18-4FEB-99BF-EE4745C4D903}"/>
                </a:ext>
              </a:extLst>
            </p:cNvPr>
            <p:cNvSpPr/>
            <p:nvPr/>
          </p:nvSpPr>
          <p:spPr>
            <a:xfrm>
              <a:off x="3129267" y="5540427"/>
              <a:ext cx="488903" cy="498490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903" h="498489">
                  <a:moveTo>
                    <a:pt x="491422" y="222634"/>
                  </a:moveTo>
                  <a:cubicBezTo>
                    <a:pt x="485670" y="229824"/>
                    <a:pt x="488067" y="238451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cubicBezTo>
                    <a:pt x="306885" y="485299"/>
                    <a:pt x="302091" y="486737"/>
                    <a:pt x="296819" y="488175"/>
                  </a:cubicBezTo>
                  <a:cubicBezTo>
                    <a:pt x="290588" y="494407"/>
                    <a:pt x="282440" y="495844"/>
                    <a:pt x="273812" y="496324"/>
                  </a:cubicBezTo>
                  <a:cubicBezTo>
                    <a:pt x="252243" y="497282"/>
                    <a:pt x="230194" y="498720"/>
                    <a:pt x="208625" y="495365"/>
                  </a:cubicBezTo>
                  <a:cubicBezTo>
                    <a:pt x="198559" y="493927"/>
                    <a:pt x="190890" y="495844"/>
                    <a:pt x="184180" y="502555"/>
                  </a:cubicBez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ubicBezTo>
                    <a:pt x="488067" y="195792"/>
                    <a:pt x="487587" y="199627"/>
                    <a:pt x="490942" y="202023"/>
                  </a:cubicBezTo>
                  <a:cubicBezTo>
                    <a:pt x="491422" y="208254"/>
                    <a:pt x="491422" y="215444"/>
                    <a:pt x="491422" y="22263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3">
              <a:extLst>
                <a:ext uri="{FF2B5EF4-FFF2-40B4-BE49-F238E27FC236}">
                  <a16:creationId xmlns="" xmlns:a16="http://schemas.microsoft.com/office/drawing/2014/main" id="{3156A97F-141A-4B03-9C6E-09B742E7A40B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>
              <a:extLst>
                <a:ext uri="{FF2B5EF4-FFF2-40B4-BE49-F238E27FC236}">
                  <a16:creationId xmlns="" xmlns:a16="http://schemas.microsoft.com/office/drawing/2014/main" id="{DFF6426A-18F7-4DE5-B67A-314A46B9ED4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>
              <a:extLst>
                <a:ext uri="{FF2B5EF4-FFF2-40B4-BE49-F238E27FC236}">
                  <a16:creationId xmlns="" xmlns:a16="http://schemas.microsoft.com/office/drawing/2014/main" id="{CD8085A6-EBA2-4344-A982-DE4C64BEDA6C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16">
              <a:extLst>
                <a:ext uri="{FF2B5EF4-FFF2-40B4-BE49-F238E27FC236}">
                  <a16:creationId xmlns="" xmlns:a16="http://schemas.microsoft.com/office/drawing/2014/main" id="{777562AD-DA3E-410D-AC9D-8BCE6D21DFD5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>
              <a:extLst>
                <a:ext uri="{FF2B5EF4-FFF2-40B4-BE49-F238E27FC236}">
                  <a16:creationId xmlns="" xmlns:a16="http://schemas.microsoft.com/office/drawing/2014/main" id="{4149CB53-D27E-4D29-BB92-C077075620A9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>
              <a:extLst>
                <a:ext uri="{FF2B5EF4-FFF2-40B4-BE49-F238E27FC236}">
                  <a16:creationId xmlns="" xmlns:a16="http://schemas.microsoft.com/office/drawing/2014/main" id="{DA8D25D2-7C45-4CEE-A196-75215C729BB5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>
              <a:extLst>
                <a:ext uri="{FF2B5EF4-FFF2-40B4-BE49-F238E27FC236}">
                  <a16:creationId xmlns="" xmlns:a16="http://schemas.microsoft.com/office/drawing/2014/main" id="{E0007F69-2BD8-4AD6-A78F-5C05652ECEBF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1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A9AA58CC-D998-41E6-8AAA-D8C9DE7E2E53}"/>
              </a:ext>
            </a:extLst>
          </p:cNvPr>
          <p:cNvGrpSpPr/>
          <p:nvPr/>
        </p:nvGrpSpPr>
        <p:grpSpPr>
          <a:xfrm>
            <a:off x="51328" y="25228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6569320-7341-497A-BB4B-7244BFDA1CB9}"/>
              </a:ext>
            </a:extLst>
          </p:cNvPr>
          <p:cNvSpPr txBox="1"/>
          <p:nvPr/>
        </p:nvSpPr>
        <p:spPr>
          <a:xfrm>
            <a:off x="51329" y="1380594"/>
            <a:ext cx="10836890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A5CEF3"/>
                </a:solidFill>
                <a:cs typeface="Arial" pitchFamily="34" charset="0"/>
              </a:rPr>
              <a:t>Sometimes, performing mouth-to-mouth is not possible. There are other ways to perform life-saving rescue breaths.</a:t>
            </a:r>
            <a:endParaRPr lang="ko-KR" altLang="en-US" sz="1600" b="1" dirty="0">
              <a:solidFill>
                <a:srgbClr val="A5CEF3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1C5D83D-3F4B-4EB2-8694-5DF22971FE25}"/>
              </a:ext>
            </a:extLst>
          </p:cNvPr>
          <p:cNvSpPr txBox="1"/>
          <p:nvPr/>
        </p:nvSpPr>
        <p:spPr>
          <a:xfrm>
            <a:off x="1359417" y="2277417"/>
            <a:ext cx="6536180" cy="3785652"/>
          </a:xfrm>
          <a:prstGeom prst="rect">
            <a:avLst/>
          </a:prstGeom>
          <a:solidFill>
            <a:srgbClr val="C0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Mouth to Nose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Using a pocket mask, you can give rescue breaths via the victims nose</a:t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endParaRPr lang="en-U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Mouth to Stoma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If a victim has a stoma (a surgical opening at the front of the neck to the trachea) you can give rescue breaths via the stoma</a:t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endParaRPr lang="en-U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Mouth to Pocket Mask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A Pocket Mask provides a barrier between the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rescuer and the victim. You can enhance rescue breaths by using one as it allows oxygen to travel through both the nose and the mouth of the victim. </a:t>
            </a:r>
            <a:b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A Pocket Mask has a valve in the top of the mask that needs to be fitted. Follow the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isntructions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on the mask to ensure that the positioning and fitting is correct.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>
            <a:off x="7498538" y="1273629"/>
            <a:ext cx="4917771" cy="3881961"/>
            <a:chOff x="5431463" y="892772"/>
            <a:chExt cx="7042903" cy="5559482"/>
          </a:xfrm>
        </p:grpSpPr>
        <p:pic>
          <p:nvPicPr>
            <p:cNvPr id="78" name="Graphic 257">
              <a:extLst>
                <a:ext uri="{FF2B5EF4-FFF2-40B4-BE49-F238E27FC236}">
                  <a16:creationId xmlns=""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37346" y="5138589"/>
              <a:ext cx="3648590" cy="781841"/>
            </a:xfrm>
            <a:prstGeom prst="rect">
              <a:avLst/>
            </a:prstGeom>
            <a:effectLst>
              <a:outerShdw blurRad="50800" dist="50800" dir="5400000" algn="ctr" rotWithShape="0">
                <a:srgbClr val="CCFFFF"/>
              </a:outerShdw>
            </a:effectLst>
          </p:spPr>
        </p:pic>
        <p:grpSp>
          <p:nvGrpSpPr>
            <p:cNvPr id="45" name="Graphic 166">
              <a:extLst>
                <a:ext uri="{FF2B5EF4-FFF2-40B4-BE49-F238E27FC236}">
                  <a16:creationId xmlns=""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69" name="Freeform: Shape 109">
                <a:extLst>
                  <a:ext uri="{FF2B5EF4-FFF2-40B4-BE49-F238E27FC236}">
                    <a16:creationId xmlns=""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18">
                <a:extLst>
                  <a:ext uri="{FF2B5EF4-FFF2-40B4-BE49-F238E27FC236}">
                    <a16:creationId xmlns=""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21">
                <a:extLst>
                  <a:ext uri="{FF2B5EF4-FFF2-40B4-BE49-F238E27FC236}">
                    <a16:creationId xmlns=""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22">
                <a:extLst>
                  <a:ext uri="{FF2B5EF4-FFF2-40B4-BE49-F238E27FC236}">
                    <a16:creationId xmlns=""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24">
                <a:extLst>
                  <a:ext uri="{FF2B5EF4-FFF2-40B4-BE49-F238E27FC236}">
                    <a16:creationId xmlns=""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26">
                <a:extLst>
                  <a:ext uri="{FF2B5EF4-FFF2-40B4-BE49-F238E27FC236}">
                    <a16:creationId xmlns=""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28">
                <a:extLst>
                  <a:ext uri="{FF2B5EF4-FFF2-40B4-BE49-F238E27FC236}">
                    <a16:creationId xmlns=""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36">
                <a:extLst>
                  <a:ext uri="{FF2B5EF4-FFF2-40B4-BE49-F238E27FC236}">
                    <a16:creationId xmlns=""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38">
                <a:extLst>
                  <a:ext uri="{FF2B5EF4-FFF2-40B4-BE49-F238E27FC236}">
                    <a16:creationId xmlns=""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40">
                <a:extLst>
                  <a:ext uri="{FF2B5EF4-FFF2-40B4-BE49-F238E27FC236}">
                    <a16:creationId xmlns=""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42">
                <a:extLst>
                  <a:ext uri="{FF2B5EF4-FFF2-40B4-BE49-F238E27FC236}">
                    <a16:creationId xmlns=""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46" name="Graphic 143">
              <a:extLst>
                <a:ext uri="{FF2B5EF4-FFF2-40B4-BE49-F238E27FC236}">
                  <a16:creationId xmlns=""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2606" y="2814553"/>
              <a:ext cx="4256663" cy="912141"/>
            </a:xfrm>
            <a:prstGeom prst="rect">
              <a:avLst/>
            </a:prstGeom>
            <a:effectLst>
              <a:outerShdw blurRad="50800" dist="50800" dir="5400000" algn="ctr" rotWithShape="0">
                <a:srgbClr val="CCFFFF"/>
              </a:outerShdw>
            </a:effectLst>
          </p:spPr>
        </p:pic>
        <p:pic>
          <p:nvPicPr>
            <p:cNvPr id="47" name="Graphic 144">
              <a:extLst>
                <a:ext uri="{FF2B5EF4-FFF2-40B4-BE49-F238E27FC236}">
                  <a16:creationId xmlns=""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64350" y="3562591"/>
              <a:ext cx="4256663" cy="912141"/>
            </a:xfrm>
            <a:prstGeom prst="rect">
              <a:avLst/>
            </a:prstGeom>
            <a:effectLst>
              <a:outerShdw blurRad="50800" dist="50800" dir="5400000" algn="ctr" rotWithShape="0">
                <a:srgbClr val="CCFFFF"/>
              </a:outerShdw>
            </a:effectLst>
          </p:spPr>
        </p:pic>
        <p:pic>
          <p:nvPicPr>
            <p:cNvPr id="48" name="Graphic 145">
              <a:extLst>
                <a:ext uri="{FF2B5EF4-FFF2-40B4-BE49-F238E27FC236}">
                  <a16:creationId xmlns=""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782" y="4299425"/>
              <a:ext cx="4256663" cy="912141"/>
            </a:xfrm>
            <a:prstGeom prst="rect">
              <a:avLst/>
            </a:prstGeom>
            <a:effectLst>
              <a:outerShdw blurRad="50800" dist="50800" dir="5400000" algn="ctr" rotWithShape="0">
                <a:srgbClr val="CCFFFF"/>
              </a:outerShdw>
            </a:effectLst>
          </p:spPr>
        </p:pic>
        <p:grpSp>
          <p:nvGrpSpPr>
            <p:cNvPr id="49" name="Graphic 166">
              <a:extLst>
                <a:ext uri="{FF2B5EF4-FFF2-40B4-BE49-F238E27FC236}">
                  <a16:creationId xmlns=""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76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4">
                <a:extLst>
                  <a:ext uri="{FF2B5EF4-FFF2-40B4-BE49-F238E27FC236}">
                    <a16:creationId xmlns=""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5">
                <a:extLst>
                  <a:ext uri="{FF2B5EF4-FFF2-40B4-BE49-F238E27FC236}">
                    <a16:creationId xmlns=""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7">
                <a:extLst>
                  <a:ext uri="{FF2B5EF4-FFF2-40B4-BE49-F238E27FC236}">
                    <a16:creationId xmlns=""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8">
                <a:extLst>
                  <a:ext uri="{FF2B5EF4-FFF2-40B4-BE49-F238E27FC236}">
                    <a16:creationId xmlns=""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9">
                <a:extLst>
                  <a:ext uri="{FF2B5EF4-FFF2-40B4-BE49-F238E27FC236}">
                    <a16:creationId xmlns=""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60">
                <a:extLst>
                  <a:ext uri="{FF2B5EF4-FFF2-40B4-BE49-F238E27FC236}">
                    <a16:creationId xmlns=""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61">
                <a:extLst>
                  <a:ext uri="{FF2B5EF4-FFF2-40B4-BE49-F238E27FC236}">
                    <a16:creationId xmlns=""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8">
                <a:extLst>
                  <a:ext uri="{FF2B5EF4-FFF2-40B4-BE49-F238E27FC236}">
                    <a16:creationId xmlns=""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9">
                <a:extLst>
                  <a:ext uri="{FF2B5EF4-FFF2-40B4-BE49-F238E27FC236}">
                    <a16:creationId xmlns=""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70">
                <a:extLst>
                  <a:ext uri="{FF2B5EF4-FFF2-40B4-BE49-F238E27FC236}">
                    <a16:creationId xmlns=""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71">
                <a:extLst>
                  <a:ext uri="{FF2B5EF4-FFF2-40B4-BE49-F238E27FC236}">
                    <a16:creationId xmlns=""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74">
                <a:extLst>
                  <a:ext uri="{FF2B5EF4-FFF2-40B4-BE49-F238E27FC236}">
                    <a16:creationId xmlns=""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76">
                <a:extLst>
                  <a:ext uri="{FF2B5EF4-FFF2-40B4-BE49-F238E27FC236}">
                    <a16:creationId xmlns=""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79">
                <a:extLst>
                  <a:ext uri="{FF2B5EF4-FFF2-40B4-BE49-F238E27FC236}">
                    <a16:creationId xmlns=""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166">
              <a:extLst>
                <a:ext uri="{FF2B5EF4-FFF2-40B4-BE49-F238E27FC236}">
                  <a16:creationId xmlns=""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1" y="892772"/>
              <a:ext cx="3163015" cy="67651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9" name="Freeform: Shape 185">
                <a:extLst>
                  <a:ext uri="{FF2B5EF4-FFF2-40B4-BE49-F238E27FC236}">
                    <a16:creationId xmlns=""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86">
                <a:extLst>
                  <a:ext uri="{FF2B5EF4-FFF2-40B4-BE49-F238E27FC236}">
                    <a16:creationId xmlns=""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88">
                <a:extLst>
                  <a:ext uri="{FF2B5EF4-FFF2-40B4-BE49-F238E27FC236}">
                    <a16:creationId xmlns=""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89">
                <a:extLst>
                  <a:ext uri="{FF2B5EF4-FFF2-40B4-BE49-F238E27FC236}">
                    <a16:creationId xmlns=""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91">
                <a:extLst>
                  <a:ext uri="{FF2B5EF4-FFF2-40B4-BE49-F238E27FC236}">
                    <a16:creationId xmlns=""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93">
                <a:extLst>
                  <a:ext uri="{FF2B5EF4-FFF2-40B4-BE49-F238E27FC236}">
                    <a16:creationId xmlns=""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95">
                <a:extLst>
                  <a:ext uri="{FF2B5EF4-FFF2-40B4-BE49-F238E27FC236}">
                    <a16:creationId xmlns=""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97">
                <a:extLst>
                  <a:ext uri="{FF2B5EF4-FFF2-40B4-BE49-F238E27FC236}">
                    <a16:creationId xmlns=""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99">
                <a:extLst>
                  <a:ext uri="{FF2B5EF4-FFF2-40B4-BE49-F238E27FC236}">
                    <a16:creationId xmlns=""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201">
                <a:extLst>
                  <a:ext uri="{FF2B5EF4-FFF2-40B4-BE49-F238E27FC236}">
                    <a16:creationId xmlns=""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203">
                <a:extLst>
                  <a:ext uri="{FF2B5EF4-FFF2-40B4-BE49-F238E27FC236}">
                    <a16:creationId xmlns=""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34">
              <a:extLst>
                <a:ext uri="{FF2B5EF4-FFF2-40B4-BE49-F238E27FC236}">
                  <a16:creationId xmlns=""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7096519" y="1854226"/>
              <a:ext cx="4086553" cy="1992156"/>
              <a:chOff x="8948247" y="2084478"/>
              <a:chExt cx="4210051" cy="2052361"/>
            </a:xfrm>
            <a:solidFill>
              <a:schemeClr val="accent1"/>
            </a:solidFill>
          </p:grpSpPr>
          <p:sp>
            <p:nvSpPr>
              <p:cNvPr id="122" name="Freeform: Shape 205">
                <a:extLst>
                  <a:ext uri="{FF2B5EF4-FFF2-40B4-BE49-F238E27FC236}">
                    <a16:creationId xmlns=""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9254613" y="3374839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rgbClr val="4A7CD6"/>
              </a:solidFill>
              <a:ln w="9525" cap="flat">
                <a:noFill/>
                <a:prstDash val="solid"/>
                <a:miter/>
              </a:ln>
              <a:effectLst>
                <a:outerShdw blurRad="50800" dist="50800" dir="5400000" algn="ctr" rotWithShape="0">
                  <a:srgbClr val="CCFFFF"/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209">
                <a:extLst>
                  <a:ext uri="{FF2B5EF4-FFF2-40B4-BE49-F238E27FC236}">
                    <a16:creationId xmlns=""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8948247" y="2084478"/>
                <a:ext cx="4210051" cy="1152524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rgbClr val="4A7CD6"/>
              </a:solidFill>
              <a:ln w="9525" cap="flat">
                <a:noFill/>
                <a:prstDash val="solid"/>
                <a:miter/>
              </a:ln>
              <a:effectLst>
                <a:outerShdw blurRad="50800" dist="50800" dir="5400000" algn="ctr" rotWithShape="0">
                  <a:srgbClr val="CCFFFF"/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166">
              <a:extLst>
                <a:ext uri="{FF2B5EF4-FFF2-40B4-BE49-F238E27FC236}">
                  <a16:creationId xmlns=""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3" y="5147700"/>
              <a:ext cx="3163016" cy="676512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102" name="Freeform: Shape 212">
                <a:extLst>
                  <a:ext uri="{FF2B5EF4-FFF2-40B4-BE49-F238E27FC236}">
                    <a16:creationId xmlns=""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213">
                <a:extLst>
                  <a:ext uri="{FF2B5EF4-FFF2-40B4-BE49-F238E27FC236}">
                    <a16:creationId xmlns=""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214">
                <a:extLst>
                  <a:ext uri="{FF2B5EF4-FFF2-40B4-BE49-F238E27FC236}">
                    <a16:creationId xmlns=""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215">
                <a:extLst>
                  <a:ext uri="{FF2B5EF4-FFF2-40B4-BE49-F238E27FC236}">
                    <a16:creationId xmlns=""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216">
                <a:extLst>
                  <a:ext uri="{FF2B5EF4-FFF2-40B4-BE49-F238E27FC236}">
                    <a16:creationId xmlns=""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217">
                <a:extLst>
                  <a:ext uri="{FF2B5EF4-FFF2-40B4-BE49-F238E27FC236}">
                    <a16:creationId xmlns=""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218">
                <a:extLst>
                  <a:ext uri="{FF2B5EF4-FFF2-40B4-BE49-F238E27FC236}">
                    <a16:creationId xmlns=""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219">
                <a:extLst>
                  <a:ext uri="{FF2B5EF4-FFF2-40B4-BE49-F238E27FC236}">
                    <a16:creationId xmlns=""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220">
                <a:extLst>
                  <a:ext uri="{FF2B5EF4-FFF2-40B4-BE49-F238E27FC236}">
                    <a16:creationId xmlns=""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221">
                <a:extLst>
                  <a:ext uri="{FF2B5EF4-FFF2-40B4-BE49-F238E27FC236}">
                    <a16:creationId xmlns=""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222">
                <a:extLst>
                  <a:ext uri="{FF2B5EF4-FFF2-40B4-BE49-F238E27FC236}">
                    <a16:creationId xmlns=""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223">
                <a:extLst>
                  <a:ext uri="{FF2B5EF4-FFF2-40B4-BE49-F238E27FC236}">
                    <a16:creationId xmlns=""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224">
                <a:extLst>
                  <a:ext uri="{FF2B5EF4-FFF2-40B4-BE49-F238E27FC236}">
                    <a16:creationId xmlns=""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225">
                <a:extLst>
                  <a:ext uri="{FF2B5EF4-FFF2-40B4-BE49-F238E27FC236}">
                    <a16:creationId xmlns=""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226">
                <a:extLst>
                  <a:ext uri="{FF2B5EF4-FFF2-40B4-BE49-F238E27FC236}">
                    <a16:creationId xmlns=""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227">
                <a:extLst>
                  <a:ext uri="{FF2B5EF4-FFF2-40B4-BE49-F238E27FC236}">
                    <a16:creationId xmlns=""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228">
                <a:extLst>
                  <a:ext uri="{FF2B5EF4-FFF2-40B4-BE49-F238E27FC236}">
                    <a16:creationId xmlns=""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229">
                <a:extLst>
                  <a:ext uri="{FF2B5EF4-FFF2-40B4-BE49-F238E27FC236}">
                    <a16:creationId xmlns=""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230">
                <a:extLst>
                  <a:ext uri="{FF2B5EF4-FFF2-40B4-BE49-F238E27FC236}">
                    <a16:creationId xmlns=""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231">
                <a:extLst>
                  <a:ext uri="{FF2B5EF4-FFF2-40B4-BE49-F238E27FC236}">
                    <a16:creationId xmlns=""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232">
              <a:extLst>
                <a:ext uri="{FF2B5EF4-FFF2-40B4-BE49-F238E27FC236}">
                  <a16:creationId xmlns=""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8279486" y="1857273"/>
              <a:ext cx="3462112" cy="4543792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A3DDF7">
                <a:alpha val="86000"/>
              </a:srgbClr>
            </a:solidFill>
            <a:ln w="9525" cap="flat">
              <a:noFill/>
              <a:prstDash val="solid"/>
              <a:miter/>
            </a:ln>
            <a:effectLst>
              <a:outerShdw blurRad="50800" dist="50800" dir="5400000" algn="ctr" rotWithShape="0">
                <a:srgbClr val="A885EF"/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4" name="Freeform: Shape 233">
              <a:extLst>
                <a:ext uri="{FF2B5EF4-FFF2-40B4-BE49-F238E27FC236}">
                  <a16:creationId xmlns=""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aphic 166">
              <a:extLst>
                <a:ext uri="{FF2B5EF4-FFF2-40B4-BE49-F238E27FC236}">
                  <a16:creationId xmlns=""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46"/>
              <a:ext cx="3990332" cy="853465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83" name="Freeform: Shape 236">
                <a:extLst>
                  <a:ext uri="{FF2B5EF4-FFF2-40B4-BE49-F238E27FC236}">
                    <a16:creationId xmlns=""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237">
                <a:extLst>
                  <a:ext uri="{FF2B5EF4-FFF2-40B4-BE49-F238E27FC236}">
                    <a16:creationId xmlns=""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239">
                <a:extLst>
                  <a:ext uri="{FF2B5EF4-FFF2-40B4-BE49-F238E27FC236}">
                    <a16:creationId xmlns=""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240">
                <a:extLst>
                  <a:ext uri="{FF2B5EF4-FFF2-40B4-BE49-F238E27FC236}">
                    <a16:creationId xmlns=""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241">
                <a:extLst>
                  <a:ext uri="{FF2B5EF4-FFF2-40B4-BE49-F238E27FC236}">
                    <a16:creationId xmlns=""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242">
                <a:extLst>
                  <a:ext uri="{FF2B5EF4-FFF2-40B4-BE49-F238E27FC236}">
                    <a16:creationId xmlns=""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243">
                <a:extLst>
                  <a:ext uri="{FF2B5EF4-FFF2-40B4-BE49-F238E27FC236}">
                    <a16:creationId xmlns=""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244">
                <a:extLst>
                  <a:ext uri="{FF2B5EF4-FFF2-40B4-BE49-F238E27FC236}">
                    <a16:creationId xmlns=""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246">
                <a:extLst>
                  <a:ext uri="{FF2B5EF4-FFF2-40B4-BE49-F238E27FC236}">
                    <a16:creationId xmlns=""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247">
                <a:extLst>
                  <a:ext uri="{FF2B5EF4-FFF2-40B4-BE49-F238E27FC236}">
                    <a16:creationId xmlns=""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248">
                <a:extLst>
                  <a:ext uri="{FF2B5EF4-FFF2-40B4-BE49-F238E27FC236}">
                    <a16:creationId xmlns=""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249">
                <a:extLst>
                  <a:ext uri="{FF2B5EF4-FFF2-40B4-BE49-F238E27FC236}">
                    <a16:creationId xmlns=""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250">
                <a:extLst>
                  <a:ext uri="{FF2B5EF4-FFF2-40B4-BE49-F238E27FC236}">
                    <a16:creationId xmlns=""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251">
                <a:extLst>
                  <a:ext uri="{FF2B5EF4-FFF2-40B4-BE49-F238E27FC236}">
                    <a16:creationId xmlns=""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252">
                <a:extLst>
                  <a:ext uri="{FF2B5EF4-FFF2-40B4-BE49-F238E27FC236}">
                    <a16:creationId xmlns=""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253">
                <a:extLst>
                  <a:ext uri="{FF2B5EF4-FFF2-40B4-BE49-F238E27FC236}">
                    <a16:creationId xmlns=""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254">
                <a:extLst>
                  <a:ext uri="{FF2B5EF4-FFF2-40B4-BE49-F238E27FC236}">
                    <a16:creationId xmlns=""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255">
              <a:extLst>
                <a:ext uri="{FF2B5EF4-FFF2-40B4-BE49-F238E27FC236}">
                  <a16:creationId xmlns=""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517" y="1526447"/>
              <a:ext cx="2424117" cy="4676775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A3DDF7"/>
            </a:solidFill>
            <a:ln>
              <a:noFill/>
            </a:ln>
            <a:effectLst>
              <a:outerShdw blurRad="50800" dist="50800" dir="5400000" sx="24000" sy="24000" algn="ctr" rotWithShape="0">
                <a:srgbClr val="A3DDF7">
                  <a:alpha val="24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77" name="Freeform: Shape 256">
              <a:extLst>
                <a:ext uri="{FF2B5EF4-FFF2-40B4-BE49-F238E27FC236}">
                  <a16:creationId xmlns=""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9604640" y="1071712"/>
              <a:ext cx="2869726" cy="5380542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</p:grpSp>
      <p:sp>
        <p:nvSpPr>
          <p:cNvPr id="18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801048" y="2318202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9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794876" y="3243393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0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791758" y="4193297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60729" y="428301"/>
            <a:ext cx="11573197" cy="724247"/>
          </a:xfrm>
          <a:prstGeom prst="rect">
            <a:avLst/>
          </a:prstGeom>
          <a:solidFill>
            <a:srgbClr val="FF0066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3.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Alternative Breathing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2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10028093" y="110472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3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97279" y="92693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</p:spTree>
    <p:extLst>
      <p:ext uri="{BB962C8B-B14F-4D97-AF65-F5344CB8AC3E}">
        <p14:creationId xmlns:p14="http://schemas.microsoft.com/office/powerpoint/2010/main" val="10390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4" t="-2676" r="184" b="2676"/>
          <a:stretch/>
        </p:blipFill>
        <p:spPr>
          <a:xfrm>
            <a:off x="6382660" y="1195086"/>
            <a:ext cx="2552700" cy="2373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Rectangle 30"/>
          <p:cNvSpPr/>
          <p:nvPr/>
        </p:nvSpPr>
        <p:spPr>
          <a:xfrm>
            <a:off x="6379732" y="3544338"/>
            <a:ext cx="2558492" cy="1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/>
          <p:cNvSpPr/>
          <p:nvPr/>
        </p:nvSpPr>
        <p:spPr>
          <a:xfrm>
            <a:off x="7346686" y="3144020"/>
            <a:ext cx="799509" cy="818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Freeform 99">
            <a:extLst>
              <a:ext uri="{FF2B5EF4-FFF2-40B4-BE49-F238E27FC236}">
                <a16:creationId xmlns="" xmlns:a16="http://schemas.microsoft.com/office/drawing/2014/main" id="{879A8744-9651-4DA1-98F9-1DF689ACF1B9}"/>
              </a:ext>
            </a:extLst>
          </p:cNvPr>
          <p:cNvSpPr>
            <a:spLocks noChangeAspect="1"/>
          </p:cNvSpPr>
          <p:nvPr/>
        </p:nvSpPr>
        <p:spPr>
          <a:xfrm>
            <a:off x="7549344" y="3353729"/>
            <a:ext cx="370963" cy="464164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09401" y="149824"/>
            <a:ext cx="11573197" cy="724247"/>
          </a:xfrm>
          <a:prstGeom prst="rect">
            <a:avLst/>
          </a:prstGeom>
          <a:solidFill>
            <a:srgbClr val="FF0066"/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Automated External Defibrillation (AED)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87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1478197" y="6039904"/>
            <a:ext cx="360356" cy="33007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296D4EE-906B-4A1E-A7C1-478417E52731}"/>
              </a:ext>
            </a:extLst>
          </p:cNvPr>
          <p:cNvSpPr txBox="1"/>
          <p:nvPr/>
        </p:nvSpPr>
        <p:spPr>
          <a:xfrm>
            <a:off x="3553027" y="4570091"/>
            <a:ext cx="2368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have performed CPR and used alternative ventilation methods if necessary, whilst calling the emergency services.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296D4EE-906B-4A1E-A7C1-478417E52731}"/>
              </a:ext>
            </a:extLst>
          </p:cNvPr>
          <p:cNvSpPr txBox="1"/>
          <p:nvPr/>
        </p:nvSpPr>
        <p:spPr>
          <a:xfrm>
            <a:off x="631655" y="4735434"/>
            <a:ext cx="2298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have conducted a primary survey, having checked the scene and assessed the condition of the victim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422163" y="5874867"/>
            <a:ext cx="360356" cy="33007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296D4EE-906B-4A1E-A7C1-478417E52731}"/>
              </a:ext>
            </a:extLst>
          </p:cNvPr>
          <p:cNvSpPr txBox="1"/>
          <p:nvPr/>
        </p:nvSpPr>
        <p:spPr>
          <a:xfrm>
            <a:off x="6425305" y="4235224"/>
            <a:ext cx="255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may be necessary to use an AED.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7346686" y="4772200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296D4EE-906B-4A1E-A7C1-478417E52731}"/>
              </a:ext>
            </a:extLst>
          </p:cNvPr>
          <p:cNvSpPr txBox="1"/>
          <p:nvPr/>
        </p:nvSpPr>
        <p:spPr>
          <a:xfrm>
            <a:off x="9351718" y="4496834"/>
            <a:ext cx="3032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AED = Automated External Defibrillation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3" r="24747"/>
          <a:stretch/>
        </p:blipFill>
        <p:spPr>
          <a:xfrm>
            <a:off x="3344098" y="1180904"/>
            <a:ext cx="2751889" cy="2500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0" name="Rectangle 29"/>
          <p:cNvSpPr/>
          <p:nvPr/>
        </p:nvSpPr>
        <p:spPr>
          <a:xfrm>
            <a:off x="3334779" y="3682729"/>
            <a:ext cx="2761209" cy="129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Oval 12"/>
          <p:cNvSpPr/>
          <p:nvPr/>
        </p:nvSpPr>
        <p:spPr>
          <a:xfrm>
            <a:off x="4214410" y="3266691"/>
            <a:ext cx="865074" cy="865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4347910" y="3442032"/>
            <a:ext cx="602306" cy="590540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idx="1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2617" r="37291" b="2617"/>
          <a:stretch/>
        </p:blipFill>
        <p:spPr>
          <a:xfrm>
            <a:off x="386477" y="1193239"/>
            <a:ext cx="2670948" cy="24266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9" name="Rectangle 28"/>
          <p:cNvSpPr/>
          <p:nvPr/>
        </p:nvSpPr>
        <p:spPr>
          <a:xfrm>
            <a:off x="365634" y="3619937"/>
            <a:ext cx="2684057" cy="1224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11"/>
          <p:cNvSpPr/>
          <p:nvPr/>
        </p:nvSpPr>
        <p:spPr>
          <a:xfrm>
            <a:off x="1154714" y="3212095"/>
            <a:ext cx="840899" cy="8160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308741" y="3499352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5C1E72C1-16EF-452A-8AB4-4AFBB0FE4C4B}"/>
              </a:ext>
            </a:extLst>
          </p:cNvPr>
          <p:cNvGrpSpPr/>
          <p:nvPr/>
        </p:nvGrpSpPr>
        <p:grpSpPr>
          <a:xfrm>
            <a:off x="9976748" y="2090817"/>
            <a:ext cx="1347508" cy="1961725"/>
            <a:chOff x="3941816" y="1814078"/>
            <a:chExt cx="1781788" cy="2593958"/>
          </a:xfrm>
        </p:grpSpPr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590E5EB1-7374-42EA-BF8D-226D4D2AB5D0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102" name="Freeform 21">
                <a:extLst>
                  <a:ext uri="{FF2B5EF4-FFF2-40B4-BE49-F238E27FC236}">
                    <a16:creationId xmlns="" xmlns:a16="http://schemas.microsoft.com/office/drawing/2014/main" id="{8EE74618-A923-4174-B049-E1EBA819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0FCBAF9E-DF73-4C1F-8A4F-21F4D1D3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="" xmlns:a16="http://schemas.microsoft.com/office/drawing/2014/main" id="{4866E537-611A-40EB-B710-8C4A3729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: Shape 161">
                <a:extLst>
                  <a:ext uri="{FF2B5EF4-FFF2-40B4-BE49-F238E27FC236}">
                    <a16:creationId xmlns="" xmlns:a16="http://schemas.microsoft.com/office/drawing/2014/main" id="{CE6E48A7-63B7-425B-BB8D-E1D6F0E53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Freeform: Shape 162">
                <a:extLst>
                  <a:ext uri="{FF2B5EF4-FFF2-40B4-BE49-F238E27FC236}">
                    <a16:creationId xmlns="" xmlns:a16="http://schemas.microsoft.com/office/drawing/2014/main" id="{603A2EBD-8575-4202-9BB7-8B99607ABC80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Chevron 2">
              <a:extLst>
                <a:ext uri="{FF2B5EF4-FFF2-40B4-BE49-F238E27FC236}">
                  <a16:creationId xmlns="" xmlns:a16="http://schemas.microsoft.com/office/drawing/2014/main" id="{110EABA1-6608-4A32-9EFB-A2E55B90E316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9" name="Chevron 2">
              <a:extLst>
                <a:ext uri="{FF2B5EF4-FFF2-40B4-BE49-F238E27FC236}">
                  <a16:creationId xmlns="" xmlns:a16="http://schemas.microsoft.com/office/drawing/2014/main" id="{69F537CD-8431-400B-B41B-3F76224E1997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0" name="Chevron 2">
              <a:extLst>
                <a:ext uri="{FF2B5EF4-FFF2-40B4-BE49-F238E27FC236}">
                  <a16:creationId xmlns="" xmlns:a16="http://schemas.microsoft.com/office/drawing/2014/main" id="{6B55EB01-32D0-430E-B984-057C3328703F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1" name="Chevron 2">
              <a:extLst>
                <a:ext uri="{FF2B5EF4-FFF2-40B4-BE49-F238E27FC236}">
                  <a16:creationId xmlns="" xmlns:a16="http://schemas.microsoft.com/office/drawing/2014/main" id="{B4D2A80E-F07F-4CA0-A37F-3240663CC080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9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A9AA58CC-D998-41E6-8AAA-D8C9DE7E2E53}"/>
              </a:ext>
            </a:extLst>
          </p:cNvPr>
          <p:cNvGrpSpPr/>
          <p:nvPr/>
        </p:nvGrpSpPr>
        <p:grpSpPr>
          <a:xfrm>
            <a:off x="51328" y="25228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67735" y="986193"/>
            <a:ext cx="774627" cy="7746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Box 1"/>
          <p:cNvSpPr txBox="1"/>
          <p:nvPr/>
        </p:nvSpPr>
        <p:spPr>
          <a:xfrm>
            <a:off x="834059" y="1016169"/>
            <a:ext cx="3275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 dirty="0" smtClean="0">
                <a:solidFill>
                  <a:schemeClr val="bg1"/>
                </a:solidFill>
              </a:rPr>
              <a:t>AED</a:t>
            </a:r>
            <a:endParaRPr lang="en-GB" sz="19900" b="1" dirty="0">
              <a:solidFill>
                <a:schemeClr val="bg1"/>
              </a:solidFill>
            </a:endParaRPr>
          </a:p>
        </p:txBody>
      </p:sp>
      <p:sp>
        <p:nvSpPr>
          <p:cNvPr id="53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10637748" y="1322733"/>
            <a:ext cx="1103067" cy="1380202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10854915" y="1904217"/>
            <a:ext cx="668731" cy="65566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57C3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" y="24040"/>
            <a:ext cx="12192000" cy="850032"/>
          </a:xfrm>
          <a:prstGeom prst="rect">
            <a:avLst/>
          </a:prstGeom>
          <a:solidFill>
            <a:srgbClr val="FF0066"/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Automated External Defibrillation (AED) – An introduction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1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graphicFrame>
        <p:nvGraphicFramePr>
          <p:cNvPr id="73" name="Table 72">
            <a:extLst>
              <a:ext uri="{FF2B5EF4-FFF2-40B4-BE49-F238E27FC236}">
                <a16:creationId xmlns="" xmlns:a16="http://schemas.microsoft.com/office/drawing/2014/main" id="{0189EF20-B7CA-493B-BF72-480EF820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01740"/>
              </p:ext>
            </p:extLst>
          </p:nvPr>
        </p:nvGraphicFramePr>
        <p:xfrm>
          <a:off x="4327966" y="1208092"/>
          <a:ext cx="6040346" cy="144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0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 most cardiac</a:t>
                      </a:r>
                      <a:r>
                        <a:rPr lang="en-GB" altLang="ko-K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arrest cases…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7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heart stops beating effectively because of an electrical disturbance. This disturbance change the rhythm of the heart</a:t>
                      </a:r>
                      <a:r>
                        <a:rPr lang="en-US" altLang="ko-KR" sz="13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This is called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182"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Ventrical</a:t>
                      </a:r>
                      <a:r>
                        <a:rPr lang="en-GB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Fibrillation (VF)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1093091" y="3549617"/>
            <a:ext cx="911896" cy="988774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1497507" y="3890635"/>
            <a:ext cx="1120046" cy="943967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rgbClr val="57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2088796" y="3104001"/>
            <a:ext cx="1619603" cy="162360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082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77" name="Table 76">
            <a:extLst>
              <a:ext uri="{FF2B5EF4-FFF2-40B4-BE49-F238E27FC236}">
                <a16:creationId xmlns="" xmlns:a16="http://schemas.microsoft.com/office/drawing/2014/main" id="{0189EF20-B7CA-493B-BF72-480EF820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4343"/>
              </p:ext>
            </p:extLst>
          </p:nvPr>
        </p:nvGraphicFramePr>
        <p:xfrm>
          <a:off x="4299688" y="3262387"/>
          <a:ext cx="6040346" cy="1616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0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 AED is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7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 compact device that can be used to </a:t>
                      </a:r>
                      <a:r>
                        <a:rPr lang="en-US" altLang="ko-KR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analyse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the victim’s heart.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Through electrodes, a shock can be sent to the victim to correct the heart’s rhythm, allowing it to start beating properly again.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182"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Defibrillatio</a:t>
                      </a:r>
                      <a:r>
                        <a:rPr lang="en-GB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 is when a shock stops the disturbed rhythm.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="" xmlns:a16="http://schemas.microsoft.com/office/drawing/2014/main" id="{0189EF20-B7CA-493B-BF72-480EF820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3333"/>
              </p:ext>
            </p:extLst>
          </p:nvPr>
        </p:nvGraphicFramePr>
        <p:xfrm>
          <a:off x="4299688" y="5458048"/>
          <a:ext cx="6040346" cy="307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0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7182"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AED’s dramatically improve the chance of survival!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7" marR="83777" marT="41889" marB="418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" y="1543607"/>
            <a:ext cx="9586444" cy="923330"/>
          </a:xfrm>
          <a:prstGeom prst="rect">
            <a:avLst/>
          </a:prstGeom>
          <a:solidFill>
            <a:srgbClr val="57C3A7"/>
          </a:solidFill>
        </p:spPr>
        <p:txBody>
          <a:bodyPr wrap="square" rtlCol="0">
            <a:spAutoFit/>
          </a:bodyPr>
          <a:lstStyle/>
          <a:p>
            <a:endParaRPr lang="ko-KR" altLang="en-US" sz="5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" y="2438357"/>
            <a:ext cx="9586444" cy="923330"/>
          </a:xfrm>
          <a:prstGeom prst="rect">
            <a:avLst/>
          </a:prstGeom>
          <a:solidFill>
            <a:srgbClr val="57C3A7"/>
          </a:solidFill>
        </p:spPr>
        <p:txBody>
          <a:bodyPr wrap="square" rtlCol="0">
            <a:spAutoFit/>
          </a:bodyPr>
          <a:lstStyle/>
          <a:p>
            <a:endParaRPr lang="ko-KR" altLang="en-US" sz="5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40" y="3250349"/>
            <a:ext cx="6927250" cy="175432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Sometimes, a foreign body can get lodged in the throat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and cause an </a:t>
            </a:r>
            <a:r>
              <a:rPr lang="en-US" altLang="ko-KR" b="1" dirty="0" smtClean="0">
                <a:solidFill>
                  <a:srgbClr val="FF0066"/>
                </a:solidFill>
                <a:cs typeface="Arial" pitchFamily="34" charset="0"/>
              </a:rPr>
              <a:t>obstruction to the airways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Although it is largely uncommon, many lives are lost each year because of this.</a:t>
            </a:r>
            <a:b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b="1" dirty="0" err="1" smtClean="0">
                <a:solidFill>
                  <a:srgbClr val="FF0066"/>
                </a:solidFill>
                <a:cs typeface="Arial" pitchFamily="34" charset="0"/>
              </a:rPr>
              <a:t>Recognising</a:t>
            </a:r>
            <a:r>
              <a:rPr lang="en-US" altLang="ko-KR" b="1" dirty="0" smtClean="0">
                <a:solidFill>
                  <a:srgbClr val="FF0066"/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 choking event is therefore </a:t>
            </a:r>
            <a:r>
              <a:rPr lang="en-US" altLang="ko-KR" b="1" dirty="0" smtClean="0">
                <a:solidFill>
                  <a:srgbClr val="FF0066"/>
                </a:solidFill>
                <a:cs typeface="Arial" pitchFamily="34" charset="0"/>
              </a:rPr>
              <a:t>key to intervention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9682" y="2241029"/>
            <a:ext cx="7164288" cy="62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5682" y="2241029"/>
            <a:ext cx="6096000" cy="62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216" y="2220642"/>
            <a:ext cx="51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Providing first aid can remove the foreign body, allowing the airways to be clear.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714B5B1-803B-4347-A7A8-245903808622}"/>
              </a:ext>
            </a:extLst>
          </p:cNvPr>
          <p:cNvGrpSpPr/>
          <p:nvPr/>
        </p:nvGrpSpPr>
        <p:grpSpPr>
          <a:xfrm>
            <a:off x="7413197" y="2064033"/>
            <a:ext cx="3280372" cy="1671977"/>
            <a:chOff x="394498" y="4213076"/>
            <a:chExt cx="4289882" cy="2186517"/>
          </a:xfrm>
        </p:grpSpPr>
        <p:sp>
          <p:nvSpPr>
            <p:cNvPr id="16" name="Freeform: Shape 168">
              <a:extLst>
                <a:ext uri="{FF2B5EF4-FFF2-40B4-BE49-F238E27FC236}">
                  <a16:creationId xmlns="" xmlns:a16="http://schemas.microsoft.com/office/drawing/2014/main" id="{B9B40201-40FB-4460-8E50-4259BF5DB58F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69">
              <a:extLst>
                <a:ext uri="{FF2B5EF4-FFF2-40B4-BE49-F238E27FC236}">
                  <a16:creationId xmlns="" xmlns:a16="http://schemas.microsoft.com/office/drawing/2014/main" id="{B2B2827D-BFB7-431B-AD55-FC12A2DCA178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70">
              <a:extLst>
                <a:ext uri="{FF2B5EF4-FFF2-40B4-BE49-F238E27FC236}">
                  <a16:creationId xmlns="" xmlns:a16="http://schemas.microsoft.com/office/drawing/2014/main" id="{BD3A297B-8C2A-4A7C-BD98-70606C85B6F4}"/>
                </a:ext>
              </a:extLst>
            </p:cNvPr>
            <p:cNvSpPr/>
            <p:nvPr/>
          </p:nvSpPr>
          <p:spPr>
            <a:xfrm>
              <a:off x="1173434" y="4213076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1">
              <a:extLst>
                <a:ext uri="{FF2B5EF4-FFF2-40B4-BE49-F238E27FC236}">
                  <a16:creationId xmlns="" xmlns:a16="http://schemas.microsoft.com/office/drawing/2014/main" id="{2B33B7A8-0BAE-4C13-872E-1F2E9A1EECD7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72">
              <a:extLst>
                <a:ext uri="{FF2B5EF4-FFF2-40B4-BE49-F238E27FC236}">
                  <a16:creationId xmlns="" xmlns:a16="http://schemas.microsoft.com/office/drawing/2014/main" id="{2A2C6318-8DB4-4744-8F49-015AFDD5EA81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73">
              <a:extLst>
                <a:ext uri="{FF2B5EF4-FFF2-40B4-BE49-F238E27FC236}">
                  <a16:creationId xmlns="" xmlns:a16="http://schemas.microsoft.com/office/drawing/2014/main" id="{4B7D9BF2-A774-40EB-8987-0A8E1B332F16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74">
              <a:extLst>
                <a:ext uri="{FF2B5EF4-FFF2-40B4-BE49-F238E27FC236}">
                  <a16:creationId xmlns="" xmlns:a16="http://schemas.microsoft.com/office/drawing/2014/main" id="{EFC48FA5-C320-4F51-BD8B-A8802061CB5C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75">
              <a:extLst>
                <a:ext uri="{FF2B5EF4-FFF2-40B4-BE49-F238E27FC236}">
                  <a16:creationId xmlns="" xmlns:a16="http://schemas.microsoft.com/office/drawing/2014/main" id="{BD4C6DB9-64BD-495C-AF7A-E851B04E1BB3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76">
              <a:extLst>
                <a:ext uri="{FF2B5EF4-FFF2-40B4-BE49-F238E27FC236}">
                  <a16:creationId xmlns="" xmlns:a16="http://schemas.microsoft.com/office/drawing/2014/main" id="{15FFC418-C39E-4131-A5D6-E0BCCE58E57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177">
              <a:extLst>
                <a:ext uri="{FF2B5EF4-FFF2-40B4-BE49-F238E27FC236}">
                  <a16:creationId xmlns="" xmlns:a16="http://schemas.microsoft.com/office/drawing/2014/main" id="{E8760AB8-0D83-4E5A-90A7-1A314B3A0D97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78">
              <a:extLst>
                <a:ext uri="{FF2B5EF4-FFF2-40B4-BE49-F238E27FC236}">
                  <a16:creationId xmlns="" xmlns:a16="http://schemas.microsoft.com/office/drawing/2014/main" id="{BC86EB81-42BD-4267-BA6B-44C04869C686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79">
              <a:extLst>
                <a:ext uri="{FF2B5EF4-FFF2-40B4-BE49-F238E27FC236}">
                  <a16:creationId xmlns="" xmlns:a16="http://schemas.microsoft.com/office/drawing/2014/main" id="{1B66B9E1-9EF4-4B5A-A6AE-41AC7C04600A}"/>
                </a:ext>
              </a:extLst>
            </p:cNvPr>
            <p:cNvSpPr/>
            <p:nvPr/>
          </p:nvSpPr>
          <p:spPr>
            <a:xfrm>
              <a:off x="3997471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80">
              <a:extLst>
                <a:ext uri="{FF2B5EF4-FFF2-40B4-BE49-F238E27FC236}">
                  <a16:creationId xmlns="" xmlns:a16="http://schemas.microsoft.com/office/drawing/2014/main" id="{FB9795A1-F5B7-43D6-853F-B9D805FD6B6D}"/>
                </a:ext>
              </a:extLst>
            </p:cNvPr>
            <p:cNvSpPr/>
            <p:nvPr/>
          </p:nvSpPr>
          <p:spPr>
            <a:xfrm>
              <a:off x="4231389" y="4286353"/>
              <a:ext cx="187887" cy="183189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81">
              <a:extLst>
                <a:ext uri="{FF2B5EF4-FFF2-40B4-BE49-F238E27FC236}">
                  <a16:creationId xmlns="" xmlns:a16="http://schemas.microsoft.com/office/drawing/2014/main" id="{21787713-075E-4494-95D7-649E78292C7C}"/>
                </a:ext>
              </a:extLst>
            </p:cNvPr>
            <p:cNvSpPr/>
            <p:nvPr/>
          </p:nvSpPr>
          <p:spPr>
            <a:xfrm>
              <a:off x="1341698" y="431970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82">
              <a:extLst>
                <a:ext uri="{FF2B5EF4-FFF2-40B4-BE49-F238E27FC236}">
                  <a16:creationId xmlns="" xmlns:a16="http://schemas.microsoft.com/office/drawing/2014/main" id="{8C26208E-8FF0-49EB-A6B3-85CADC9F4644}"/>
                </a:ext>
              </a:extLst>
            </p:cNvPr>
            <p:cNvSpPr/>
            <p:nvPr/>
          </p:nvSpPr>
          <p:spPr>
            <a:xfrm>
              <a:off x="1576048" y="4319703"/>
              <a:ext cx="187887" cy="183189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83">
              <a:extLst>
                <a:ext uri="{FF2B5EF4-FFF2-40B4-BE49-F238E27FC236}">
                  <a16:creationId xmlns="" xmlns:a16="http://schemas.microsoft.com/office/drawing/2014/main" id="{70DF3BF2-3E55-4CF5-B46C-CDEFA2D98C64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84">
              <a:extLst>
                <a:ext uri="{FF2B5EF4-FFF2-40B4-BE49-F238E27FC236}">
                  <a16:creationId xmlns="" xmlns:a16="http://schemas.microsoft.com/office/drawing/2014/main" id="{192AAD30-DCB6-464C-8771-4F9EB48EB524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" y="24040"/>
            <a:ext cx="12192000" cy="850032"/>
          </a:xfrm>
          <a:prstGeom prst="rect">
            <a:avLst/>
          </a:prstGeom>
          <a:solidFill>
            <a:srgbClr val="FF0066"/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 – </a:t>
            </a:r>
            <a:r>
              <a:rPr lang="en-US" sz="4000" dirty="0" smtClean="0">
                <a:solidFill>
                  <a:schemeClr val="bg1"/>
                </a:solidFill>
              </a:rPr>
              <a:t>Adult Choking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8" name="Rounded Rectangle 10">
            <a:extLst>
              <a:ext uri="{FF2B5EF4-FFF2-40B4-BE49-F238E27FC236}">
                <a16:creationId xmlns="" xmlns:a16="http://schemas.microsoft.com/office/drawing/2014/main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7137" r="10434" b="35583"/>
          <a:stretch/>
        </p:blipFill>
        <p:spPr bwMode="auto">
          <a:xfrm>
            <a:off x="10202778" y="193297"/>
            <a:ext cx="1283332" cy="454172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grpSp>
        <p:nvGrpSpPr>
          <p:cNvPr id="4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 rot="729816">
            <a:off x="10926143" y="1634875"/>
            <a:ext cx="1142340" cy="1262291"/>
            <a:chOff x="4835382" y="73243"/>
            <a:chExt cx="2920830" cy="3227535"/>
          </a:xfrm>
          <a:solidFill>
            <a:srgbClr val="4A7CD6"/>
          </a:solidFill>
        </p:grpSpPr>
        <p:sp>
          <p:nvSpPr>
            <p:cNvPr id="4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1945" y="1494676"/>
            <a:ext cx="5940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Signs of Choking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rgbClr val="FF0066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10022898" y="2721649"/>
            <a:ext cx="911802" cy="1088129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6289696" y="2305289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extBox 46"/>
          <p:cNvSpPr txBox="1"/>
          <p:nvPr/>
        </p:nvSpPr>
        <p:spPr>
          <a:xfrm>
            <a:off x="227040" y="5492946"/>
            <a:ext cx="6927250" cy="120032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Asking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the victim </a:t>
            </a:r>
            <a:r>
              <a:rPr lang="en-US" altLang="ko-KR" b="1" dirty="0" smtClean="0">
                <a:solidFill>
                  <a:srgbClr val="FF0066"/>
                </a:solidFill>
                <a:cs typeface="Arial" pitchFamily="34" charset="0"/>
              </a:rPr>
              <a:t>“Can </a:t>
            </a:r>
            <a:r>
              <a:rPr lang="en-US" altLang="ko-KR" b="1" dirty="0">
                <a:solidFill>
                  <a:srgbClr val="FF0066"/>
                </a:solidFill>
                <a:cs typeface="Arial" pitchFamily="34" charset="0"/>
              </a:rPr>
              <a:t>you cough?”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can help to identify the severity of the situation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An inability to cough suggests a severe obstruction.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7646791" y="3748175"/>
            <a:ext cx="3459643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The most obvious sign is a victim clutching at their neck. </a:t>
            </a:r>
          </a:p>
          <a:p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42996</TotalTime>
  <Words>551</Words>
  <Application>Microsoft Office PowerPoint</Application>
  <PresentationFormat>Widescreen</PresentationFormat>
  <Paragraphs>90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Malgun Gothic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Georgia Rose Abbott</cp:lastModifiedBy>
  <cp:revision>171</cp:revision>
  <dcterms:created xsi:type="dcterms:W3CDTF">2019-01-14T06:35:35Z</dcterms:created>
  <dcterms:modified xsi:type="dcterms:W3CDTF">2020-12-22T18:48:48Z</dcterms:modified>
</cp:coreProperties>
</file>