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27"/>
  </p:notesMasterIdLst>
  <p:handoutMasterIdLst>
    <p:handoutMasterId r:id="rId28"/>
  </p:handoutMasterIdLst>
  <p:sldIdLst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382" autoAdjust="0"/>
  </p:normalViewPr>
  <p:slideViewPr>
    <p:cSldViewPr>
      <p:cViewPr>
        <p:scale>
          <a:sx n="73" d="100"/>
          <a:sy n="73" d="100"/>
        </p:scale>
        <p:origin x="1656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B2C10-6870-E643-AF27-9D681DED601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E1D208-2E27-644B-97A5-184D14A73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96D7FB-3A85-F748-94BF-FD2B82B08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984CAA-C97C-4943-A40F-EA71561956C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04FF70-33B6-F242-832C-1D396504A7E2}" type="slidenum">
              <a:rPr lang="en-CA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6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646E5-A92A-A043-A3F9-BB5432491FF1}" type="slidenum">
              <a:rPr lang="en-CA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2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3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Release 10/10/2011</a:t>
            </a:r>
            <a:endParaRPr lang="en-CA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Jetking Infotrain Ltd.</a:t>
            </a: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E27A0E-0D22-7449-AADD-79C39740BC7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2956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Release 10/10/2011</a:t>
            </a:r>
            <a:endParaRPr lang="en-CA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Jetking Infotrain Ltd.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A9B917-6AEA-3B49-96AF-84D3AA0E05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520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652-8855-2946-8BA7-DF210D3C872D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3B4E-B1CE-CC45-A8E8-6E0A5296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5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081B-4508-D441-9E43-1F4AC7D0DF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0ABB-5D85-3A41-A5DF-C7AE8A59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3CA2-CC4F-D342-9D9B-B0F348EF1F9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E77-8C45-FB4E-87DD-4B3F9BDE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31A-A127-9644-A89B-738DFA13033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6902-25D3-F248-9222-42DBE06F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4F0B-711A-F24D-A5F0-E6C49B2E174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AD0B2-5776-1C43-93F4-BC667811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E961-33C9-CD44-9D68-2480C7361E21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696A-7E2A-7147-A4E3-AA602705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3A6A-0129-E643-8747-AF2A5AA351B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B8AA-8BDD-FB4C-A0F2-E90EB5169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1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6E05-106B-FF40-8D09-9FFB8F777EF2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CAF-6491-4A41-8873-51720292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9D31-4DD4-9244-87E2-348EBC47BF4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7D06-50EF-0B47-A69D-269F1884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F6F0-302B-464B-B5D0-71D70CC3B287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F8EF-BD6A-704F-83F3-916CB7E0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F1-5D71-8449-897F-483AB40F1DC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12E7-535F-1D42-82C0-67694386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0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621823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2200" y="6248400"/>
            <a:ext cx="1752600" cy="3508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234113"/>
            <a:ext cx="1797050" cy="3952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Tutor: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74" r:id="rId14"/>
    <p:sldLayoutId id="2147484075" r:id="rId15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4DB4B-6CB3-864E-872A-BB693D6BA3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C42433-9231-7748-9A68-875B8ECC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217927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03096"/>
            <a:ext cx="7772400" cy="1470025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Network Topologies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Shape 9217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Star Topology - II</a:t>
            </a:r>
          </a:p>
        </p:txBody>
      </p:sp>
      <p:sp>
        <p:nvSpPr>
          <p:cNvPr id="25603" name="Shape 921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74875"/>
            <a:ext cx="4038600" cy="4530725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 altLang="en-US" sz="2600" dirty="0"/>
              <a:t>Advantages:</a:t>
            </a:r>
          </a:p>
          <a:p>
            <a:pPr defTabSz="914400">
              <a:lnSpc>
                <a:spcPct val="80000"/>
              </a:lnSpc>
            </a:pPr>
            <a:endParaRPr lang="en-US" altLang="en-US" sz="2400" dirty="0"/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Easy to install, configure, manage and expand</a:t>
            </a:r>
          </a:p>
          <a:p>
            <a:pPr marL="669925" lvl="1" indent="-325438" defTabSz="914400">
              <a:lnSpc>
                <a:spcPct val="80000"/>
              </a:lnSpc>
            </a:pPr>
            <a:endParaRPr lang="en-US" altLang="en-US" dirty="0"/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Centralized management</a:t>
            </a:r>
          </a:p>
          <a:p>
            <a:pPr marL="669925" lvl="1" indent="-325438" defTabSz="914400">
              <a:lnSpc>
                <a:spcPct val="80000"/>
              </a:lnSpc>
            </a:pPr>
            <a:endParaRPr lang="en-US" altLang="en-US" dirty="0"/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Addition or removal of device does not affect the whole network</a:t>
            </a:r>
            <a:endParaRPr lang="en-US" altLang="en-US" sz="2000" dirty="0"/>
          </a:p>
          <a:p>
            <a:pPr marL="669925" lvl="1" indent="-325438" defTabSz="914400">
              <a:lnSpc>
                <a:spcPct val="80000"/>
              </a:lnSpc>
              <a:buSzPct val="50000"/>
              <a:buFont typeface="Wingdings" charset="2"/>
              <a:buNone/>
            </a:pPr>
            <a:endParaRPr lang="en-US" altLang="en-US" sz="2200" dirty="0"/>
          </a:p>
          <a:p>
            <a:pPr marL="669925" lvl="1" indent="-325438" defTabSz="914400">
              <a:lnSpc>
                <a:spcPct val="80000"/>
              </a:lnSpc>
              <a:buSzPct val="50000"/>
              <a:buFont typeface="Wingdings" charset="2"/>
              <a:buNone/>
            </a:pPr>
            <a:endParaRPr lang="en-US" altLang="en-US" sz="1500" dirty="0"/>
          </a:p>
        </p:txBody>
      </p:sp>
      <p:sp>
        <p:nvSpPr>
          <p:cNvPr id="25604" name="Shape 921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174875"/>
            <a:ext cx="4038600" cy="4530725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 altLang="en-US" sz="2600" dirty="0"/>
              <a:t>Disadvantages:</a:t>
            </a:r>
          </a:p>
          <a:p>
            <a:pPr defTabSz="914400">
              <a:lnSpc>
                <a:spcPct val="80000"/>
              </a:lnSpc>
            </a:pPr>
            <a:endParaRPr lang="en-US" altLang="en-US" sz="2400" dirty="0"/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Requires more cable </a:t>
            </a:r>
          </a:p>
          <a:p>
            <a:pPr marL="669925" lvl="1" indent="-325438" defTabSz="914400">
              <a:lnSpc>
                <a:spcPct val="80000"/>
              </a:lnSpc>
            </a:pPr>
            <a:endParaRPr lang="en-US" altLang="en-US" dirty="0"/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Failure of hub affects entire network</a:t>
            </a:r>
          </a:p>
          <a:p>
            <a:pPr marL="669925" lvl="1" indent="-325438" defTabSz="914400">
              <a:lnSpc>
                <a:spcPct val="80000"/>
              </a:lnSpc>
            </a:pPr>
            <a:r>
              <a:rPr lang="en-US" altLang="en-US" dirty="0"/>
              <a:t>More Expensive</a:t>
            </a:r>
          </a:p>
          <a:p>
            <a:pPr marL="669925" lvl="1" indent="-325438" defTabSz="914400">
              <a:lnSpc>
                <a:spcPct val="80000"/>
              </a:lnSpc>
            </a:pPr>
            <a:endParaRPr lang="en-US" altLang="en-US" b="1" dirty="0"/>
          </a:p>
          <a:p>
            <a:pPr defTabSz="914400"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 marL="669925" lvl="1" indent="-325438" defTabSz="914400">
              <a:lnSpc>
                <a:spcPct val="80000"/>
              </a:lnSpc>
              <a:buSzPct val="50000"/>
              <a:buFont typeface="Wingdings" charset="2"/>
              <a:buNone/>
            </a:pPr>
            <a:endParaRPr lang="en-US" altLang="en-US" sz="1500" dirty="0"/>
          </a:p>
          <a:p>
            <a:pPr marL="669925" lvl="1" indent="-325438" defTabSz="914400">
              <a:lnSpc>
                <a:spcPct val="80000"/>
              </a:lnSpc>
              <a:buSzPct val="50000"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983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35169" y="-873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Shape 27649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sz="3800" dirty="0">
                <a:solidFill>
                  <a:schemeClr val="bg1"/>
                </a:solidFill>
              </a:rPr>
              <a:t>Ring Topology - I</a:t>
            </a:r>
          </a:p>
        </p:txBody>
      </p:sp>
      <p:sp>
        <p:nvSpPr>
          <p:cNvPr id="26627" name="Shape 27650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191000" cy="3505200"/>
          </a:xfrm>
        </p:spPr>
        <p:txBody>
          <a:bodyPr/>
          <a:lstStyle/>
          <a:p>
            <a:pPr defTabSz="914400"/>
            <a:r>
              <a:rPr lang="en-US" altLang="en-US" sz="2600" dirty="0"/>
              <a:t>Devices are connected in a closed loop </a:t>
            </a:r>
          </a:p>
          <a:p>
            <a:pPr defTabSz="914400"/>
            <a:r>
              <a:rPr lang="en-US" altLang="en-US" sz="2600" dirty="0"/>
              <a:t>All devices have equal access to media</a:t>
            </a:r>
          </a:p>
          <a:p>
            <a:pPr defTabSz="914400"/>
            <a:r>
              <a:rPr lang="en-US" altLang="en-US" sz="2600" dirty="0"/>
              <a:t>Device waits for its turn to transmit</a:t>
            </a:r>
          </a:p>
          <a:p>
            <a:pPr defTabSz="914400"/>
            <a:r>
              <a:rPr lang="en-US" altLang="en-US" sz="2600" dirty="0"/>
              <a:t>Most common type is Token Ring network</a:t>
            </a:r>
          </a:p>
          <a:p>
            <a:pPr defTabSz="914400"/>
            <a:endParaRPr lang="en-US" altLang="en-US" sz="2600" dirty="0"/>
          </a:p>
        </p:txBody>
      </p:sp>
      <p:pic>
        <p:nvPicPr>
          <p:cNvPr id="26631" name="Rectangle 276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057399"/>
            <a:ext cx="3162300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27652"/>
          <p:cNvSpPr>
            <a:spLocks noChangeArrowheads="1"/>
          </p:cNvSpPr>
          <p:nvPr/>
        </p:nvSpPr>
        <p:spPr bwMode="auto">
          <a:xfrm>
            <a:off x="6858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en-US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5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Shape 2867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Ring Topology - II</a:t>
            </a:r>
          </a:p>
        </p:txBody>
      </p:sp>
      <p:sp>
        <p:nvSpPr>
          <p:cNvPr id="28675" name="Shape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46275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 dirty="0"/>
              <a:t>Advantages:</a:t>
            </a:r>
          </a:p>
          <a:p>
            <a:pPr defTabSz="914400"/>
            <a:endParaRPr lang="en-US" altLang="en-US" sz="2400" dirty="0"/>
          </a:p>
          <a:p>
            <a:pPr marL="669925" lvl="1" indent="-325438" defTabSz="914400"/>
            <a:r>
              <a:rPr lang="en-US" altLang="en-US" dirty="0"/>
              <a:t>Reliable and offers greater speed</a:t>
            </a:r>
          </a:p>
          <a:p>
            <a:pPr marL="669925" lvl="1" indent="-325438" defTabSz="914400"/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No collisions</a:t>
            </a:r>
          </a:p>
          <a:p>
            <a:pPr marL="669925" lvl="1" indent="-325438" defTabSz="914400"/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Handles large volume of traffic</a:t>
            </a:r>
          </a:p>
          <a:p>
            <a:pPr marL="669925" lvl="1" indent="-325438" defTabSz="914400">
              <a:buSzPct val="50000"/>
            </a:pPr>
            <a:endParaRPr lang="en-US" altLang="en-US" sz="2200" dirty="0"/>
          </a:p>
        </p:txBody>
      </p:sp>
      <p:sp>
        <p:nvSpPr>
          <p:cNvPr id="28676" name="Shape 2867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46275"/>
            <a:ext cx="4038600" cy="453072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600"/>
              <a:t>Disadvantages:</a:t>
            </a:r>
          </a:p>
          <a:p>
            <a:pPr defTabSz="914400">
              <a:lnSpc>
                <a:spcPct val="90000"/>
              </a:lnSpc>
            </a:pPr>
            <a:endParaRPr lang="en-US" altLang="en-US" sz="240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More cabling is required compared to bus topology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One faulty device affects the entire network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Addition of devices affect network</a:t>
            </a:r>
          </a:p>
          <a:p>
            <a:pPr marL="669925" lvl="1" indent="-325438" defTabSz="914400">
              <a:lnSpc>
                <a:spcPct val="90000"/>
              </a:lnSpc>
              <a:buSzPct val="50000"/>
              <a:buFont typeface="Wingdings" charset="2"/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04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873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Dual Ring Topology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51075"/>
            <a:ext cx="4038600" cy="4530725"/>
          </a:xfrm>
        </p:spPr>
        <p:txBody>
          <a:bodyPr/>
          <a:lstStyle/>
          <a:p>
            <a:r>
              <a:rPr lang="en-US" altLang="en-US" sz="2600"/>
              <a:t>Consists of two independent primary and secondary rings</a:t>
            </a:r>
          </a:p>
          <a:p>
            <a:endParaRPr lang="en-US" altLang="en-US" sz="2600" dirty="0"/>
          </a:p>
          <a:p>
            <a:r>
              <a:rPr lang="en-US" altLang="en-US" sz="2600" dirty="0"/>
              <a:t>Secondary ring is redundant, used only when primary stops functioning</a:t>
            </a:r>
          </a:p>
          <a:p>
            <a:endParaRPr lang="en-US" altLang="en-US" sz="2600" dirty="0"/>
          </a:p>
          <a:p>
            <a:endParaRPr lang="en-US" altLang="en-US" sz="2600" dirty="0"/>
          </a:p>
        </p:txBody>
      </p:sp>
      <p:pic>
        <p:nvPicPr>
          <p:cNvPr id="29703" name="Picture 6" descr="fig 8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403475"/>
            <a:ext cx="3505200" cy="3505200"/>
          </a:xfrm>
        </p:spPr>
      </p:pic>
    </p:spTree>
    <p:extLst>
      <p:ext uri="{BB962C8B-B14F-4D97-AF65-F5344CB8AC3E}">
        <p14:creationId xmlns:p14="http://schemas.microsoft.com/office/powerpoint/2010/main" val="627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555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Shape 12289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Mesh Topology - I</a:t>
            </a:r>
          </a:p>
        </p:txBody>
      </p:sp>
      <p:sp>
        <p:nvSpPr>
          <p:cNvPr id="31747" name="Shape 12290"/>
          <p:cNvSpPr>
            <a:spLocks noGrp="1" noChangeArrowheads="1"/>
          </p:cNvSpPr>
          <p:nvPr>
            <p:ph type="body" idx="1"/>
          </p:nvPr>
        </p:nvSpPr>
        <p:spPr>
          <a:xfrm>
            <a:off x="4648200" y="1793875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/>
              <a:t>Used in WANs to interconnect LANs </a:t>
            </a:r>
          </a:p>
          <a:p>
            <a:pPr defTabSz="914400"/>
            <a:r>
              <a:rPr lang="en-US" altLang="en-US" sz="2600" dirty="0"/>
              <a:t>Every device is connected to every other device</a:t>
            </a:r>
          </a:p>
          <a:p>
            <a:pPr defTabSz="914400"/>
            <a:r>
              <a:rPr lang="en-US" altLang="en-US" sz="2600" dirty="0"/>
              <a:t>Use routers to determine the best path of communication</a:t>
            </a:r>
          </a:p>
        </p:txBody>
      </p:sp>
      <p:sp>
        <p:nvSpPr>
          <p:cNvPr id="29699" name="Rectangle 5"/>
          <p:cNvSpPr>
            <a:spLocks noGrp="1"/>
          </p:cNvSpPr>
          <p:nvPr>
            <p:ph type="sldNum" sz="quarter" idx="12"/>
          </p:nvPr>
        </p:nvSpPr>
        <p:spPr>
          <a:ln>
            <a:headEnd/>
            <a:tailEnd/>
          </a:ln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C9BB5-6BF8-6444-9FFD-839D9D13283C}" type="slidenum">
              <a:rPr lang="en-CA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pic>
        <p:nvPicPr>
          <p:cNvPr id="31751" name="Picture 8" descr="Figure 2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3167063" cy="3276600"/>
          </a:xfrm>
        </p:spPr>
      </p:pic>
    </p:spTree>
    <p:extLst>
      <p:ext uri="{BB962C8B-B14F-4D97-AF65-F5344CB8AC3E}">
        <p14:creationId xmlns:p14="http://schemas.microsoft.com/office/powerpoint/2010/main" val="55087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4683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Shape 29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Mesh Topology - II</a:t>
            </a:r>
          </a:p>
        </p:txBody>
      </p:sp>
      <p:sp>
        <p:nvSpPr>
          <p:cNvPr id="1035" name="Shape 29698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44725"/>
          </a:xfrm>
        </p:spPr>
        <p:txBody>
          <a:bodyPr/>
          <a:lstStyle/>
          <a:p>
            <a:r>
              <a:rPr lang="en-US" altLang="en-US" sz="2600" dirty="0"/>
              <a:t>Full mesh topology – All devices are connected to each other</a:t>
            </a:r>
          </a:p>
          <a:p>
            <a:r>
              <a:rPr lang="en-US" altLang="en-US" sz="2600" dirty="0"/>
              <a:t>Partial mesh topology - Some devices are connected to only those with whom they exchange most of the data</a:t>
            </a:r>
          </a:p>
        </p:txBody>
      </p:sp>
      <p:grpSp>
        <p:nvGrpSpPr>
          <p:cNvPr id="1026" name="Organization Chart 7"/>
          <p:cNvGrpSpPr>
            <a:grpSpLocks noChangeAspect="1"/>
          </p:cNvGrpSpPr>
          <p:nvPr/>
        </p:nvGrpSpPr>
        <p:grpSpPr bwMode="auto">
          <a:xfrm>
            <a:off x="1905000" y="1676400"/>
            <a:ext cx="4724400" cy="1905000"/>
            <a:chOff x="1152" y="1296"/>
            <a:chExt cx="1872" cy="720"/>
          </a:xfrm>
        </p:grpSpPr>
        <p:sp>
          <p:nvSpPr>
            <p:cNvPr id="1027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52" y="1296"/>
              <a:ext cx="187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28" name="_s1028"/>
            <p:cNvCxnSpPr>
              <a:cxnSpLocks noChangeShapeType="1"/>
              <a:stCxn id="1032" idx="0"/>
              <a:endCxn id="1030" idx="2"/>
            </p:cNvCxnSpPr>
            <p:nvPr/>
          </p:nvCxnSpPr>
          <p:spPr bwMode="auto">
            <a:xfrm rot="5400000" flipH="1">
              <a:off x="2268" y="1404"/>
              <a:ext cx="144" cy="504"/>
            </a:xfrm>
            <a:prstGeom prst="bentConnector3">
              <a:avLst>
                <a:gd name="adj1" fmla="val 208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031" idx="0"/>
              <a:endCxn id="1030" idx="2"/>
            </p:cNvCxnSpPr>
            <p:nvPr/>
          </p:nvCxnSpPr>
          <p:spPr bwMode="auto">
            <a:xfrm rot="16200000">
              <a:off x="1764" y="1404"/>
              <a:ext cx="144" cy="504"/>
            </a:xfrm>
            <a:prstGeom prst="bentConnector3">
              <a:avLst>
                <a:gd name="adj1" fmla="val 208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" name="_s1030"/>
            <p:cNvSpPr>
              <a:spLocks noChangeArrowheads="1"/>
            </p:cNvSpPr>
            <p:nvPr/>
          </p:nvSpPr>
          <p:spPr bwMode="auto">
            <a:xfrm>
              <a:off x="1656" y="129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altLang="en-US" sz="2100"/>
                <a:t>Types</a:t>
              </a:r>
            </a:p>
          </p:txBody>
        </p:sp>
        <p:sp>
          <p:nvSpPr>
            <p:cNvPr id="1031" name="_s1031"/>
            <p:cNvSpPr>
              <a:spLocks noChangeArrowheads="1"/>
            </p:cNvSpPr>
            <p:nvPr/>
          </p:nvSpPr>
          <p:spPr bwMode="auto">
            <a:xfrm>
              <a:off x="1152" y="172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altLang="en-US" sz="2100"/>
                <a:t>Full mesh</a:t>
              </a:r>
            </a:p>
          </p:txBody>
        </p:sp>
        <p:sp>
          <p:nvSpPr>
            <p:cNvPr id="1032" name="_s1032"/>
            <p:cNvSpPr>
              <a:spLocks noChangeArrowheads="1"/>
            </p:cNvSpPr>
            <p:nvPr/>
          </p:nvSpPr>
          <p:spPr bwMode="auto">
            <a:xfrm>
              <a:off x="2160" y="172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altLang="en-US" sz="2100"/>
                <a:t>Partial mesh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73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Shape 1331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sz="3800" dirty="0">
                <a:solidFill>
                  <a:schemeClr val="bg1"/>
                </a:solidFill>
              </a:rPr>
              <a:t>Mesh Topology - III</a:t>
            </a:r>
          </a:p>
        </p:txBody>
      </p:sp>
      <p:sp>
        <p:nvSpPr>
          <p:cNvPr id="32771" name="Shape 1331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93875"/>
            <a:ext cx="4038600" cy="453072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600" dirty="0"/>
              <a:t>Advantages:</a:t>
            </a:r>
          </a:p>
          <a:p>
            <a:pPr defTabSz="914400">
              <a:lnSpc>
                <a:spcPct val="90000"/>
              </a:lnSpc>
            </a:pPr>
            <a:endParaRPr lang="en-US" altLang="en-US" sz="2400" b="1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dirty="0"/>
              <a:t>Improves fault tolerance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b="1" dirty="0"/>
              <a:t> </a:t>
            </a:r>
            <a:r>
              <a:rPr lang="en-US" altLang="en-US" dirty="0"/>
              <a:t>Failure of one link does not affect entire network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dirty="0"/>
              <a:t>Centralized management is not required</a:t>
            </a:r>
            <a:endParaRPr lang="en-US" altLang="en-US" sz="2000" dirty="0"/>
          </a:p>
        </p:txBody>
      </p:sp>
      <p:sp>
        <p:nvSpPr>
          <p:cNvPr id="32772" name="Shape 1331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93875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/>
              <a:t>Disadvantages:</a:t>
            </a:r>
          </a:p>
          <a:p>
            <a:pPr defTabSz="914400"/>
            <a:endParaRPr lang="en-US" altLang="en-US" sz="2400" b="1"/>
          </a:p>
          <a:p>
            <a:pPr marL="669925" lvl="1" indent="-325438" defTabSz="914400"/>
            <a:r>
              <a:rPr lang="en-US" altLang="en-US"/>
              <a:t>Difficult to install and manage</a:t>
            </a:r>
          </a:p>
          <a:p>
            <a:pPr marL="669925" lvl="1" indent="-325438" defTabSz="914400"/>
            <a:endParaRPr lang="en-US" altLang="en-US" b="1"/>
          </a:p>
          <a:p>
            <a:pPr marL="669925" lvl="1" indent="-325438" defTabSz="914400"/>
            <a:r>
              <a:rPr lang="en-US" altLang="en-US"/>
              <a:t>Each link from one device to other requires individual NIC </a:t>
            </a:r>
          </a:p>
          <a:p>
            <a:pPr marL="669925" lvl="1" indent="-325438" defTabSz="914400"/>
            <a:endParaRPr lang="en-US" altLang="en-US" b="1"/>
          </a:p>
          <a:p>
            <a:pPr marL="669925" lvl="1" indent="-325438" defTabSz="914400"/>
            <a:r>
              <a:rPr lang="en-US" altLang="en-US"/>
              <a:t>Expensive</a:t>
            </a: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95996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5862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Shape 14337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Tree Topology - I</a:t>
            </a:r>
          </a:p>
        </p:txBody>
      </p:sp>
      <p:sp>
        <p:nvSpPr>
          <p:cNvPr id="33795" name="Shape 14338"/>
          <p:cNvSpPr>
            <a:spLocks noGrp="1" noChangeArrowheads="1"/>
          </p:cNvSpPr>
          <p:nvPr>
            <p:ph type="body" idx="1"/>
          </p:nvPr>
        </p:nvSpPr>
        <p:spPr>
          <a:xfrm>
            <a:off x="4648200" y="1793875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/>
              <a:t>Combines the characteristic of linear bus and star topology</a:t>
            </a:r>
          </a:p>
          <a:p>
            <a:pPr defTabSz="914400"/>
            <a:r>
              <a:rPr lang="en-US" altLang="en-US" sz="2600" dirty="0"/>
              <a:t>Devices are wired to root hub</a:t>
            </a:r>
          </a:p>
          <a:p>
            <a:pPr defTabSz="914400"/>
            <a:r>
              <a:rPr lang="en-US" altLang="en-US" sz="2600" dirty="0"/>
              <a:t>Twisted pair cable is commonly used</a:t>
            </a:r>
          </a:p>
          <a:p>
            <a:pPr defTabSz="914400"/>
            <a:r>
              <a:rPr lang="en-US" altLang="en-US" sz="2600" dirty="0"/>
              <a:t>Lowest level devices are smaller computers </a:t>
            </a:r>
          </a:p>
          <a:p>
            <a:pPr defTabSz="914400"/>
            <a:endParaRPr lang="en-US" altLang="en-US" sz="2600" dirty="0"/>
          </a:p>
          <a:p>
            <a:pPr marL="1022350" lvl="2" indent="-350838" defTabSz="914400"/>
            <a:endParaRPr lang="en-US" altLang="en-US" sz="2800" dirty="0"/>
          </a:p>
        </p:txBody>
      </p:sp>
      <p:pic>
        <p:nvPicPr>
          <p:cNvPr id="33799" name="Picture 9" descr="fig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8675"/>
            <a:ext cx="3657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05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Question </a:t>
            </a:r>
            <a:r>
              <a:rPr lang="en-US" altLang="en-US" sz="3400" dirty="0" smtClean="0">
                <a:solidFill>
                  <a:schemeClr val="bg1"/>
                </a:solidFill>
              </a:rPr>
              <a:t>Time </a:t>
            </a:r>
            <a:r>
              <a:rPr lang="en-US" altLang="en-US" sz="3400" dirty="0">
                <a:solidFill>
                  <a:schemeClr val="bg1"/>
                </a:solidFill>
              </a:rPr>
              <a:t>Limit – 3 </a:t>
            </a:r>
            <a:r>
              <a:rPr lang="en-US" altLang="en-US" sz="3400" dirty="0" err="1">
                <a:solidFill>
                  <a:schemeClr val="bg1"/>
                </a:solidFill>
              </a:rPr>
              <a:t>Mins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altLang="en-US"/>
              <a:t>Explain the difference between ring and mesh topology.</a:t>
            </a:r>
          </a:p>
        </p:txBody>
      </p:sp>
    </p:spTree>
    <p:extLst>
      <p:ext uri="{BB962C8B-B14F-4D97-AF65-F5344CB8AC3E}">
        <p14:creationId xmlns:p14="http://schemas.microsoft.com/office/powerpoint/2010/main" val="175839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585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Shape 15361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Tree Topology - II</a:t>
            </a:r>
          </a:p>
        </p:txBody>
      </p:sp>
      <p:sp>
        <p:nvSpPr>
          <p:cNvPr id="35843" name="Shape 1536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0602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 dirty="0"/>
              <a:t>Advantages:</a:t>
            </a:r>
          </a:p>
          <a:p>
            <a:pPr marL="669925" lvl="1" indent="-325438" defTabSz="914400"/>
            <a:r>
              <a:rPr lang="en-US" altLang="en-US" dirty="0"/>
              <a:t>Easy to expand the network</a:t>
            </a:r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Point-to-point wiring for each device</a:t>
            </a:r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Fault detection is easy</a:t>
            </a:r>
            <a:endParaRPr lang="en-US" altLang="en-US" sz="2200" dirty="0"/>
          </a:p>
          <a:p>
            <a:pPr defTabSz="914400">
              <a:buFont typeface="Wingdings" charset="2"/>
              <a:buNone/>
            </a:pPr>
            <a:endParaRPr lang="en-US" altLang="en-US" sz="2200" dirty="0"/>
          </a:p>
        </p:txBody>
      </p:sp>
      <p:sp>
        <p:nvSpPr>
          <p:cNvPr id="35844" name="Shape 1536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08187"/>
            <a:ext cx="4038600" cy="4530725"/>
          </a:xfrm>
        </p:spPr>
        <p:txBody>
          <a:bodyPr/>
          <a:lstStyle/>
          <a:p>
            <a:pPr defTabSz="914400"/>
            <a:r>
              <a:rPr lang="en-US" altLang="en-US" sz="2600" dirty="0"/>
              <a:t>Disadvantages:</a:t>
            </a:r>
            <a:endParaRPr lang="en-US" altLang="en-US" sz="2400" dirty="0"/>
          </a:p>
          <a:p>
            <a:pPr marL="669925" lvl="1" indent="-325438" defTabSz="914400"/>
            <a:r>
              <a:rPr lang="en-US" altLang="en-US" dirty="0"/>
              <a:t>Difficult to configure</a:t>
            </a:r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If backbone breaks, entire network goes down</a:t>
            </a:r>
            <a:endParaRPr lang="en-US" altLang="en-US" b="1" dirty="0"/>
          </a:p>
          <a:p>
            <a:pPr marL="669925" lvl="1" indent="-325438" defTabSz="914400"/>
            <a:r>
              <a:rPr lang="en-US" altLang="en-US" dirty="0"/>
              <a:t>More expensive</a:t>
            </a:r>
            <a:endParaRPr lang="en-US" altLang="en-US" sz="2200" dirty="0"/>
          </a:p>
          <a:p>
            <a:pPr marL="669925" lvl="1" indent="-325438" defTabSz="914400">
              <a:buSzPct val="50000"/>
              <a:buFont typeface="Wingdings" charset="2"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828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5862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Shape 614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Chapter Objectives</a:t>
            </a:r>
          </a:p>
        </p:txBody>
      </p:sp>
      <p:sp>
        <p:nvSpPr>
          <p:cNvPr id="17411" name="Shape 6146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1676400"/>
          </a:xfrm>
        </p:spPr>
        <p:txBody>
          <a:bodyPr/>
          <a:lstStyle/>
          <a:p>
            <a:r>
              <a:rPr lang="en-US" altLang="en-US" sz="2800" i="1"/>
              <a:t>Explain the different topologies</a:t>
            </a:r>
            <a:endParaRPr lang="en-US" altLang="en-US" sz="2800"/>
          </a:p>
          <a:p>
            <a:r>
              <a:rPr lang="en-US" altLang="en-US" sz="2800" i="1"/>
              <a:t>Explain the structure of various topologies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08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1190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hape 1638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Hybrid Topology - I</a:t>
            </a:r>
          </a:p>
        </p:txBody>
      </p:sp>
      <p:sp>
        <p:nvSpPr>
          <p:cNvPr id="36867" name="Shape 16386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229600" cy="1828800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800"/>
              <a:t>Hybrid topology is a network where two or more topologies are connected in such a way that the resulting network does not have one of the standard forms. </a:t>
            </a:r>
            <a:endParaRPr lang="en-US" altLang="en-US" sz="260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62978"/>
            <a:ext cx="4419600" cy="236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0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72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Shape 17409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Hybrid Topology - II</a:t>
            </a:r>
          </a:p>
        </p:txBody>
      </p:sp>
      <p:sp>
        <p:nvSpPr>
          <p:cNvPr id="37891" name="Shape 174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22475"/>
            <a:ext cx="4038600" cy="453072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600" dirty="0"/>
              <a:t>Advantages:</a:t>
            </a:r>
          </a:p>
          <a:p>
            <a:pPr defTabSz="914400">
              <a:lnSpc>
                <a:spcPct val="90000"/>
              </a:lnSpc>
            </a:pPr>
            <a:endParaRPr lang="en-US" altLang="en-US" sz="2600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dirty="0"/>
              <a:t>Used for creating larger networks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dirty="0"/>
              <a:t>Handles large volume of traffic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 dirty="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 dirty="0"/>
              <a:t>Fault detection is easy</a:t>
            </a:r>
            <a:endParaRPr lang="en-US" altLang="en-US" sz="2000" b="1" dirty="0"/>
          </a:p>
          <a:p>
            <a:pPr marL="669925" lvl="1" indent="-325438" defTabSz="914400">
              <a:lnSpc>
                <a:spcPct val="90000"/>
              </a:lnSpc>
              <a:buSzPct val="50000"/>
              <a:buFont typeface="Wingdings" charset="2"/>
              <a:buNone/>
            </a:pPr>
            <a:endParaRPr lang="en-US" altLang="en-US" sz="2200" dirty="0"/>
          </a:p>
          <a:p>
            <a:pPr marL="669925" lvl="1" indent="-325438" defTabSz="914400">
              <a:lnSpc>
                <a:spcPct val="90000"/>
              </a:lnSpc>
              <a:buSzPct val="50000"/>
              <a:buFont typeface="Wingdings" charset="2"/>
              <a:buNone/>
            </a:pPr>
            <a:endParaRPr lang="en-US" altLang="en-US" sz="2200" dirty="0"/>
          </a:p>
        </p:txBody>
      </p:sp>
      <p:sp>
        <p:nvSpPr>
          <p:cNvPr id="37892" name="Shape 174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22475"/>
            <a:ext cx="4038600" cy="453072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600"/>
              <a:t>Disadvantages:</a:t>
            </a:r>
          </a:p>
          <a:p>
            <a:pPr defTabSz="914400">
              <a:lnSpc>
                <a:spcPct val="90000"/>
              </a:lnSpc>
            </a:pPr>
            <a:endParaRPr lang="en-US" altLang="en-US" sz="2400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Installation and configuration is difficult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More expensive than other topologies</a:t>
            </a:r>
          </a:p>
          <a:p>
            <a:pPr marL="669925" lvl="1" indent="-325438" defTabSz="914400">
              <a:lnSpc>
                <a:spcPct val="90000"/>
              </a:lnSpc>
            </a:pPr>
            <a:endParaRPr lang="en-US" altLang="en-US" b="1"/>
          </a:p>
          <a:p>
            <a:pPr marL="669925" lvl="1" indent="-325438" defTabSz="914400">
              <a:lnSpc>
                <a:spcPct val="90000"/>
              </a:lnSpc>
            </a:pPr>
            <a:r>
              <a:rPr lang="en-US" altLang="en-US"/>
              <a:t>More cabling is required</a:t>
            </a:r>
            <a:endParaRPr lang="en-US" altLang="en-US" sz="2200"/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en-US" sz="2600"/>
              <a:t>     </a:t>
            </a:r>
          </a:p>
          <a:p>
            <a:pPr marL="669925" lvl="1" indent="-325438" defTabSz="914400">
              <a:lnSpc>
                <a:spcPct val="90000"/>
              </a:lnSpc>
              <a:buSzPct val="50000"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71076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5862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Logical Vs Physical Configuration</a:t>
            </a:r>
          </a:p>
        </p:txBody>
      </p:sp>
      <p:sp>
        <p:nvSpPr>
          <p:cNvPr id="39939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Physical topology - Defines how the systems are physically connected</a:t>
            </a:r>
          </a:p>
          <a:p>
            <a:r>
              <a:rPr lang="en-US" altLang="en-US"/>
              <a:t>Logical topology - Defines how the systems communicate across the physical topologies</a:t>
            </a: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28956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3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22958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Shape 3686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Summary - I</a:t>
            </a:r>
          </a:p>
        </p:txBody>
      </p:sp>
      <p:sp>
        <p:nvSpPr>
          <p:cNvPr id="40963" name="Shape 36867"/>
          <p:cNvSpPr>
            <a:spLocks noGrp="1" noChangeArrowheads="1"/>
          </p:cNvSpPr>
          <p:nvPr>
            <p:ph type="body" idx="1"/>
          </p:nvPr>
        </p:nvSpPr>
        <p:spPr>
          <a:xfrm>
            <a:off x="457200" y="1891934"/>
            <a:ext cx="8229600" cy="4525963"/>
          </a:xfrm>
        </p:spPr>
        <p:txBody>
          <a:bodyPr/>
          <a:lstStyle/>
          <a:p>
            <a:r>
              <a:rPr lang="en-US" altLang="en-US" sz="2000"/>
              <a:t>Topology is a pattern of network devices and describes the way in which these devices are connected.</a:t>
            </a:r>
          </a:p>
          <a:p>
            <a:r>
              <a:rPr lang="en-US" altLang="en-US" sz="2000" dirty="0"/>
              <a:t>Physical topology refers to the actual physical structure of the network, while a logical topology determines the way in which the data actually passes through the network from one device to other.</a:t>
            </a:r>
          </a:p>
          <a:p>
            <a:r>
              <a:rPr lang="en-US" altLang="en-US" sz="2000" dirty="0"/>
              <a:t>Different types of topologies are Star, Bus, Ring, Mesh, Tree and Hybrid</a:t>
            </a:r>
          </a:p>
          <a:p>
            <a:r>
              <a:rPr lang="en-US" altLang="en-US" sz="2000" dirty="0"/>
              <a:t>Bus topology connects each device to a single cable and at either end of the cable terminator is used to remove unsent data from the cable</a:t>
            </a:r>
          </a:p>
          <a:p>
            <a:pPr>
              <a:buFont typeface="Wingdings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1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Shape 3891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Summary - II</a:t>
            </a:r>
          </a:p>
        </p:txBody>
      </p:sp>
      <p:sp>
        <p:nvSpPr>
          <p:cNvPr id="41987" name="Shape 38915"/>
          <p:cNvSpPr>
            <a:spLocks noGrp="1" noChangeArrowheads="1"/>
          </p:cNvSpPr>
          <p:nvPr>
            <p:ph type="body" idx="1"/>
          </p:nvPr>
        </p:nvSpPr>
        <p:spPr>
          <a:xfrm>
            <a:off x="457200" y="1880211"/>
            <a:ext cx="8229600" cy="4343400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altLang="en-US" sz="2000" dirty="0"/>
              <a:t>In star topology, multiple devices are connected to a central connection point known as hub or switch </a:t>
            </a:r>
          </a:p>
          <a:p>
            <a:pPr defTabSz="914400">
              <a:lnSpc>
                <a:spcPct val="90000"/>
              </a:lnSpc>
            </a:pPr>
            <a:r>
              <a:rPr lang="en-US" altLang="en-US" sz="2000" dirty="0"/>
              <a:t>In a ring topology, data travels around the loop in one direction and passes through each device</a:t>
            </a:r>
          </a:p>
          <a:p>
            <a:pPr defTabSz="914400"/>
            <a:r>
              <a:rPr lang="en-US" altLang="en-US" sz="2000" dirty="0"/>
              <a:t>In a mesh topology, every device is connected to each and every node in the network with many redundant interconnections and at least two paths to and from every node </a:t>
            </a:r>
          </a:p>
          <a:p>
            <a:pPr defTabSz="914400"/>
            <a:r>
              <a:rPr lang="en-US" altLang="en-US" sz="2000" dirty="0"/>
              <a:t>Tree topology connects multiple star networks to other star networks using bus topology.</a:t>
            </a:r>
          </a:p>
          <a:p>
            <a:pPr defTabSz="914400"/>
            <a:r>
              <a:rPr lang="en-US" altLang="en-US" sz="2000" dirty="0"/>
              <a:t>Hybrid topology is a combination of two or more different topologies</a:t>
            </a:r>
            <a:r>
              <a:rPr lang="en-US" altLang="en-US" sz="2400" dirty="0"/>
              <a:t>.</a:t>
            </a:r>
          </a:p>
          <a:p>
            <a:pPr defTabSz="914400">
              <a:lnSpc>
                <a:spcPct val="90000"/>
              </a:lnSpc>
            </a:pPr>
            <a:endParaRPr lang="en-US" altLang="en-US" sz="2400" dirty="0"/>
          </a:p>
          <a:p>
            <a:pPr defTabSz="914400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35169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hape 56321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bg1"/>
                </a:solidFill>
              </a:rPr>
              <a:t>Questions Time </a:t>
            </a:r>
            <a:r>
              <a:rPr lang="en-US" dirty="0">
                <a:solidFill>
                  <a:schemeClr val="bg1"/>
                </a:solidFill>
              </a:rPr>
              <a:t>Limit – 5 </a:t>
            </a:r>
            <a:r>
              <a:rPr lang="en-US" dirty="0" err="1">
                <a:solidFill>
                  <a:schemeClr val="bg1"/>
                </a:solidFill>
              </a:rPr>
              <a:t>Mins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35" name="Shape 563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What is a switch and explain the working of switch in a network?</a:t>
            </a:r>
          </a:p>
          <a:p>
            <a:r>
              <a:rPr lang="en-US" altLang="en-US" sz="2800"/>
              <a:t>What is a gateway? Is firewall a gateway device?</a:t>
            </a:r>
          </a:p>
          <a:p>
            <a:r>
              <a:rPr lang="en-US" altLang="en-US" sz="2800"/>
              <a:t>What is a router?</a:t>
            </a:r>
          </a:p>
          <a:p>
            <a:pPr>
              <a:buFont typeface="Wingdings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87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Topology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Provides different configurations that are used to create a network</a:t>
            </a:r>
          </a:p>
          <a:p>
            <a:r>
              <a:rPr lang="en-US" altLang="en-US" sz="2700"/>
              <a:t>Is a pattern of network devices and describes the way in which these devices are connected. </a:t>
            </a:r>
          </a:p>
          <a:p>
            <a:r>
              <a:rPr lang="en-US" altLang="en-US" sz="2700"/>
              <a:t>Topologies can be physical or logical. </a:t>
            </a:r>
          </a:p>
          <a:p>
            <a:r>
              <a:rPr lang="en-US" altLang="en-US" sz="2700"/>
              <a:t>Physical topology refers to the actual physical structure of the network, while a logical topology determines the way in which the data actually passes through the network from one device to other.</a:t>
            </a:r>
          </a:p>
        </p:txBody>
      </p:sp>
    </p:spTree>
    <p:extLst>
      <p:ext uri="{BB962C8B-B14F-4D97-AF65-F5344CB8AC3E}">
        <p14:creationId xmlns:p14="http://schemas.microsoft.com/office/powerpoint/2010/main" val="8671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2344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Types of Topologies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8488"/>
            <a:ext cx="8229600" cy="4525963"/>
          </a:xfrm>
        </p:spPr>
        <p:txBody>
          <a:bodyPr/>
          <a:lstStyle/>
          <a:p>
            <a:r>
              <a:rPr lang="en-US" altLang="en-US"/>
              <a:t>Bus</a:t>
            </a:r>
          </a:p>
          <a:p>
            <a:r>
              <a:rPr lang="en-US" altLang="en-US" dirty="0"/>
              <a:t>Star</a:t>
            </a:r>
          </a:p>
          <a:p>
            <a:r>
              <a:rPr lang="en-US" altLang="en-US" dirty="0"/>
              <a:t>Ring</a:t>
            </a:r>
          </a:p>
          <a:p>
            <a:r>
              <a:rPr lang="en-US" altLang="en-US" dirty="0"/>
              <a:t>Mesh</a:t>
            </a:r>
          </a:p>
          <a:p>
            <a:r>
              <a:rPr lang="en-US" altLang="en-US" dirty="0"/>
              <a:t>Tree</a:t>
            </a:r>
          </a:p>
          <a:p>
            <a:r>
              <a:rPr lang="en-US" alt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9789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6200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Shape 215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Bus topology - I</a:t>
            </a:r>
          </a:p>
        </p:txBody>
      </p:sp>
      <p:sp>
        <p:nvSpPr>
          <p:cNvPr id="21507" name="Shape 21557"/>
          <p:cNvSpPr>
            <a:spLocks noGrp="1" noChangeArrowheads="1"/>
          </p:cNvSpPr>
          <p:nvPr>
            <p:ph sz="half" idx="1"/>
          </p:nvPr>
        </p:nvSpPr>
        <p:spPr>
          <a:xfrm>
            <a:off x="533400" y="1868488"/>
            <a:ext cx="82296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All devices are connected to a common cable called backbone/trunk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Operates in daisy chain fashion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Medium is shared that’s why creates collision</a:t>
            </a:r>
          </a:p>
        </p:txBody>
      </p:sp>
      <p:pic>
        <p:nvPicPr>
          <p:cNvPr id="21511" name="Rectangle 2155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49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0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Question </a:t>
            </a:r>
            <a:r>
              <a:rPr lang="en-US" altLang="en-US">
                <a:solidFill>
                  <a:schemeClr val="bg1"/>
                </a:solidFill>
              </a:rPr>
              <a:t>	</a:t>
            </a:r>
            <a:r>
              <a:rPr lang="en-US" altLang="en-US" sz="3400">
                <a:solidFill>
                  <a:schemeClr val="bg1"/>
                </a:solidFill>
              </a:rPr>
              <a:t>Time Limit – 3 </a:t>
            </a:r>
            <a:r>
              <a:rPr lang="en-US" altLang="en-US" sz="3400" dirty="0" err="1">
                <a:solidFill>
                  <a:schemeClr val="bg1"/>
                </a:solidFill>
              </a:rPr>
              <a:t>Mins</a:t>
            </a:r>
            <a:endParaRPr lang="en-US" altLang="en-US" sz="3400" dirty="0">
              <a:solidFill>
                <a:schemeClr val="bg1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868488"/>
            <a:ext cx="8229600" cy="4525963"/>
          </a:xfrm>
        </p:spPr>
        <p:txBody>
          <a:bodyPr/>
          <a:lstStyle/>
          <a:p>
            <a:r>
              <a:rPr lang="en-US" altLang="en-US"/>
              <a:t>List the different types of topology.</a:t>
            </a:r>
          </a:p>
        </p:txBody>
      </p:sp>
    </p:spTree>
    <p:extLst>
      <p:ext uri="{BB962C8B-B14F-4D97-AF65-F5344CB8AC3E}">
        <p14:creationId xmlns:p14="http://schemas.microsoft.com/office/powerpoint/2010/main" val="60996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Shape 10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dirty="0">
                <a:solidFill>
                  <a:schemeClr val="bg1"/>
                </a:solidFill>
              </a:rPr>
              <a:t>Bus topology - II</a:t>
            </a:r>
          </a:p>
        </p:txBody>
      </p:sp>
      <p:sp>
        <p:nvSpPr>
          <p:cNvPr id="23555" name="Shape 10242"/>
          <p:cNvSpPr>
            <a:spLocks noGrp="1" noChangeArrowheads="1"/>
          </p:cNvSpPr>
          <p:nvPr>
            <p:ph sz="half" idx="1"/>
          </p:nvPr>
        </p:nvSpPr>
        <p:spPr>
          <a:xfrm>
            <a:off x="457200" y="2167304"/>
            <a:ext cx="8229600" cy="4530725"/>
          </a:xfrm>
        </p:spPr>
        <p:txBody>
          <a:bodyPr/>
          <a:lstStyle/>
          <a:p>
            <a:pPr defTabSz="914400"/>
            <a:r>
              <a:rPr lang="en-US" altLang="en-US" sz="2600" dirty="0"/>
              <a:t>Server is at one end and devices are at different positions</a:t>
            </a:r>
          </a:p>
          <a:p>
            <a:pPr defTabSz="914400"/>
            <a:r>
              <a:rPr lang="en-US" altLang="en-US" sz="2600" dirty="0"/>
              <a:t>50 ohm terminators are used</a:t>
            </a:r>
          </a:p>
          <a:p>
            <a:pPr defTabSz="914400"/>
            <a:r>
              <a:rPr lang="en-US" altLang="en-US" sz="2600" dirty="0"/>
              <a:t>Devices are not responsible for data transmission</a:t>
            </a:r>
          </a:p>
          <a:p>
            <a:pPr defTabSz="914400"/>
            <a:endParaRPr lang="en-US" altLang="en-US" sz="2600" dirty="0"/>
          </a:p>
          <a:p>
            <a:pPr defTabSz="914400"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1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Shape 819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defTabSz="914400"/>
            <a:r>
              <a:rPr lang="en-US" altLang="en-US" dirty="0"/>
              <a:t> </a:t>
            </a:r>
            <a:r>
              <a:rPr lang="en-US" altLang="en-US" dirty="0">
                <a:solidFill>
                  <a:schemeClr val="bg1"/>
                </a:solidFill>
              </a:rPr>
              <a:t>Star Topology - I</a:t>
            </a:r>
          </a:p>
        </p:txBody>
      </p:sp>
      <p:sp>
        <p:nvSpPr>
          <p:cNvPr id="24579" name="Shape 8196"/>
          <p:cNvSpPr>
            <a:spLocks noGrp="1" noChangeArrowheads="1"/>
          </p:cNvSpPr>
          <p:nvPr>
            <p:ph type="body" idx="1"/>
          </p:nvPr>
        </p:nvSpPr>
        <p:spPr>
          <a:xfrm>
            <a:off x="492369" y="1676400"/>
            <a:ext cx="82296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Each device is connected to a central device called hub through cable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Data passes through hub before reaching destination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600" dirty="0"/>
          </a:p>
        </p:txBody>
      </p:sp>
      <p:pic>
        <p:nvPicPr>
          <p:cNvPr id="24583" name="Rectangle 81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98574"/>
            <a:ext cx="4572000" cy="198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830</Words>
  <Application>Microsoft Macintosh PowerPoint</Application>
  <PresentationFormat>On-screen Show (4:3)</PresentationFormat>
  <Paragraphs>150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Wingdings</vt:lpstr>
      <vt:lpstr>Arial</vt:lpstr>
      <vt:lpstr>1_Office Theme</vt:lpstr>
      <vt:lpstr>Custom Design</vt:lpstr>
      <vt:lpstr>Network Topologies </vt:lpstr>
      <vt:lpstr>Chapter Objectives</vt:lpstr>
      <vt:lpstr>Questions Time Limit – 5 Mins</vt:lpstr>
      <vt:lpstr>Topology</vt:lpstr>
      <vt:lpstr>Types of Topologies</vt:lpstr>
      <vt:lpstr>Bus topology - I</vt:lpstr>
      <vt:lpstr>Question  Time Limit – 3 Mins</vt:lpstr>
      <vt:lpstr>Bus topology - II</vt:lpstr>
      <vt:lpstr> Star Topology - I</vt:lpstr>
      <vt:lpstr>Star Topology - II</vt:lpstr>
      <vt:lpstr>Ring Topology - I</vt:lpstr>
      <vt:lpstr>Ring Topology - II</vt:lpstr>
      <vt:lpstr>Dual Ring Topology</vt:lpstr>
      <vt:lpstr>Mesh Topology - I</vt:lpstr>
      <vt:lpstr>Mesh Topology - II</vt:lpstr>
      <vt:lpstr>Mesh Topology - III</vt:lpstr>
      <vt:lpstr>Tree Topology - I</vt:lpstr>
      <vt:lpstr>Question Time Limit – 3 Mins</vt:lpstr>
      <vt:lpstr>Tree Topology - II</vt:lpstr>
      <vt:lpstr>Hybrid Topology - I</vt:lpstr>
      <vt:lpstr>Hybrid Topology - II</vt:lpstr>
      <vt:lpstr>Logical Vs Physical Configuration</vt:lpstr>
      <vt:lpstr>Summary - I</vt:lpstr>
      <vt:lpstr>Summary -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Networks </dc:title>
  <dc:creator>Microsoft Office User</dc:creator>
  <cp:lastModifiedBy>Microsoft Office User</cp:lastModifiedBy>
  <cp:revision>25</cp:revision>
  <dcterms:created xsi:type="dcterms:W3CDTF">2018-02-28T08:31:32Z</dcterms:created>
  <dcterms:modified xsi:type="dcterms:W3CDTF">2018-03-05T21:00:15Z</dcterms:modified>
</cp:coreProperties>
</file>