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45"/>
  </p:notesMasterIdLst>
  <p:handoutMasterIdLst>
    <p:handoutMasterId r:id="rId46"/>
  </p:handoutMasterIdLst>
  <p:sldIdLst>
    <p:sldId id="273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317" r:id="rId14"/>
    <p:sldId id="286" r:id="rId15"/>
    <p:sldId id="287" r:id="rId16"/>
    <p:sldId id="288" r:id="rId17"/>
    <p:sldId id="289" r:id="rId18"/>
    <p:sldId id="290" r:id="rId19"/>
    <p:sldId id="314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5" r:id="rId42"/>
    <p:sldId id="312" r:id="rId43"/>
    <p:sldId id="31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364" autoAdjust="0"/>
  </p:normalViewPr>
  <p:slideViewPr>
    <p:cSldViewPr>
      <p:cViewPr>
        <p:scale>
          <a:sx n="73" d="100"/>
          <a:sy n="73" d="100"/>
        </p:scale>
        <p:origin x="14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B2C10-6870-E643-AF27-9D681DED601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E1D208-2E27-644B-97A5-184D14A73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96D7FB-3A85-F748-94BF-FD2B82B08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984CAA-C97C-4943-A40F-EA71561956C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3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652-8855-2946-8BA7-DF210D3C872D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3B4E-B1CE-CC45-A8E8-6E0A5296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081B-4508-D441-9E43-1F4AC7D0DF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0ABB-5D85-3A41-A5DF-C7AE8A59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3CA2-CC4F-D342-9D9B-B0F348EF1F9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E77-8C45-FB4E-87DD-4B3F9BDE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31A-A127-9644-A89B-738DFA13033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6902-25D3-F248-9222-42DBE06F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4F0B-711A-F24D-A5F0-E6C49B2E174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AD0B2-5776-1C43-93F4-BC667811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E961-33C9-CD44-9D68-2480C7361E21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696A-7E2A-7147-A4E3-AA602705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3A6A-0129-E643-8747-AF2A5AA351B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B8AA-8BDD-FB4C-A0F2-E90EB5169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6E05-106B-FF40-8D09-9FFB8F777EF2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CAF-6491-4A41-8873-51720292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9D31-4DD4-9244-87E2-348EBC47BF4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7D06-50EF-0B47-A69D-269F1884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F6F0-302B-464B-B5D0-71D70CC3B287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F8EF-BD6A-704F-83F3-916CB7E0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F1-5D71-8449-897F-483AB40F1DC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12E7-535F-1D42-82C0-67694386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0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621823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2200" y="6248400"/>
            <a:ext cx="1752600" cy="3508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234113"/>
            <a:ext cx="1797050" cy="3952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Tutor: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4DB4B-6CB3-864E-872A-BB693D6BA3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C42433-9231-7748-9A68-875B8ECC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217927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03096"/>
            <a:ext cx="7772400" cy="1470025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Network  Protocols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221" y="3429000"/>
            <a:ext cx="2566797" cy="235825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275844" y="536051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5844" y="806009"/>
            <a:ext cx="489717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Message Delivery Options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752600"/>
            <a:ext cx="3429000" cy="2514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1713621"/>
            <a:ext cx="3352800" cy="3086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247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414" y="234596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2286000" y="3142885"/>
            <a:ext cx="5456622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Network Protocols and Standards </a:t>
            </a:r>
          </a:p>
        </p:txBody>
      </p:sp>
    </p:spTree>
    <p:extLst>
      <p:ext uri="{BB962C8B-B14F-4D97-AF65-F5344CB8AC3E}">
        <p14:creationId xmlns:p14="http://schemas.microsoft.com/office/powerpoint/2010/main" val="87393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" y="1828800"/>
            <a:ext cx="8796733" cy="33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02592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6581930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Rules that Govern Communications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76400"/>
            <a:ext cx="464007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493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02592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72888" y="2213085"/>
            <a:ext cx="8524770" cy="21621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How the message is formatted or structured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process by which networking devices share information about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pathways with other networks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How and when error and system messages are passed between devices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setup and termination of data transfer sessions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479" y="859223"/>
            <a:ext cx="40575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Network Protocols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4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02592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87567" y="2057400"/>
            <a:ext cx="6845464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Application Protocol – Hypertext Transfer Protocol (HTTP)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Transport Protocol – Transmission Control Protocol (TCP)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Internet Protocol – Internet Protocol (IP)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Network Access Protocols – Data link &amp; physical layers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453" y="762000"/>
            <a:ext cx="50321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Interaction of Protocols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61582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Suites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7219925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Suites and Industry Standards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76400"/>
            <a:ext cx="5006340" cy="4179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48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81155" y="345425"/>
            <a:ext cx="161582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Suites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81155" y="2172765"/>
            <a:ext cx="8620630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first packet switching network and predecessor to today’s Internet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was the Advanced Research Projects Agency Network (ARPANET),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 came to life in 1969 by connecting mainframe computers at four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locations. 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ARPANET was funded by the U.S. Department of Defense for use by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universities and research laboratories. Bolt, Beranek and Newman (BBN)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was the contractor that did much of the initial development of the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ARPANET, including creating the first router known as an Interface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Message Processor (IMP).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522" y="578915"/>
            <a:ext cx="88783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Creation of Internet, Development of TCP/IP </a:t>
            </a:r>
            <a:endParaRPr lang="en-US" altLang="zh-CN" sz="32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6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981200"/>
            <a:ext cx="8686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2">
              <a:lnSpc>
                <a:spcPts val="3400"/>
              </a:lnSpc>
            </a:pPr>
            <a:r>
              <a:rPr lang="en-US" altLang="zh-CN" sz="2000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 1973, Robert Kahn and Vinton Cerf began work on TCP to develop the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next generation of the ARPANET. TCP was designed to replace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ARPANET’s current Network Control Program (NCP). 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 1978, TCP was divided into two protocols: TCP and IP. Later, other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protocols were added to the TCP/IP suite of protocols including Telnet,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FTP, DNS, and many others. </a:t>
            </a:r>
          </a:p>
        </p:txBody>
      </p:sp>
    </p:spTree>
    <p:extLst>
      <p:ext uri="{BB962C8B-B14F-4D97-AF65-F5344CB8AC3E}">
        <p14:creationId xmlns:p14="http://schemas.microsoft.com/office/powerpoint/2010/main" val="139843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42401"/>
            <a:ext cx="161582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Suites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12359"/>
            <a:ext cx="7852150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TCP/IP Protocol Suite and Communication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692" y="2376901"/>
            <a:ext cx="7312025" cy="3627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6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33400" y="1981200"/>
            <a:ext cx="7226337" cy="2675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9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After completing this chapter, you will be able to: </a:t>
            </a:r>
          </a:p>
          <a:p>
            <a:pPr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Explain how rules are used to facilitate communication. </a:t>
            </a:r>
          </a:p>
          <a:p>
            <a:pPr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Explain the role of protocols and standards organizations in </a:t>
            </a:r>
          </a:p>
          <a:p>
            <a:pPr marL="23622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facilitating interoperability in network communications. </a:t>
            </a:r>
          </a:p>
          <a:p>
            <a:pPr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Explain how devices on a LAN access resources in a small to </a:t>
            </a:r>
          </a:p>
          <a:p>
            <a:pPr marL="236220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medium-sized business network. 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5844" y="796925"/>
            <a:ext cx="24673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Objectives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9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60327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Standards Organizations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1728850"/>
            <a:ext cx="6445675" cy="23160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Society (ISOC)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Architecture Board (IAB)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Engineering Task Force (IETF)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Institute of Electrical and Electronics Engineers (IEEE)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International Organization for Standards (ISO)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017" y="4616303"/>
            <a:ext cx="1267611" cy="335196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4804" y="4601333"/>
            <a:ext cx="1191159" cy="53200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9004" y="4764198"/>
            <a:ext cx="820525" cy="206274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22263" y="4645322"/>
            <a:ext cx="877128" cy="404132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3013" y="5339717"/>
            <a:ext cx="549618" cy="458856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1628" y="5168396"/>
            <a:ext cx="1616837" cy="801497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53534" y="5439149"/>
            <a:ext cx="1839129" cy="49674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75844" y="918889"/>
            <a:ext cx="40639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81753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60327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Standards Organizations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3919343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ISOC, IAB, and IETF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76" y="1933575"/>
            <a:ext cx="5365750" cy="3771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375" y="1822450"/>
            <a:ext cx="1935226" cy="78105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4126" y="2908236"/>
            <a:ext cx="1139825" cy="84931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3688" y="4214812"/>
            <a:ext cx="1368425" cy="820738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50" y="4214812"/>
            <a:ext cx="1659001" cy="1185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92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28600" y="572442"/>
            <a:ext cx="260327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Standards Organizations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28600" y="1744105"/>
            <a:ext cx="3581109" cy="3624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38 societies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130 journals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1,300 conferences each year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1,300 standards and projects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400,000 members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160 countries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IEEE 802.3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IEEE 802.11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7071" y="2275096"/>
            <a:ext cx="4951095" cy="354736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6162" y="913838"/>
            <a:ext cx="13003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IEEE</a:t>
            </a:r>
            <a:r>
              <a:rPr lang="en-US" altLang="zh-CN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73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60327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Standards Organizations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820738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ISO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10206"/>
            <a:ext cx="3778250" cy="22002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8356" y="2743200"/>
            <a:ext cx="2022577" cy="2886824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886323" y="2330806"/>
            <a:ext cx="152461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OSI Model </a:t>
            </a:r>
          </a:p>
        </p:txBody>
      </p:sp>
    </p:spTree>
    <p:extLst>
      <p:ext uri="{BB962C8B-B14F-4D97-AF65-F5344CB8AC3E}">
        <p14:creationId xmlns:p14="http://schemas.microsoft.com/office/powerpoint/2010/main" val="53479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60327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Standards Organizations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2057400"/>
            <a:ext cx="8078045" cy="25981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Electronic Industries Alliance (EIA)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Telecommunications Industry Association (TIA)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International Telecommunications Union – Telecommunications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Standardization Sector (ITU-T)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Corporation for Assigned Names and Numbers (ICANN)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Assigned Numbers Authority (IANA)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64990"/>
            <a:ext cx="64427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Other Standards Organization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93642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Reference Models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637674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Benefits of Using a Layered Model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5244084" cy="4030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037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93642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Reference Models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4873129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OSI Reference Model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752600"/>
            <a:ext cx="3020568" cy="4259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29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93642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Reference Models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5473934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TCP/IP Reference Model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76400"/>
            <a:ext cx="6490411" cy="4179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61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93642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Reference Models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7274107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Comparing the OSI and TCP/IP Models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81200"/>
            <a:ext cx="4605782" cy="4030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93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414" y="222221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2286000" y="3048444"/>
            <a:ext cx="369812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30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Moving Data in the Network </a:t>
            </a:r>
          </a:p>
        </p:txBody>
      </p:sp>
    </p:spTree>
    <p:extLst>
      <p:ext uri="{BB962C8B-B14F-4D97-AF65-F5344CB8AC3E}">
        <p14:creationId xmlns:p14="http://schemas.microsoft.com/office/powerpoint/2010/main" val="7838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7" y="1758593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1579792" y="1905000"/>
            <a:ext cx="5937523" cy="17645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476402">
              <a:lnSpc>
                <a:spcPts val="41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Rules of Communication </a:t>
            </a:r>
          </a:p>
          <a:p>
            <a:pPr marL="476402">
              <a:lnSpc>
                <a:spcPts val="31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Network Protocols and Standards </a:t>
            </a:r>
          </a:p>
          <a:p>
            <a:pPr marL="476402">
              <a:lnSpc>
                <a:spcPts val="31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Moving Data in the Network </a:t>
            </a:r>
          </a:p>
          <a:p>
            <a:pPr marL="476402">
              <a:lnSpc>
                <a:spcPts val="31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90122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609" y="3276600"/>
            <a:ext cx="3810762" cy="2686444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0646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Data Encapsulation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1820815"/>
            <a:ext cx="5923096" cy="23416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5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Segmenting message benefits </a:t>
            </a:r>
          </a:p>
          <a:p>
            <a:pPr marL="476402">
              <a:lnSpc>
                <a:spcPts val="3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Different conversations can be interleaved </a:t>
            </a:r>
          </a:p>
          <a:p>
            <a:pPr marL="476402">
              <a:lnSpc>
                <a:spcPts val="3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Increased reliability of network communications </a:t>
            </a:r>
          </a:p>
          <a:p>
            <a:pPr marL="19202">
              <a:lnSpc>
                <a:spcPts val="41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Segmenting message disadvantage </a:t>
            </a:r>
          </a:p>
          <a:p>
            <a:pPr marL="476402">
              <a:lnSpc>
                <a:spcPts val="3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Increased level of complexity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256" y="852873"/>
            <a:ext cx="651973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Communicating the Messages </a:t>
            </a:r>
            <a:endParaRPr lang="en-US" altLang="zh-CN" sz="36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9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0646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Data Encapsulation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13849" y="1981200"/>
            <a:ext cx="1562928" cy="27263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5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Data </a:t>
            </a:r>
          </a:p>
          <a:p>
            <a:pPr marL="19202">
              <a:lnSpc>
                <a:spcPts val="41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Segment </a:t>
            </a:r>
          </a:p>
          <a:p>
            <a:pPr marL="19202">
              <a:lnSpc>
                <a:spcPts val="41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Packet </a:t>
            </a:r>
          </a:p>
          <a:p>
            <a:pPr marL="19202">
              <a:lnSpc>
                <a:spcPts val="41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Frame </a:t>
            </a:r>
          </a:p>
          <a:p>
            <a:pPr marL="19202">
              <a:lnSpc>
                <a:spcPts val="4100"/>
              </a:lnSpc>
            </a:pPr>
            <a:r>
              <a:rPr lang="en-US" altLang="zh-CN" sz="24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Bits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0642" y="1600200"/>
            <a:ext cx="5607050" cy="42446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3127" y="766589"/>
            <a:ext cx="5929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</a:t>
            </a:r>
            <a:r>
              <a:rPr lang="en-US" altLang="zh-CN" sz="36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Data </a:t>
            </a:r>
            <a:r>
              <a:rPr lang="en-US" altLang="zh-CN" sz="36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Units (PDUs) </a:t>
            </a:r>
          </a:p>
        </p:txBody>
      </p:sp>
    </p:spTree>
    <p:extLst>
      <p:ext uri="{BB962C8B-B14F-4D97-AF65-F5344CB8AC3E}">
        <p14:creationId xmlns:p14="http://schemas.microsoft.com/office/powerpoint/2010/main" val="145707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0646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Data Encapsulation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430566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Encapsulation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55" y="2036555"/>
            <a:ext cx="6872246" cy="3381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56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0646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Data Encapsulation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491961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Protocol De-encapsulation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36555"/>
            <a:ext cx="7940675" cy="3665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541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898229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Moving Data in the Network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5148845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Accessing Local Resources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152" y="2036555"/>
            <a:ext cx="7940675" cy="3874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96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9" y="2017713"/>
            <a:ext cx="6062661" cy="387249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3104178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rgbClr val="6F8BA0"/>
                </a:solidFill>
                <a:latin typeface="Arial" pitchFamily="18" charset="0"/>
                <a:cs typeface="Arial" pitchFamily="18" charset="0"/>
              </a:rPr>
              <a:t>Accessing Local Resources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5844" y="806009"/>
            <a:ext cx="868301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rgbClr val="6F8BA0"/>
                </a:solidFill>
                <a:latin typeface="Arial" pitchFamily="18" charset="0"/>
                <a:cs typeface="Arial" pitchFamily="18" charset="0"/>
              </a:rPr>
              <a:t>Communicating with Device / Same Network </a:t>
            </a:r>
          </a:p>
        </p:txBody>
      </p:sp>
      <p:pic>
        <p:nvPicPr>
          <p:cNvPr id="6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5358114"/>
            <a:ext cx="2781300" cy="58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146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2898229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Accessing Local Resources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5844" y="806009"/>
            <a:ext cx="4344651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MAC and IP Addresses </a:t>
            </a:r>
          </a:p>
        </p:txBody>
      </p:sp>
      <p:sp>
        <p:nvSpPr>
          <p:cNvPr id="4" name="Freeform 3"/>
          <p:cNvSpPr/>
          <p:nvPr/>
        </p:nvSpPr>
        <p:spPr>
          <a:xfrm>
            <a:off x="6721251" y="3161860"/>
            <a:ext cx="454251" cy="154917"/>
          </a:xfrm>
          <a:custGeom>
            <a:avLst/>
            <a:gdLst>
              <a:gd name="connsiteX0" fmla="*/ 454251 w 454251"/>
              <a:gd name="connsiteY0" fmla="*/ 77458 h 154917"/>
              <a:gd name="connsiteX1" fmla="*/ 227124 w 454251"/>
              <a:gd name="connsiteY1" fmla="*/ 154917 h 154917"/>
              <a:gd name="connsiteX2" fmla="*/ 0 w 454251"/>
              <a:gd name="connsiteY2" fmla="*/ 77458 h 154917"/>
              <a:gd name="connsiteX3" fmla="*/ 227124 w 454251"/>
              <a:gd name="connsiteY3" fmla="*/ 0 h 154917"/>
              <a:gd name="connsiteX4" fmla="*/ 454251 w 454251"/>
              <a:gd name="connsiteY4" fmla="*/ 77458 h 154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251" h="154917">
                <a:moveTo>
                  <a:pt x="454251" y="77458"/>
                </a:moveTo>
                <a:cubicBezTo>
                  <a:pt x="454251" y="120237"/>
                  <a:pt x="352571" y="154917"/>
                  <a:pt x="227124" y="154917"/>
                </a:cubicBezTo>
                <a:cubicBezTo>
                  <a:pt x="101688" y="154917"/>
                  <a:pt x="0" y="120237"/>
                  <a:pt x="0" y="77458"/>
                </a:cubicBezTo>
                <a:cubicBezTo>
                  <a:pt x="0" y="34679"/>
                  <a:pt x="101688" y="0"/>
                  <a:pt x="227124" y="0"/>
                </a:cubicBezTo>
                <a:cubicBezTo>
                  <a:pt x="352571" y="0"/>
                  <a:pt x="454251" y="34679"/>
                  <a:pt x="454251" y="77458"/>
                </a:cubicBezTo>
                <a:close/>
              </a:path>
            </a:pathLst>
          </a:custGeom>
          <a:solidFill>
            <a:srgbClr val="0078AA">
              <a:alpha val="100000"/>
            </a:srgbClr>
          </a:solidFill>
          <a:ln w="277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21251" y="3161860"/>
            <a:ext cx="454251" cy="154917"/>
          </a:xfrm>
          <a:custGeom>
            <a:avLst/>
            <a:gdLst>
              <a:gd name="connsiteX0" fmla="*/ 454251 w 454251"/>
              <a:gd name="connsiteY0" fmla="*/ 77458 h 154917"/>
              <a:gd name="connsiteX1" fmla="*/ 227124 w 454251"/>
              <a:gd name="connsiteY1" fmla="*/ 154917 h 154917"/>
              <a:gd name="connsiteX2" fmla="*/ 0 w 454251"/>
              <a:gd name="connsiteY2" fmla="*/ 77458 h 154917"/>
              <a:gd name="connsiteX3" fmla="*/ 227124 w 454251"/>
              <a:gd name="connsiteY3" fmla="*/ 0 h 154917"/>
              <a:gd name="connsiteX4" fmla="*/ 454251 w 454251"/>
              <a:gd name="connsiteY4" fmla="*/ 77458 h 154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251" h="154917">
                <a:moveTo>
                  <a:pt x="454251" y="77458"/>
                </a:moveTo>
                <a:cubicBezTo>
                  <a:pt x="454251" y="120237"/>
                  <a:pt x="352571" y="154917"/>
                  <a:pt x="227124" y="154917"/>
                </a:cubicBezTo>
                <a:cubicBezTo>
                  <a:pt x="101688" y="154917"/>
                  <a:pt x="0" y="120237"/>
                  <a:pt x="0" y="77458"/>
                </a:cubicBezTo>
                <a:cubicBezTo>
                  <a:pt x="0" y="34679"/>
                  <a:pt x="101688" y="0"/>
                  <a:pt x="227124" y="0"/>
                </a:cubicBezTo>
                <a:cubicBezTo>
                  <a:pt x="352571" y="0"/>
                  <a:pt x="454251" y="34679"/>
                  <a:pt x="454251" y="77458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770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21251" y="3131431"/>
            <a:ext cx="454248" cy="110654"/>
          </a:xfrm>
          <a:custGeom>
            <a:avLst/>
            <a:gdLst>
              <a:gd name="connsiteX0" fmla="*/ 0 w 454248"/>
              <a:gd name="connsiteY0" fmla="*/ 110654 h 110654"/>
              <a:gd name="connsiteX1" fmla="*/ 454248 w 454248"/>
              <a:gd name="connsiteY1" fmla="*/ 110654 h 110654"/>
              <a:gd name="connsiteX2" fmla="*/ 454248 w 454248"/>
              <a:gd name="connsiteY2" fmla="*/ 0 h 110654"/>
              <a:gd name="connsiteX3" fmla="*/ 0 w 454248"/>
              <a:gd name="connsiteY3" fmla="*/ 0 h 110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248" h="110654">
                <a:moveTo>
                  <a:pt x="0" y="110654"/>
                </a:moveTo>
                <a:lnTo>
                  <a:pt x="454248" y="110654"/>
                </a:lnTo>
                <a:lnTo>
                  <a:pt x="454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21251" y="3131431"/>
            <a:ext cx="454248" cy="110654"/>
          </a:xfrm>
          <a:custGeom>
            <a:avLst/>
            <a:gdLst>
              <a:gd name="connsiteX0" fmla="*/ 0 w 454248"/>
              <a:gd name="connsiteY0" fmla="*/ 110654 h 110654"/>
              <a:gd name="connsiteX1" fmla="*/ 454248 w 454248"/>
              <a:gd name="connsiteY1" fmla="*/ 110654 h 110654"/>
              <a:gd name="connsiteX2" fmla="*/ 454248 w 454248"/>
              <a:gd name="connsiteY2" fmla="*/ 0 h 110654"/>
              <a:gd name="connsiteX3" fmla="*/ 0 w 454248"/>
              <a:gd name="connsiteY3" fmla="*/ 0 h 110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248" h="110654">
                <a:moveTo>
                  <a:pt x="0" y="110654"/>
                </a:moveTo>
                <a:lnTo>
                  <a:pt x="454248" y="110654"/>
                </a:lnTo>
                <a:lnTo>
                  <a:pt x="454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8AA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21251" y="3051206"/>
            <a:ext cx="454251" cy="154916"/>
          </a:xfrm>
          <a:custGeom>
            <a:avLst/>
            <a:gdLst>
              <a:gd name="connsiteX0" fmla="*/ 454251 w 454251"/>
              <a:gd name="connsiteY0" fmla="*/ 77458 h 154916"/>
              <a:gd name="connsiteX1" fmla="*/ 227124 w 454251"/>
              <a:gd name="connsiteY1" fmla="*/ 154916 h 154916"/>
              <a:gd name="connsiteX2" fmla="*/ 0 w 454251"/>
              <a:gd name="connsiteY2" fmla="*/ 77458 h 154916"/>
              <a:gd name="connsiteX3" fmla="*/ 227124 w 454251"/>
              <a:gd name="connsiteY3" fmla="*/ 0 h 154916"/>
              <a:gd name="connsiteX4" fmla="*/ 454251 w 454251"/>
              <a:gd name="connsiteY4" fmla="*/ 77458 h 154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251" h="154916">
                <a:moveTo>
                  <a:pt x="454251" y="77458"/>
                </a:moveTo>
                <a:cubicBezTo>
                  <a:pt x="454251" y="120237"/>
                  <a:pt x="352571" y="154916"/>
                  <a:pt x="227124" y="154916"/>
                </a:cubicBezTo>
                <a:cubicBezTo>
                  <a:pt x="101688" y="154916"/>
                  <a:pt x="0" y="120237"/>
                  <a:pt x="0" y="77458"/>
                </a:cubicBezTo>
                <a:cubicBezTo>
                  <a:pt x="0" y="34679"/>
                  <a:pt x="101688" y="0"/>
                  <a:pt x="227124" y="0"/>
                </a:cubicBezTo>
                <a:cubicBezTo>
                  <a:pt x="352571" y="0"/>
                  <a:pt x="454251" y="34679"/>
                  <a:pt x="454251" y="77458"/>
                </a:cubicBezTo>
                <a:close/>
              </a:path>
            </a:pathLst>
          </a:custGeom>
          <a:solidFill>
            <a:srgbClr val="00B4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721251" y="3051206"/>
            <a:ext cx="454251" cy="154916"/>
          </a:xfrm>
          <a:custGeom>
            <a:avLst/>
            <a:gdLst>
              <a:gd name="connsiteX0" fmla="*/ 454251 w 454251"/>
              <a:gd name="connsiteY0" fmla="*/ 77458 h 154916"/>
              <a:gd name="connsiteX1" fmla="*/ 227124 w 454251"/>
              <a:gd name="connsiteY1" fmla="*/ 154916 h 154916"/>
              <a:gd name="connsiteX2" fmla="*/ 0 w 454251"/>
              <a:gd name="connsiteY2" fmla="*/ 77458 h 154916"/>
              <a:gd name="connsiteX3" fmla="*/ 227124 w 454251"/>
              <a:gd name="connsiteY3" fmla="*/ 0 h 154916"/>
              <a:gd name="connsiteX4" fmla="*/ 454251 w 454251"/>
              <a:gd name="connsiteY4" fmla="*/ 77458 h 154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251" h="154916">
                <a:moveTo>
                  <a:pt x="454251" y="77458"/>
                </a:moveTo>
                <a:cubicBezTo>
                  <a:pt x="454251" y="120237"/>
                  <a:pt x="352571" y="154916"/>
                  <a:pt x="227124" y="154916"/>
                </a:cubicBezTo>
                <a:cubicBezTo>
                  <a:pt x="101688" y="154916"/>
                  <a:pt x="0" y="120237"/>
                  <a:pt x="0" y="77458"/>
                </a:cubicBezTo>
                <a:cubicBezTo>
                  <a:pt x="0" y="34679"/>
                  <a:pt x="101688" y="0"/>
                  <a:pt x="227124" y="0"/>
                </a:cubicBezTo>
                <a:cubicBezTo>
                  <a:pt x="352571" y="0"/>
                  <a:pt x="454251" y="34679"/>
                  <a:pt x="454251" y="77458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770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953914" y="3073337"/>
            <a:ext cx="149572" cy="49794"/>
          </a:xfrm>
          <a:custGeom>
            <a:avLst/>
            <a:gdLst>
              <a:gd name="connsiteX0" fmla="*/ 0 w 149572"/>
              <a:gd name="connsiteY0" fmla="*/ 38729 h 49794"/>
              <a:gd name="connsiteX1" fmla="*/ 33238 w 149572"/>
              <a:gd name="connsiteY1" fmla="*/ 49794 h 49794"/>
              <a:gd name="connsiteX2" fmla="*/ 113565 w 149572"/>
              <a:gd name="connsiteY2" fmla="*/ 16598 h 49794"/>
              <a:gd name="connsiteX3" fmla="*/ 149572 w 149572"/>
              <a:gd name="connsiteY3" fmla="*/ 27664 h 49794"/>
              <a:gd name="connsiteX4" fmla="*/ 130184 w 149572"/>
              <a:gd name="connsiteY4" fmla="*/ 0 h 49794"/>
              <a:gd name="connsiteX5" fmla="*/ 36007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0" y="38729"/>
                </a:moveTo>
                <a:lnTo>
                  <a:pt x="33238" y="49794"/>
                </a:lnTo>
                <a:lnTo>
                  <a:pt x="113565" y="16598"/>
                </a:lnTo>
                <a:lnTo>
                  <a:pt x="149572" y="27664"/>
                </a:lnTo>
                <a:lnTo>
                  <a:pt x="130184" y="0"/>
                </a:lnTo>
                <a:lnTo>
                  <a:pt x="36007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953914" y="3073337"/>
            <a:ext cx="149572" cy="49794"/>
          </a:xfrm>
          <a:custGeom>
            <a:avLst/>
            <a:gdLst>
              <a:gd name="connsiteX0" fmla="*/ 0 w 149572"/>
              <a:gd name="connsiteY0" fmla="*/ 38729 h 49794"/>
              <a:gd name="connsiteX1" fmla="*/ 33238 w 149572"/>
              <a:gd name="connsiteY1" fmla="*/ 49794 h 49794"/>
              <a:gd name="connsiteX2" fmla="*/ 113565 w 149572"/>
              <a:gd name="connsiteY2" fmla="*/ 16598 h 49794"/>
              <a:gd name="connsiteX3" fmla="*/ 149572 w 149572"/>
              <a:gd name="connsiteY3" fmla="*/ 27664 h 49794"/>
              <a:gd name="connsiteX4" fmla="*/ 130184 w 149572"/>
              <a:gd name="connsiteY4" fmla="*/ 0 h 49794"/>
              <a:gd name="connsiteX5" fmla="*/ 36007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0" y="38729"/>
                </a:moveTo>
                <a:lnTo>
                  <a:pt x="33238" y="49794"/>
                </a:lnTo>
                <a:lnTo>
                  <a:pt x="113565" y="16598"/>
                </a:lnTo>
                <a:lnTo>
                  <a:pt x="149572" y="27664"/>
                </a:lnTo>
                <a:lnTo>
                  <a:pt x="130184" y="0"/>
                </a:lnTo>
                <a:lnTo>
                  <a:pt x="36007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790496" y="3131431"/>
            <a:ext cx="149570" cy="52561"/>
          </a:xfrm>
          <a:custGeom>
            <a:avLst/>
            <a:gdLst>
              <a:gd name="connsiteX0" fmla="*/ 149570 w 149570"/>
              <a:gd name="connsiteY0" fmla="*/ 11065 h 52561"/>
              <a:gd name="connsiteX1" fmla="*/ 116332 w 149570"/>
              <a:gd name="connsiteY1" fmla="*/ 0 h 52561"/>
              <a:gd name="connsiteX2" fmla="*/ 38777 w 149570"/>
              <a:gd name="connsiteY2" fmla="*/ 33196 h 52561"/>
              <a:gd name="connsiteX3" fmla="*/ 0 w 149570"/>
              <a:gd name="connsiteY3" fmla="*/ 22131 h 52561"/>
              <a:gd name="connsiteX4" fmla="*/ 19389 w 149570"/>
              <a:gd name="connsiteY4" fmla="*/ 52561 h 52561"/>
              <a:gd name="connsiteX5" fmla="*/ 116332 w 149570"/>
              <a:gd name="connsiteY5" fmla="*/ 52561 h 52561"/>
              <a:gd name="connsiteX6" fmla="*/ 74785 w 149570"/>
              <a:gd name="connsiteY6" fmla="*/ 41495 h 5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52561">
                <a:moveTo>
                  <a:pt x="149570" y="11065"/>
                </a:moveTo>
                <a:lnTo>
                  <a:pt x="116332" y="0"/>
                </a:lnTo>
                <a:lnTo>
                  <a:pt x="38777" y="33196"/>
                </a:lnTo>
                <a:lnTo>
                  <a:pt x="0" y="22131"/>
                </a:lnTo>
                <a:lnTo>
                  <a:pt x="19389" y="52561"/>
                </a:lnTo>
                <a:lnTo>
                  <a:pt x="116332" y="52561"/>
                </a:lnTo>
                <a:lnTo>
                  <a:pt x="74785" y="4149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90496" y="3131431"/>
            <a:ext cx="149570" cy="52561"/>
          </a:xfrm>
          <a:custGeom>
            <a:avLst/>
            <a:gdLst>
              <a:gd name="connsiteX0" fmla="*/ 149570 w 149570"/>
              <a:gd name="connsiteY0" fmla="*/ 11065 h 52561"/>
              <a:gd name="connsiteX1" fmla="*/ 116332 w 149570"/>
              <a:gd name="connsiteY1" fmla="*/ 0 h 52561"/>
              <a:gd name="connsiteX2" fmla="*/ 38777 w 149570"/>
              <a:gd name="connsiteY2" fmla="*/ 33196 h 52561"/>
              <a:gd name="connsiteX3" fmla="*/ 0 w 149570"/>
              <a:gd name="connsiteY3" fmla="*/ 22131 h 52561"/>
              <a:gd name="connsiteX4" fmla="*/ 19389 w 149570"/>
              <a:gd name="connsiteY4" fmla="*/ 52561 h 52561"/>
              <a:gd name="connsiteX5" fmla="*/ 116332 w 149570"/>
              <a:gd name="connsiteY5" fmla="*/ 52561 h 52561"/>
              <a:gd name="connsiteX6" fmla="*/ 74785 w 149570"/>
              <a:gd name="connsiteY6" fmla="*/ 41495 h 5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52561">
                <a:moveTo>
                  <a:pt x="149570" y="11065"/>
                </a:moveTo>
                <a:lnTo>
                  <a:pt x="116332" y="0"/>
                </a:lnTo>
                <a:lnTo>
                  <a:pt x="38777" y="33196"/>
                </a:lnTo>
                <a:lnTo>
                  <a:pt x="0" y="22131"/>
                </a:lnTo>
                <a:lnTo>
                  <a:pt x="19389" y="52561"/>
                </a:lnTo>
                <a:lnTo>
                  <a:pt x="116332" y="52561"/>
                </a:lnTo>
                <a:lnTo>
                  <a:pt x="74785" y="4149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98805" y="3070571"/>
            <a:ext cx="149570" cy="49794"/>
          </a:xfrm>
          <a:custGeom>
            <a:avLst/>
            <a:gdLst>
              <a:gd name="connsiteX0" fmla="*/ 0 w 149570"/>
              <a:gd name="connsiteY0" fmla="*/ 11065 h 49794"/>
              <a:gd name="connsiteX1" fmla="*/ 33238 w 149570"/>
              <a:gd name="connsiteY1" fmla="*/ 0 h 49794"/>
              <a:gd name="connsiteX2" fmla="*/ 113562 w 149570"/>
              <a:gd name="connsiteY2" fmla="*/ 30430 h 49794"/>
              <a:gd name="connsiteX3" fmla="*/ 149570 w 149570"/>
              <a:gd name="connsiteY3" fmla="*/ 22131 h 49794"/>
              <a:gd name="connsiteX4" fmla="*/ 130181 w 149570"/>
              <a:gd name="connsiteY4" fmla="*/ 49794 h 49794"/>
              <a:gd name="connsiteX5" fmla="*/ 36007 w 149570"/>
              <a:gd name="connsiteY5" fmla="*/ 49794 h 49794"/>
              <a:gd name="connsiteX6" fmla="*/ 74785 w 149570"/>
              <a:gd name="connsiteY6" fmla="*/ 41495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49794">
                <a:moveTo>
                  <a:pt x="0" y="11065"/>
                </a:moveTo>
                <a:lnTo>
                  <a:pt x="33238" y="0"/>
                </a:lnTo>
                <a:lnTo>
                  <a:pt x="113562" y="30430"/>
                </a:lnTo>
                <a:lnTo>
                  <a:pt x="149570" y="22131"/>
                </a:lnTo>
                <a:lnTo>
                  <a:pt x="130181" y="49794"/>
                </a:lnTo>
                <a:lnTo>
                  <a:pt x="36007" y="49794"/>
                </a:lnTo>
                <a:lnTo>
                  <a:pt x="74785" y="4149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798805" y="3070571"/>
            <a:ext cx="149570" cy="49794"/>
          </a:xfrm>
          <a:custGeom>
            <a:avLst/>
            <a:gdLst>
              <a:gd name="connsiteX0" fmla="*/ 0 w 149570"/>
              <a:gd name="connsiteY0" fmla="*/ 11065 h 49794"/>
              <a:gd name="connsiteX1" fmla="*/ 33238 w 149570"/>
              <a:gd name="connsiteY1" fmla="*/ 0 h 49794"/>
              <a:gd name="connsiteX2" fmla="*/ 113562 w 149570"/>
              <a:gd name="connsiteY2" fmla="*/ 30430 h 49794"/>
              <a:gd name="connsiteX3" fmla="*/ 149570 w 149570"/>
              <a:gd name="connsiteY3" fmla="*/ 22131 h 49794"/>
              <a:gd name="connsiteX4" fmla="*/ 130181 w 149570"/>
              <a:gd name="connsiteY4" fmla="*/ 49794 h 49794"/>
              <a:gd name="connsiteX5" fmla="*/ 36007 w 149570"/>
              <a:gd name="connsiteY5" fmla="*/ 49794 h 49794"/>
              <a:gd name="connsiteX6" fmla="*/ 74785 w 149570"/>
              <a:gd name="connsiteY6" fmla="*/ 41495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49794">
                <a:moveTo>
                  <a:pt x="0" y="11065"/>
                </a:moveTo>
                <a:lnTo>
                  <a:pt x="33238" y="0"/>
                </a:lnTo>
                <a:lnTo>
                  <a:pt x="113562" y="30430"/>
                </a:lnTo>
                <a:lnTo>
                  <a:pt x="149570" y="22131"/>
                </a:lnTo>
                <a:lnTo>
                  <a:pt x="130181" y="49794"/>
                </a:lnTo>
                <a:lnTo>
                  <a:pt x="36007" y="49794"/>
                </a:lnTo>
                <a:lnTo>
                  <a:pt x="74785" y="4149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948375" y="3136963"/>
            <a:ext cx="149572" cy="49794"/>
          </a:xfrm>
          <a:custGeom>
            <a:avLst/>
            <a:gdLst>
              <a:gd name="connsiteX0" fmla="*/ 149572 w 149572"/>
              <a:gd name="connsiteY0" fmla="*/ 38729 h 49794"/>
              <a:gd name="connsiteX1" fmla="*/ 116335 w 149572"/>
              <a:gd name="connsiteY1" fmla="*/ 49794 h 49794"/>
              <a:gd name="connsiteX2" fmla="*/ 38777 w 149572"/>
              <a:gd name="connsiteY2" fmla="*/ 16598 h 49794"/>
              <a:gd name="connsiteX3" fmla="*/ 0 w 149572"/>
              <a:gd name="connsiteY3" fmla="*/ 27664 h 49794"/>
              <a:gd name="connsiteX4" fmla="*/ 19389 w 149572"/>
              <a:gd name="connsiteY4" fmla="*/ 0 h 49794"/>
              <a:gd name="connsiteX5" fmla="*/ 116335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149572" y="38729"/>
                </a:moveTo>
                <a:lnTo>
                  <a:pt x="116335" y="49794"/>
                </a:lnTo>
                <a:lnTo>
                  <a:pt x="38777" y="16598"/>
                </a:lnTo>
                <a:lnTo>
                  <a:pt x="0" y="27664"/>
                </a:lnTo>
                <a:lnTo>
                  <a:pt x="19389" y="0"/>
                </a:lnTo>
                <a:lnTo>
                  <a:pt x="116335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48375" y="3136963"/>
            <a:ext cx="149572" cy="49794"/>
          </a:xfrm>
          <a:custGeom>
            <a:avLst/>
            <a:gdLst>
              <a:gd name="connsiteX0" fmla="*/ 149572 w 149572"/>
              <a:gd name="connsiteY0" fmla="*/ 38729 h 49794"/>
              <a:gd name="connsiteX1" fmla="*/ 116335 w 149572"/>
              <a:gd name="connsiteY1" fmla="*/ 49794 h 49794"/>
              <a:gd name="connsiteX2" fmla="*/ 38777 w 149572"/>
              <a:gd name="connsiteY2" fmla="*/ 16598 h 49794"/>
              <a:gd name="connsiteX3" fmla="*/ 0 w 149572"/>
              <a:gd name="connsiteY3" fmla="*/ 27664 h 49794"/>
              <a:gd name="connsiteX4" fmla="*/ 19389 w 149572"/>
              <a:gd name="connsiteY4" fmla="*/ 0 h 49794"/>
              <a:gd name="connsiteX5" fmla="*/ 116335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149572" y="38729"/>
                </a:moveTo>
                <a:lnTo>
                  <a:pt x="116335" y="49794"/>
                </a:lnTo>
                <a:lnTo>
                  <a:pt x="38777" y="16598"/>
                </a:lnTo>
                <a:lnTo>
                  <a:pt x="0" y="27664"/>
                </a:lnTo>
                <a:lnTo>
                  <a:pt x="19389" y="0"/>
                </a:lnTo>
                <a:lnTo>
                  <a:pt x="116335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956684" y="3076104"/>
            <a:ext cx="149572" cy="49794"/>
          </a:xfrm>
          <a:custGeom>
            <a:avLst/>
            <a:gdLst>
              <a:gd name="connsiteX0" fmla="*/ 0 w 149572"/>
              <a:gd name="connsiteY0" fmla="*/ 38729 h 49794"/>
              <a:gd name="connsiteX1" fmla="*/ 33238 w 149572"/>
              <a:gd name="connsiteY1" fmla="*/ 49794 h 49794"/>
              <a:gd name="connsiteX2" fmla="*/ 113565 w 149572"/>
              <a:gd name="connsiteY2" fmla="*/ 16598 h 49794"/>
              <a:gd name="connsiteX3" fmla="*/ 149572 w 149572"/>
              <a:gd name="connsiteY3" fmla="*/ 27664 h 49794"/>
              <a:gd name="connsiteX4" fmla="*/ 130184 w 149572"/>
              <a:gd name="connsiteY4" fmla="*/ 0 h 49794"/>
              <a:gd name="connsiteX5" fmla="*/ 36007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0" y="38729"/>
                </a:moveTo>
                <a:lnTo>
                  <a:pt x="33238" y="49794"/>
                </a:lnTo>
                <a:lnTo>
                  <a:pt x="113565" y="16598"/>
                </a:lnTo>
                <a:lnTo>
                  <a:pt x="149572" y="27664"/>
                </a:lnTo>
                <a:lnTo>
                  <a:pt x="130184" y="0"/>
                </a:lnTo>
                <a:lnTo>
                  <a:pt x="36007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956684" y="3076104"/>
            <a:ext cx="149572" cy="49794"/>
          </a:xfrm>
          <a:custGeom>
            <a:avLst/>
            <a:gdLst>
              <a:gd name="connsiteX0" fmla="*/ 0 w 149572"/>
              <a:gd name="connsiteY0" fmla="*/ 38729 h 49794"/>
              <a:gd name="connsiteX1" fmla="*/ 33238 w 149572"/>
              <a:gd name="connsiteY1" fmla="*/ 49794 h 49794"/>
              <a:gd name="connsiteX2" fmla="*/ 113565 w 149572"/>
              <a:gd name="connsiteY2" fmla="*/ 16598 h 49794"/>
              <a:gd name="connsiteX3" fmla="*/ 149572 w 149572"/>
              <a:gd name="connsiteY3" fmla="*/ 27664 h 49794"/>
              <a:gd name="connsiteX4" fmla="*/ 130184 w 149572"/>
              <a:gd name="connsiteY4" fmla="*/ 0 h 49794"/>
              <a:gd name="connsiteX5" fmla="*/ 36007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0" y="38729"/>
                </a:moveTo>
                <a:lnTo>
                  <a:pt x="33238" y="49794"/>
                </a:lnTo>
                <a:lnTo>
                  <a:pt x="113565" y="16598"/>
                </a:lnTo>
                <a:lnTo>
                  <a:pt x="149572" y="27664"/>
                </a:lnTo>
                <a:lnTo>
                  <a:pt x="130184" y="0"/>
                </a:lnTo>
                <a:lnTo>
                  <a:pt x="36007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793266" y="3134197"/>
            <a:ext cx="149570" cy="52561"/>
          </a:xfrm>
          <a:custGeom>
            <a:avLst/>
            <a:gdLst>
              <a:gd name="connsiteX0" fmla="*/ 149570 w 149570"/>
              <a:gd name="connsiteY0" fmla="*/ 11065 h 52561"/>
              <a:gd name="connsiteX1" fmla="*/ 116332 w 149570"/>
              <a:gd name="connsiteY1" fmla="*/ 0 h 52561"/>
              <a:gd name="connsiteX2" fmla="*/ 38777 w 149570"/>
              <a:gd name="connsiteY2" fmla="*/ 33196 h 52561"/>
              <a:gd name="connsiteX3" fmla="*/ 0 w 149570"/>
              <a:gd name="connsiteY3" fmla="*/ 22131 h 52561"/>
              <a:gd name="connsiteX4" fmla="*/ 19389 w 149570"/>
              <a:gd name="connsiteY4" fmla="*/ 52561 h 52561"/>
              <a:gd name="connsiteX5" fmla="*/ 116332 w 149570"/>
              <a:gd name="connsiteY5" fmla="*/ 52561 h 52561"/>
              <a:gd name="connsiteX6" fmla="*/ 74785 w 149570"/>
              <a:gd name="connsiteY6" fmla="*/ 41495 h 5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52561">
                <a:moveTo>
                  <a:pt x="149570" y="11065"/>
                </a:moveTo>
                <a:lnTo>
                  <a:pt x="116332" y="0"/>
                </a:lnTo>
                <a:lnTo>
                  <a:pt x="38777" y="33196"/>
                </a:lnTo>
                <a:lnTo>
                  <a:pt x="0" y="22131"/>
                </a:lnTo>
                <a:lnTo>
                  <a:pt x="19389" y="52561"/>
                </a:lnTo>
                <a:lnTo>
                  <a:pt x="116332" y="52561"/>
                </a:lnTo>
                <a:lnTo>
                  <a:pt x="74785" y="4149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93266" y="3134197"/>
            <a:ext cx="149570" cy="52561"/>
          </a:xfrm>
          <a:custGeom>
            <a:avLst/>
            <a:gdLst>
              <a:gd name="connsiteX0" fmla="*/ 149570 w 149570"/>
              <a:gd name="connsiteY0" fmla="*/ 11065 h 52561"/>
              <a:gd name="connsiteX1" fmla="*/ 116332 w 149570"/>
              <a:gd name="connsiteY1" fmla="*/ 0 h 52561"/>
              <a:gd name="connsiteX2" fmla="*/ 38777 w 149570"/>
              <a:gd name="connsiteY2" fmla="*/ 33196 h 52561"/>
              <a:gd name="connsiteX3" fmla="*/ 0 w 149570"/>
              <a:gd name="connsiteY3" fmla="*/ 22131 h 52561"/>
              <a:gd name="connsiteX4" fmla="*/ 19389 w 149570"/>
              <a:gd name="connsiteY4" fmla="*/ 52561 h 52561"/>
              <a:gd name="connsiteX5" fmla="*/ 116332 w 149570"/>
              <a:gd name="connsiteY5" fmla="*/ 52561 h 52561"/>
              <a:gd name="connsiteX6" fmla="*/ 74785 w 149570"/>
              <a:gd name="connsiteY6" fmla="*/ 41495 h 52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52561">
                <a:moveTo>
                  <a:pt x="149570" y="11065"/>
                </a:moveTo>
                <a:lnTo>
                  <a:pt x="116332" y="0"/>
                </a:lnTo>
                <a:lnTo>
                  <a:pt x="38777" y="33196"/>
                </a:lnTo>
                <a:lnTo>
                  <a:pt x="0" y="22131"/>
                </a:lnTo>
                <a:lnTo>
                  <a:pt x="19389" y="52561"/>
                </a:lnTo>
                <a:lnTo>
                  <a:pt x="116332" y="52561"/>
                </a:lnTo>
                <a:lnTo>
                  <a:pt x="74785" y="4149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801575" y="3073337"/>
            <a:ext cx="149570" cy="49794"/>
          </a:xfrm>
          <a:custGeom>
            <a:avLst/>
            <a:gdLst>
              <a:gd name="connsiteX0" fmla="*/ 0 w 149570"/>
              <a:gd name="connsiteY0" fmla="*/ 11065 h 49794"/>
              <a:gd name="connsiteX1" fmla="*/ 33238 w 149570"/>
              <a:gd name="connsiteY1" fmla="*/ 0 h 49794"/>
              <a:gd name="connsiteX2" fmla="*/ 113562 w 149570"/>
              <a:gd name="connsiteY2" fmla="*/ 30430 h 49794"/>
              <a:gd name="connsiteX3" fmla="*/ 149570 w 149570"/>
              <a:gd name="connsiteY3" fmla="*/ 22131 h 49794"/>
              <a:gd name="connsiteX4" fmla="*/ 130181 w 149570"/>
              <a:gd name="connsiteY4" fmla="*/ 49794 h 49794"/>
              <a:gd name="connsiteX5" fmla="*/ 36007 w 149570"/>
              <a:gd name="connsiteY5" fmla="*/ 49794 h 49794"/>
              <a:gd name="connsiteX6" fmla="*/ 74785 w 149570"/>
              <a:gd name="connsiteY6" fmla="*/ 41495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49794">
                <a:moveTo>
                  <a:pt x="0" y="11065"/>
                </a:moveTo>
                <a:lnTo>
                  <a:pt x="33238" y="0"/>
                </a:lnTo>
                <a:lnTo>
                  <a:pt x="113562" y="30430"/>
                </a:lnTo>
                <a:lnTo>
                  <a:pt x="149570" y="22131"/>
                </a:lnTo>
                <a:lnTo>
                  <a:pt x="130181" y="49794"/>
                </a:lnTo>
                <a:lnTo>
                  <a:pt x="36007" y="49794"/>
                </a:lnTo>
                <a:lnTo>
                  <a:pt x="74785" y="4149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801575" y="3073337"/>
            <a:ext cx="149570" cy="49794"/>
          </a:xfrm>
          <a:custGeom>
            <a:avLst/>
            <a:gdLst>
              <a:gd name="connsiteX0" fmla="*/ 0 w 149570"/>
              <a:gd name="connsiteY0" fmla="*/ 11065 h 49794"/>
              <a:gd name="connsiteX1" fmla="*/ 33238 w 149570"/>
              <a:gd name="connsiteY1" fmla="*/ 0 h 49794"/>
              <a:gd name="connsiteX2" fmla="*/ 113562 w 149570"/>
              <a:gd name="connsiteY2" fmla="*/ 30430 h 49794"/>
              <a:gd name="connsiteX3" fmla="*/ 149570 w 149570"/>
              <a:gd name="connsiteY3" fmla="*/ 22131 h 49794"/>
              <a:gd name="connsiteX4" fmla="*/ 130181 w 149570"/>
              <a:gd name="connsiteY4" fmla="*/ 49794 h 49794"/>
              <a:gd name="connsiteX5" fmla="*/ 36007 w 149570"/>
              <a:gd name="connsiteY5" fmla="*/ 49794 h 49794"/>
              <a:gd name="connsiteX6" fmla="*/ 74785 w 149570"/>
              <a:gd name="connsiteY6" fmla="*/ 41495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0" h="49794">
                <a:moveTo>
                  <a:pt x="0" y="11065"/>
                </a:moveTo>
                <a:lnTo>
                  <a:pt x="33238" y="0"/>
                </a:lnTo>
                <a:lnTo>
                  <a:pt x="113562" y="30430"/>
                </a:lnTo>
                <a:lnTo>
                  <a:pt x="149570" y="22131"/>
                </a:lnTo>
                <a:lnTo>
                  <a:pt x="130181" y="49794"/>
                </a:lnTo>
                <a:lnTo>
                  <a:pt x="36007" y="49794"/>
                </a:lnTo>
                <a:lnTo>
                  <a:pt x="74785" y="4149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951145" y="3139730"/>
            <a:ext cx="149572" cy="49794"/>
          </a:xfrm>
          <a:custGeom>
            <a:avLst/>
            <a:gdLst>
              <a:gd name="connsiteX0" fmla="*/ 149572 w 149572"/>
              <a:gd name="connsiteY0" fmla="*/ 38729 h 49794"/>
              <a:gd name="connsiteX1" fmla="*/ 116335 w 149572"/>
              <a:gd name="connsiteY1" fmla="*/ 49794 h 49794"/>
              <a:gd name="connsiteX2" fmla="*/ 38777 w 149572"/>
              <a:gd name="connsiteY2" fmla="*/ 16598 h 49794"/>
              <a:gd name="connsiteX3" fmla="*/ 0 w 149572"/>
              <a:gd name="connsiteY3" fmla="*/ 27664 h 49794"/>
              <a:gd name="connsiteX4" fmla="*/ 19389 w 149572"/>
              <a:gd name="connsiteY4" fmla="*/ 0 h 49794"/>
              <a:gd name="connsiteX5" fmla="*/ 116335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149572" y="38729"/>
                </a:moveTo>
                <a:lnTo>
                  <a:pt x="116335" y="49794"/>
                </a:lnTo>
                <a:lnTo>
                  <a:pt x="38777" y="16598"/>
                </a:lnTo>
                <a:lnTo>
                  <a:pt x="0" y="27664"/>
                </a:lnTo>
                <a:lnTo>
                  <a:pt x="19389" y="0"/>
                </a:lnTo>
                <a:lnTo>
                  <a:pt x="116335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951145" y="3139730"/>
            <a:ext cx="149572" cy="49794"/>
          </a:xfrm>
          <a:custGeom>
            <a:avLst/>
            <a:gdLst>
              <a:gd name="connsiteX0" fmla="*/ 149572 w 149572"/>
              <a:gd name="connsiteY0" fmla="*/ 38729 h 49794"/>
              <a:gd name="connsiteX1" fmla="*/ 116335 w 149572"/>
              <a:gd name="connsiteY1" fmla="*/ 49794 h 49794"/>
              <a:gd name="connsiteX2" fmla="*/ 38777 w 149572"/>
              <a:gd name="connsiteY2" fmla="*/ 16598 h 49794"/>
              <a:gd name="connsiteX3" fmla="*/ 0 w 149572"/>
              <a:gd name="connsiteY3" fmla="*/ 27664 h 49794"/>
              <a:gd name="connsiteX4" fmla="*/ 19389 w 149572"/>
              <a:gd name="connsiteY4" fmla="*/ 0 h 49794"/>
              <a:gd name="connsiteX5" fmla="*/ 116335 w 149572"/>
              <a:gd name="connsiteY5" fmla="*/ 0 h 49794"/>
              <a:gd name="connsiteX6" fmla="*/ 74788 w 149572"/>
              <a:gd name="connsiteY6" fmla="*/ 8299 h 49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9572" h="49794">
                <a:moveTo>
                  <a:pt x="149572" y="38729"/>
                </a:moveTo>
                <a:lnTo>
                  <a:pt x="116335" y="49794"/>
                </a:lnTo>
                <a:lnTo>
                  <a:pt x="38777" y="16598"/>
                </a:lnTo>
                <a:lnTo>
                  <a:pt x="0" y="27664"/>
                </a:lnTo>
                <a:lnTo>
                  <a:pt x="19389" y="0"/>
                </a:lnTo>
                <a:lnTo>
                  <a:pt x="116335" y="0"/>
                </a:lnTo>
                <a:lnTo>
                  <a:pt x="74788" y="82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770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721251" y="3018021"/>
            <a:ext cx="0" cy="331951"/>
          </a:xfrm>
          <a:custGeom>
            <a:avLst/>
            <a:gdLst>
              <a:gd name="connsiteX0" fmla="*/ 0 w 0"/>
              <a:gd name="connsiteY0" fmla="*/ 0 h 331951"/>
              <a:gd name="connsiteX1" fmla="*/ 0 w 0"/>
              <a:gd name="connsiteY1" fmla="*/ 331951 h 331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h="331951">
                <a:moveTo>
                  <a:pt x="0" y="0"/>
                </a:moveTo>
                <a:lnTo>
                  <a:pt x="0" y="331951"/>
                </a:lnTo>
              </a:path>
            </a:pathLst>
          </a:custGeom>
          <a:solidFill>
            <a:srgbClr val="FFFFFF">
              <a:alpha val="0"/>
            </a:srgbClr>
          </a:solidFill>
          <a:ln w="2770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175502" y="3018021"/>
            <a:ext cx="0" cy="331951"/>
          </a:xfrm>
          <a:custGeom>
            <a:avLst/>
            <a:gdLst>
              <a:gd name="connsiteX0" fmla="*/ 0 w 0"/>
              <a:gd name="connsiteY0" fmla="*/ 0 h 331951"/>
              <a:gd name="connsiteX1" fmla="*/ 0 w 0"/>
              <a:gd name="connsiteY1" fmla="*/ 331951 h 331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h="331951">
                <a:moveTo>
                  <a:pt x="0" y="0"/>
                </a:moveTo>
                <a:lnTo>
                  <a:pt x="0" y="331951"/>
                </a:lnTo>
              </a:path>
            </a:pathLst>
          </a:custGeom>
          <a:solidFill>
            <a:srgbClr val="FFFFFF">
              <a:alpha val="0"/>
            </a:srgbClr>
          </a:solidFill>
          <a:ln w="2770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6676" y="4024249"/>
            <a:ext cx="1016000" cy="106680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76" y="2786126"/>
            <a:ext cx="1016000" cy="1066800"/>
          </a:xfrm>
          <a:prstGeom prst="rect">
            <a:avLst/>
          </a:prstGeom>
          <a:noFill/>
        </p:spPr>
      </p:pic>
      <p:sp>
        <p:nvSpPr>
          <p:cNvPr id="31" name="Freeform 3"/>
          <p:cNvSpPr/>
          <p:nvPr/>
        </p:nvSpPr>
        <p:spPr>
          <a:xfrm>
            <a:off x="4525137" y="3218428"/>
            <a:ext cx="557325" cy="141954"/>
          </a:xfrm>
          <a:custGeom>
            <a:avLst/>
            <a:gdLst>
              <a:gd name="connsiteX0" fmla="*/ 0 w 557325"/>
              <a:gd name="connsiteY0" fmla="*/ 141954 h 141954"/>
              <a:gd name="connsiteX1" fmla="*/ 557325 w 557325"/>
              <a:gd name="connsiteY1" fmla="*/ 141954 h 141954"/>
              <a:gd name="connsiteX2" fmla="*/ 557325 w 557325"/>
              <a:gd name="connsiteY2" fmla="*/ 0 h 141954"/>
              <a:gd name="connsiteX3" fmla="*/ 0 w 557325"/>
              <a:gd name="connsiteY3" fmla="*/ 0 h 141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7325" h="141954">
                <a:moveTo>
                  <a:pt x="0" y="141954"/>
                </a:moveTo>
                <a:lnTo>
                  <a:pt x="557325" y="141954"/>
                </a:lnTo>
                <a:lnTo>
                  <a:pt x="557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5D4">
              <a:alpha val="100000"/>
            </a:srgbClr>
          </a:solidFill>
          <a:ln w="5067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4525137" y="3218428"/>
            <a:ext cx="557325" cy="141954"/>
          </a:xfrm>
          <a:custGeom>
            <a:avLst/>
            <a:gdLst>
              <a:gd name="connsiteX0" fmla="*/ 0 w 557325"/>
              <a:gd name="connsiteY0" fmla="*/ 141954 h 141954"/>
              <a:gd name="connsiteX1" fmla="*/ 557325 w 557325"/>
              <a:gd name="connsiteY1" fmla="*/ 141954 h 141954"/>
              <a:gd name="connsiteX2" fmla="*/ 557325 w 557325"/>
              <a:gd name="connsiteY2" fmla="*/ 0 h 141954"/>
              <a:gd name="connsiteX3" fmla="*/ 0 w 557325"/>
              <a:gd name="connsiteY3" fmla="*/ 0 h 141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7325" h="141954">
                <a:moveTo>
                  <a:pt x="0" y="141954"/>
                </a:moveTo>
                <a:lnTo>
                  <a:pt x="557325" y="141954"/>
                </a:lnTo>
                <a:lnTo>
                  <a:pt x="557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5D4">
              <a:alpha val="100000"/>
            </a:srgbClr>
          </a:solidFill>
          <a:ln w="5067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4525137" y="3218428"/>
            <a:ext cx="557325" cy="141954"/>
          </a:xfrm>
          <a:custGeom>
            <a:avLst/>
            <a:gdLst>
              <a:gd name="connsiteX0" fmla="*/ 0 w 557325"/>
              <a:gd name="connsiteY0" fmla="*/ 141954 h 141954"/>
              <a:gd name="connsiteX1" fmla="*/ 557325 w 557325"/>
              <a:gd name="connsiteY1" fmla="*/ 141954 h 141954"/>
              <a:gd name="connsiteX2" fmla="*/ 557325 w 557325"/>
              <a:gd name="connsiteY2" fmla="*/ 0 h 141954"/>
              <a:gd name="connsiteX3" fmla="*/ 0 w 557325"/>
              <a:gd name="connsiteY3" fmla="*/ 0 h 141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7325" h="141954">
                <a:moveTo>
                  <a:pt x="0" y="141954"/>
                </a:moveTo>
                <a:lnTo>
                  <a:pt x="557325" y="141954"/>
                </a:lnTo>
                <a:lnTo>
                  <a:pt x="5573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67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082464" y="3051127"/>
            <a:ext cx="172264" cy="309256"/>
          </a:xfrm>
          <a:custGeom>
            <a:avLst/>
            <a:gdLst>
              <a:gd name="connsiteX0" fmla="*/ 0 w 172264"/>
              <a:gd name="connsiteY0" fmla="*/ 167303 h 309256"/>
              <a:gd name="connsiteX1" fmla="*/ 172264 w 172264"/>
              <a:gd name="connsiteY1" fmla="*/ 0 h 309256"/>
              <a:gd name="connsiteX2" fmla="*/ 172264 w 172264"/>
              <a:gd name="connsiteY2" fmla="*/ 141954 h 309256"/>
              <a:gd name="connsiteX3" fmla="*/ 0 w 172264"/>
              <a:gd name="connsiteY3" fmla="*/ 309256 h 309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2264" h="309256">
                <a:moveTo>
                  <a:pt x="0" y="167303"/>
                </a:moveTo>
                <a:lnTo>
                  <a:pt x="172264" y="0"/>
                </a:lnTo>
                <a:lnTo>
                  <a:pt x="172264" y="141954"/>
                </a:lnTo>
                <a:lnTo>
                  <a:pt x="0" y="309256"/>
                </a:lnTo>
                <a:close/>
              </a:path>
            </a:pathLst>
          </a:custGeom>
          <a:solidFill>
            <a:srgbClr val="005A8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5082464" y="3051127"/>
            <a:ext cx="172264" cy="309256"/>
          </a:xfrm>
          <a:custGeom>
            <a:avLst/>
            <a:gdLst>
              <a:gd name="connsiteX0" fmla="*/ 0 w 172264"/>
              <a:gd name="connsiteY0" fmla="*/ 167303 h 309256"/>
              <a:gd name="connsiteX1" fmla="*/ 172264 w 172264"/>
              <a:gd name="connsiteY1" fmla="*/ 0 h 309256"/>
              <a:gd name="connsiteX2" fmla="*/ 172264 w 172264"/>
              <a:gd name="connsiteY2" fmla="*/ 141954 h 309256"/>
              <a:gd name="connsiteX3" fmla="*/ 0 w 172264"/>
              <a:gd name="connsiteY3" fmla="*/ 309256 h 309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2264" h="309256">
                <a:moveTo>
                  <a:pt x="0" y="167303"/>
                </a:moveTo>
                <a:lnTo>
                  <a:pt x="172264" y="0"/>
                </a:lnTo>
                <a:lnTo>
                  <a:pt x="172264" y="141954"/>
                </a:lnTo>
                <a:lnTo>
                  <a:pt x="0" y="309256"/>
                </a:lnTo>
                <a:close/>
              </a:path>
            </a:pathLst>
          </a:custGeom>
          <a:solidFill>
            <a:srgbClr val="005A8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5082464" y="3051127"/>
            <a:ext cx="172264" cy="309256"/>
          </a:xfrm>
          <a:custGeom>
            <a:avLst/>
            <a:gdLst>
              <a:gd name="connsiteX0" fmla="*/ 0 w 172264"/>
              <a:gd name="connsiteY0" fmla="*/ 167303 h 309256"/>
              <a:gd name="connsiteX1" fmla="*/ 172264 w 172264"/>
              <a:gd name="connsiteY1" fmla="*/ 0 h 309256"/>
              <a:gd name="connsiteX2" fmla="*/ 172264 w 172264"/>
              <a:gd name="connsiteY2" fmla="*/ 141954 h 309256"/>
              <a:gd name="connsiteX3" fmla="*/ 0 w 172264"/>
              <a:gd name="connsiteY3" fmla="*/ 309256 h 309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2264" h="309256">
                <a:moveTo>
                  <a:pt x="0" y="167303"/>
                </a:moveTo>
                <a:lnTo>
                  <a:pt x="172264" y="0"/>
                </a:lnTo>
                <a:lnTo>
                  <a:pt x="172264" y="141954"/>
                </a:lnTo>
                <a:lnTo>
                  <a:pt x="0" y="30925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67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4525137" y="3051127"/>
            <a:ext cx="729590" cy="167303"/>
          </a:xfrm>
          <a:custGeom>
            <a:avLst/>
            <a:gdLst>
              <a:gd name="connsiteX0" fmla="*/ 557326 w 729590"/>
              <a:gd name="connsiteY0" fmla="*/ 167303 h 167303"/>
              <a:gd name="connsiteX1" fmla="*/ 729590 w 729590"/>
              <a:gd name="connsiteY1" fmla="*/ 0 h 167303"/>
              <a:gd name="connsiteX2" fmla="*/ 172265 w 729590"/>
              <a:gd name="connsiteY2" fmla="*/ 0 h 167303"/>
              <a:gd name="connsiteX3" fmla="*/ 0 w 729590"/>
              <a:gd name="connsiteY3" fmla="*/ 167303 h 16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9590" h="167303">
                <a:moveTo>
                  <a:pt x="557326" y="167303"/>
                </a:moveTo>
                <a:lnTo>
                  <a:pt x="729590" y="0"/>
                </a:lnTo>
                <a:lnTo>
                  <a:pt x="172265" y="0"/>
                </a:lnTo>
                <a:lnTo>
                  <a:pt x="0" y="167303"/>
                </a:lnTo>
                <a:close/>
              </a:path>
            </a:pathLst>
          </a:custGeom>
          <a:solidFill>
            <a:srgbClr val="00B4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4525137" y="3051127"/>
            <a:ext cx="729590" cy="167303"/>
          </a:xfrm>
          <a:custGeom>
            <a:avLst/>
            <a:gdLst>
              <a:gd name="connsiteX0" fmla="*/ 557326 w 729590"/>
              <a:gd name="connsiteY0" fmla="*/ 167303 h 167303"/>
              <a:gd name="connsiteX1" fmla="*/ 729590 w 729590"/>
              <a:gd name="connsiteY1" fmla="*/ 0 h 167303"/>
              <a:gd name="connsiteX2" fmla="*/ 172265 w 729590"/>
              <a:gd name="connsiteY2" fmla="*/ 0 h 167303"/>
              <a:gd name="connsiteX3" fmla="*/ 0 w 729590"/>
              <a:gd name="connsiteY3" fmla="*/ 167303 h 16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9590" h="167303">
                <a:moveTo>
                  <a:pt x="557326" y="167303"/>
                </a:moveTo>
                <a:lnTo>
                  <a:pt x="729590" y="0"/>
                </a:lnTo>
                <a:lnTo>
                  <a:pt x="172265" y="0"/>
                </a:lnTo>
                <a:lnTo>
                  <a:pt x="0" y="167303"/>
                </a:lnTo>
                <a:close/>
              </a:path>
            </a:pathLst>
          </a:custGeom>
          <a:solidFill>
            <a:srgbClr val="00B4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4525137" y="3051127"/>
            <a:ext cx="729590" cy="167303"/>
          </a:xfrm>
          <a:custGeom>
            <a:avLst/>
            <a:gdLst>
              <a:gd name="connsiteX0" fmla="*/ 557326 w 729590"/>
              <a:gd name="connsiteY0" fmla="*/ 167303 h 167303"/>
              <a:gd name="connsiteX1" fmla="*/ 729590 w 729590"/>
              <a:gd name="connsiteY1" fmla="*/ 0 h 167303"/>
              <a:gd name="connsiteX2" fmla="*/ 172265 w 729590"/>
              <a:gd name="connsiteY2" fmla="*/ 0 h 167303"/>
              <a:gd name="connsiteX3" fmla="*/ 0 w 729590"/>
              <a:gd name="connsiteY3" fmla="*/ 167303 h 16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9590" h="167303">
                <a:moveTo>
                  <a:pt x="557326" y="167303"/>
                </a:moveTo>
                <a:lnTo>
                  <a:pt x="729590" y="0"/>
                </a:lnTo>
                <a:lnTo>
                  <a:pt x="172265" y="0"/>
                </a:lnTo>
                <a:lnTo>
                  <a:pt x="0" y="16730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5067" cap="rnd">
            <a:solidFill>
              <a:srgbClr val="AAE6F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4854467" y="3127174"/>
            <a:ext cx="238130" cy="55768"/>
          </a:xfrm>
          <a:custGeom>
            <a:avLst/>
            <a:gdLst>
              <a:gd name="connsiteX0" fmla="*/ 20266 w 238130"/>
              <a:gd name="connsiteY0" fmla="*/ 10140 h 55768"/>
              <a:gd name="connsiteX1" fmla="*/ 0 w 238130"/>
              <a:gd name="connsiteY1" fmla="*/ 30419 h 55768"/>
              <a:gd name="connsiteX2" fmla="*/ 141864 w 238130"/>
              <a:gd name="connsiteY2" fmla="*/ 30419 h 55768"/>
              <a:gd name="connsiteX3" fmla="*/ 121598 w 238130"/>
              <a:gd name="connsiteY3" fmla="*/ 55768 h 55768"/>
              <a:gd name="connsiteX4" fmla="*/ 238130 w 238130"/>
              <a:gd name="connsiteY4" fmla="*/ 25349 h 55768"/>
              <a:gd name="connsiteX5" fmla="*/ 177331 w 238130"/>
              <a:gd name="connsiteY5" fmla="*/ 0 h 55768"/>
              <a:gd name="connsiteX6" fmla="*/ 162131 w 238130"/>
              <a:gd name="connsiteY6" fmla="*/ 10140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0266" y="10140"/>
                </a:moveTo>
                <a:lnTo>
                  <a:pt x="0" y="30419"/>
                </a:lnTo>
                <a:lnTo>
                  <a:pt x="141864" y="30419"/>
                </a:lnTo>
                <a:lnTo>
                  <a:pt x="121598" y="55768"/>
                </a:lnTo>
                <a:lnTo>
                  <a:pt x="238130" y="25349"/>
                </a:lnTo>
                <a:lnTo>
                  <a:pt x="177331" y="0"/>
                </a:lnTo>
                <a:lnTo>
                  <a:pt x="162131" y="1014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4854467" y="3127174"/>
            <a:ext cx="238130" cy="55768"/>
          </a:xfrm>
          <a:custGeom>
            <a:avLst/>
            <a:gdLst>
              <a:gd name="connsiteX0" fmla="*/ 20266 w 238130"/>
              <a:gd name="connsiteY0" fmla="*/ 10140 h 55768"/>
              <a:gd name="connsiteX1" fmla="*/ 0 w 238130"/>
              <a:gd name="connsiteY1" fmla="*/ 30419 h 55768"/>
              <a:gd name="connsiteX2" fmla="*/ 141864 w 238130"/>
              <a:gd name="connsiteY2" fmla="*/ 30419 h 55768"/>
              <a:gd name="connsiteX3" fmla="*/ 121598 w 238130"/>
              <a:gd name="connsiteY3" fmla="*/ 55768 h 55768"/>
              <a:gd name="connsiteX4" fmla="*/ 238130 w 238130"/>
              <a:gd name="connsiteY4" fmla="*/ 25349 h 55768"/>
              <a:gd name="connsiteX5" fmla="*/ 177331 w 238130"/>
              <a:gd name="connsiteY5" fmla="*/ 0 h 55768"/>
              <a:gd name="connsiteX6" fmla="*/ 162131 w 238130"/>
              <a:gd name="connsiteY6" fmla="*/ 10140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0266" y="10140"/>
                </a:moveTo>
                <a:lnTo>
                  <a:pt x="0" y="30419"/>
                </a:lnTo>
                <a:lnTo>
                  <a:pt x="141864" y="30419"/>
                </a:lnTo>
                <a:lnTo>
                  <a:pt x="121598" y="55768"/>
                </a:lnTo>
                <a:lnTo>
                  <a:pt x="238130" y="25349"/>
                </a:lnTo>
                <a:lnTo>
                  <a:pt x="177331" y="0"/>
                </a:lnTo>
                <a:lnTo>
                  <a:pt x="162131" y="1014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4925399" y="3056197"/>
            <a:ext cx="238130" cy="60838"/>
          </a:xfrm>
          <a:custGeom>
            <a:avLst/>
            <a:gdLst>
              <a:gd name="connsiteX0" fmla="*/ 20266 w 238130"/>
              <a:gd name="connsiteY0" fmla="*/ 15209 h 60838"/>
              <a:gd name="connsiteX1" fmla="*/ 0 w 238130"/>
              <a:gd name="connsiteY1" fmla="*/ 35489 h 60838"/>
              <a:gd name="connsiteX2" fmla="*/ 141864 w 238130"/>
              <a:gd name="connsiteY2" fmla="*/ 35489 h 60838"/>
              <a:gd name="connsiteX3" fmla="*/ 116532 w 238130"/>
              <a:gd name="connsiteY3" fmla="*/ 60838 h 60838"/>
              <a:gd name="connsiteX4" fmla="*/ 238130 w 238130"/>
              <a:gd name="connsiteY4" fmla="*/ 25349 h 60838"/>
              <a:gd name="connsiteX5" fmla="*/ 172264 w 238130"/>
              <a:gd name="connsiteY5" fmla="*/ 0 h 60838"/>
              <a:gd name="connsiteX6" fmla="*/ 162131 w 238130"/>
              <a:gd name="connsiteY6" fmla="*/ 15209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0266" y="15209"/>
                </a:moveTo>
                <a:lnTo>
                  <a:pt x="0" y="35489"/>
                </a:lnTo>
                <a:lnTo>
                  <a:pt x="141864" y="35489"/>
                </a:lnTo>
                <a:lnTo>
                  <a:pt x="116532" y="60838"/>
                </a:lnTo>
                <a:lnTo>
                  <a:pt x="238130" y="25349"/>
                </a:lnTo>
                <a:lnTo>
                  <a:pt x="172264" y="0"/>
                </a:lnTo>
                <a:lnTo>
                  <a:pt x="162131" y="152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925399" y="3056197"/>
            <a:ext cx="238130" cy="60838"/>
          </a:xfrm>
          <a:custGeom>
            <a:avLst/>
            <a:gdLst>
              <a:gd name="connsiteX0" fmla="*/ 20266 w 238130"/>
              <a:gd name="connsiteY0" fmla="*/ 15209 h 60838"/>
              <a:gd name="connsiteX1" fmla="*/ 0 w 238130"/>
              <a:gd name="connsiteY1" fmla="*/ 35489 h 60838"/>
              <a:gd name="connsiteX2" fmla="*/ 141864 w 238130"/>
              <a:gd name="connsiteY2" fmla="*/ 35489 h 60838"/>
              <a:gd name="connsiteX3" fmla="*/ 116532 w 238130"/>
              <a:gd name="connsiteY3" fmla="*/ 60838 h 60838"/>
              <a:gd name="connsiteX4" fmla="*/ 238130 w 238130"/>
              <a:gd name="connsiteY4" fmla="*/ 25349 h 60838"/>
              <a:gd name="connsiteX5" fmla="*/ 172264 w 238130"/>
              <a:gd name="connsiteY5" fmla="*/ 0 h 60838"/>
              <a:gd name="connsiteX6" fmla="*/ 162131 w 238130"/>
              <a:gd name="connsiteY6" fmla="*/ 15209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0266" y="15209"/>
                </a:moveTo>
                <a:lnTo>
                  <a:pt x="0" y="35489"/>
                </a:lnTo>
                <a:lnTo>
                  <a:pt x="141864" y="35489"/>
                </a:lnTo>
                <a:lnTo>
                  <a:pt x="116532" y="60838"/>
                </a:lnTo>
                <a:lnTo>
                  <a:pt x="238130" y="25349"/>
                </a:lnTo>
                <a:lnTo>
                  <a:pt x="172264" y="0"/>
                </a:lnTo>
                <a:lnTo>
                  <a:pt x="162131" y="1520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606204" y="3147453"/>
            <a:ext cx="238130" cy="55768"/>
          </a:xfrm>
          <a:custGeom>
            <a:avLst/>
            <a:gdLst>
              <a:gd name="connsiteX0" fmla="*/ 217863 w 238130"/>
              <a:gd name="connsiteY0" fmla="*/ 45628 h 55768"/>
              <a:gd name="connsiteX1" fmla="*/ 238130 w 238130"/>
              <a:gd name="connsiteY1" fmla="*/ 25349 h 55768"/>
              <a:gd name="connsiteX2" fmla="*/ 91199 w 238130"/>
              <a:gd name="connsiteY2" fmla="*/ 25349 h 55768"/>
              <a:gd name="connsiteX3" fmla="*/ 116532 w 238130"/>
              <a:gd name="connsiteY3" fmla="*/ 0 h 55768"/>
              <a:gd name="connsiteX4" fmla="*/ 0 w 238130"/>
              <a:gd name="connsiteY4" fmla="*/ 30419 h 55768"/>
              <a:gd name="connsiteX5" fmla="*/ 60799 w 238130"/>
              <a:gd name="connsiteY5" fmla="*/ 55768 h 55768"/>
              <a:gd name="connsiteX6" fmla="*/ 70932 w 238130"/>
              <a:gd name="connsiteY6" fmla="*/ 45628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17863" y="45628"/>
                </a:moveTo>
                <a:lnTo>
                  <a:pt x="238130" y="25349"/>
                </a:lnTo>
                <a:lnTo>
                  <a:pt x="91199" y="25349"/>
                </a:lnTo>
                <a:lnTo>
                  <a:pt x="116532" y="0"/>
                </a:lnTo>
                <a:lnTo>
                  <a:pt x="0" y="30419"/>
                </a:lnTo>
                <a:lnTo>
                  <a:pt x="60799" y="55768"/>
                </a:lnTo>
                <a:lnTo>
                  <a:pt x="70932" y="4562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4606204" y="3147453"/>
            <a:ext cx="238130" cy="55768"/>
          </a:xfrm>
          <a:custGeom>
            <a:avLst/>
            <a:gdLst>
              <a:gd name="connsiteX0" fmla="*/ 217863 w 238130"/>
              <a:gd name="connsiteY0" fmla="*/ 45628 h 55768"/>
              <a:gd name="connsiteX1" fmla="*/ 238130 w 238130"/>
              <a:gd name="connsiteY1" fmla="*/ 25349 h 55768"/>
              <a:gd name="connsiteX2" fmla="*/ 91199 w 238130"/>
              <a:gd name="connsiteY2" fmla="*/ 25349 h 55768"/>
              <a:gd name="connsiteX3" fmla="*/ 116532 w 238130"/>
              <a:gd name="connsiteY3" fmla="*/ 0 h 55768"/>
              <a:gd name="connsiteX4" fmla="*/ 0 w 238130"/>
              <a:gd name="connsiteY4" fmla="*/ 30419 h 55768"/>
              <a:gd name="connsiteX5" fmla="*/ 60799 w 238130"/>
              <a:gd name="connsiteY5" fmla="*/ 55768 h 55768"/>
              <a:gd name="connsiteX6" fmla="*/ 70932 w 238130"/>
              <a:gd name="connsiteY6" fmla="*/ 45628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17863" y="45628"/>
                </a:moveTo>
                <a:lnTo>
                  <a:pt x="238130" y="25349"/>
                </a:lnTo>
                <a:lnTo>
                  <a:pt x="91199" y="25349"/>
                </a:lnTo>
                <a:lnTo>
                  <a:pt x="116532" y="0"/>
                </a:lnTo>
                <a:lnTo>
                  <a:pt x="0" y="30419"/>
                </a:lnTo>
                <a:lnTo>
                  <a:pt x="60799" y="55768"/>
                </a:lnTo>
                <a:lnTo>
                  <a:pt x="70932" y="4562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4672070" y="3076476"/>
            <a:ext cx="238130" cy="60838"/>
          </a:xfrm>
          <a:custGeom>
            <a:avLst/>
            <a:gdLst>
              <a:gd name="connsiteX0" fmla="*/ 217863 w 238130"/>
              <a:gd name="connsiteY0" fmla="*/ 45628 h 60838"/>
              <a:gd name="connsiteX1" fmla="*/ 238130 w 238130"/>
              <a:gd name="connsiteY1" fmla="*/ 25349 h 60838"/>
              <a:gd name="connsiteX2" fmla="*/ 96265 w 238130"/>
              <a:gd name="connsiteY2" fmla="*/ 25349 h 60838"/>
              <a:gd name="connsiteX3" fmla="*/ 121598 w 238130"/>
              <a:gd name="connsiteY3" fmla="*/ 0 h 60838"/>
              <a:gd name="connsiteX4" fmla="*/ 0 w 238130"/>
              <a:gd name="connsiteY4" fmla="*/ 35489 h 60838"/>
              <a:gd name="connsiteX5" fmla="*/ 65866 w 238130"/>
              <a:gd name="connsiteY5" fmla="*/ 60838 h 60838"/>
              <a:gd name="connsiteX6" fmla="*/ 75999 w 238130"/>
              <a:gd name="connsiteY6" fmla="*/ 45628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17863" y="45628"/>
                </a:moveTo>
                <a:lnTo>
                  <a:pt x="238130" y="25349"/>
                </a:lnTo>
                <a:lnTo>
                  <a:pt x="96265" y="25349"/>
                </a:lnTo>
                <a:lnTo>
                  <a:pt x="121598" y="0"/>
                </a:lnTo>
                <a:lnTo>
                  <a:pt x="0" y="35489"/>
                </a:lnTo>
                <a:lnTo>
                  <a:pt x="65866" y="60838"/>
                </a:lnTo>
                <a:lnTo>
                  <a:pt x="75999" y="4562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4672070" y="3076476"/>
            <a:ext cx="238130" cy="60838"/>
          </a:xfrm>
          <a:custGeom>
            <a:avLst/>
            <a:gdLst>
              <a:gd name="connsiteX0" fmla="*/ 217863 w 238130"/>
              <a:gd name="connsiteY0" fmla="*/ 45628 h 60838"/>
              <a:gd name="connsiteX1" fmla="*/ 238130 w 238130"/>
              <a:gd name="connsiteY1" fmla="*/ 25349 h 60838"/>
              <a:gd name="connsiteX2" fmla="*/ 96265 w 238130"/>
              <a:gd name="connsiteY2" fmla="*/ 25349 h 60838"/>
              <a:gd name="connsiteX3" fmla="*/ 121598 w 238130"/>
              <a:gd name="connsiteY3" fmla="*/ 0 h 60838"/>
              <a:gd name="connsiteX4" fmla="*/ 0 w 238130"/>
              <a:gd name="connsiteY4" fmla="*/ 35489 h 60838"/>
              <a:gd name="connsiteX5" fmla="*/ 65866 w 238130"/>
              <a:gd name="connsiteY5" fmla="*/ 60838 h 60838"/>
              <a:gd name="connsiteX6" fmla="*/ 75999 w 238130"/>
              <a:gd name="connsiteY6" fmla="*/ 45628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17863" y="45628"/>
                </a:moveTo>
                <a:lnTo>
                  <a:pt x="238130" y="25349"/>
                </a:lnTo>
                <a:lnTo>
                  <a:pt x="96265" y="25349"/>
                </a:lnTo>
                <a:lnTo>
                  <a:pt x="121598" y="0"/>
                </a:lnTo>
                <a:lnTo>
                  <a:pt x="0" y="35489"/>
                </a:lnTo>
                <a:lnTo>
                  <a:pt x="65866" y="60838"/>
                </a:lnTo>
                <a:lnTo>
                  <a:pt x="75999" y="4562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4859534" y="3132244"/>
            <a:ext cx="238130" cy="55768"/>
          </a:xfrm>
          <a:custGeom>
            <a:avLst/>
            <a:gdLst>
              <a:gd name="connsiteX0" fmla="*/ 20266 w 238130"/>
              <a:gd name="connsiteY0" fmla="*/ 10140 h 55768"/>
              <a:gd name="connsiteX1" fmla="*/ 0 w 238130"/>
              <a:gd name="connsiteY1" fmla="*/ 30419 h 55768"/>
              <a:gd name="connsiteX2" fmla="*/ 141864 w 238130"/>
              <a:gd name="connsiteY2" fmla="*/ 30419 h 55768"/>
              <a:gd name="connsiteX3" fmla="*/ 121598 w 238130"/>
              <a:gd name="connsiteY3" fmla="*/ 55768 h 55768"/>
              <a:gd name="connsiteX4" fmla="*/ 238130 w 238130"/>
              <a:gd name="connsiteY4" fmla="*/ 25349 h 55768"/>
              <a:gd name="connsiteX5" fmla="*/ 177331 w 238130"/>
              <a:gd name="connsiteY5" fmla="*/ 0 h 55768"/>
              <a:gd name="connsiteX6" fmla="*/ 162131 w 238130"/>
              <a:gd name="connsiteY6" fmla="*/ 10140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0266" y="10140"/>
                </a:moveTo>
                <a:lnTo>
                  <a:pt x="0" y="30419"/>
                </a:lnTo>
                <a:lnTo>
                  <a:pt x="141864" y="30419"/>
                </a:lnTo>
                <a:lnTo>
                  <a:pt x="121598" y="55768"/>
                </a:lnTo>
                <a:lnTo>
                  <a:pt x="238130" y="25349"/>
                </a:lnTo>
                <a:lnTo>
                  <a:pt x="177331" y="0"/>
                </a:lnTo>
                <a:lnTo>
                  <a:pt x="162131" y="1014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4859534" y="3132244"/>
            <a:ext cx="238130" cy="55768"/>
          </a:xfrm>
          <a:custGeom>
            <a:avLst/>
            <a:gdLst>
              <a:gd name="connsiteX0" fmla="*/ 20266 w 238130"/>
              <a:gd name="connsiteY0" fmla="*/ 10140 h 55768"/>
              <a:gd name="connsiteX1" fmla="*/ 0 w 238130"/>
              <a:gd name="connsiteY1" fmla="*/ 30419 h 55768"/>
              <a:gd name="connsiteX2" fmla="*/ 141864 w 238130"/>
              <a:gd name="connsiteY2" fmla="*/ 30419 h 55768"/>
              <a:gd name="connsiteX3" fmla="*/ 121598 w 238130"/>
              <a:gd name="connsiteY3" fmla="*/ 55768 h 55768"/>
              <a:gd name="connsiteX4" fmla="*/ 238130 w 238130"/>
              <a:gd name="connsiteY4" fmla="*/ 25349 h 55768"/>
              <a:gd name="connsiteX5" fmla="*/ 177331 w 238130"/>
              <a:gd name="connsiteY5" fmla="*/ 0 h 55768"/>
              <a:gd name="connsiteX6" fmla="*/ 162131 w 238130"/>
              <a:gd name="connsiteY6" fmla="*/ 10140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0266" y="10140"/>
                </a:moveTo>
                <a:lnTo>
                  <a:pt x="0" y="30419"/>
                </a:lnTo>
                <a:lnTo>
                  <a:pt x="141864" y="30419"/>
                </a:lnTo>
                <a:lnTo>
                  <a:pt x="121598" y="55768"/>
                </a:lnTo>
                <a:lnTo>
                  <a:pt x="238130" y="25349"/>
                </a:lnTo>
                <a:lnTo>
                  <a:pt x="177331" y="0"/>
                </a:lnTo>
                <a:lnTo>
                  <a:pt x="162131" y="1014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4930466" y="3061266"/>
            <a:ext cx="238130" cy="60838"/>
          </a:xfrm>
          <a:custGeom>
            <a:avLst/>
            <a:gdLst>
              <a:gd name="connsiteX0" fmla="*/ 20266 w 238130"/>
              <a:gd name="connsiteY0" fmla="*/ 15209 h 60838"/>
              <a:gd name="connsiteX1" fmla="*/ 0 w 238130"/>
              <a:gd name="connsiteY1" fmla="*/ 35489 h 60838"/>
              <a:gd name="connsiteX2" fmla="*/ 141864 w 238130"/>
              <a:gd name="connsiteY2" fmla="*/ 35489 h 60838"/>
              <a:gd name="connsiteX3" fmla="*/ 116532 w 238130"/>
              <a:gd name="connsiteY3" fmla="*/ 60838 h 60838"/>
              <a:gd name="connsiteX4" fmla="*/ 238130 w 238130"/>
              <a:gd name="connsiteY4" fmla="*/ 25349 h 60838"/>
              <a:gd name="connsiteX5" fmla="*/ 172264 w 238130"/>
              <a:gd name="connsiteY5" fmla="*/ 0 h 60838"/>
              <a:gd name="connsiteX6" fmla="*/ 162131 w 238130"/>
              <a:gd name="connsiteY6" fmla="*/ 15209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0266" y="15209"/>
                </a:moveTo>
                <a:lnTo>
                  <a:pt x="0" y="35489"/>
                </a:lnTo>
                <a:lnTo>
                  <a:pt x="141864" y="35489"/>
                </a:lnTo>
                <a:lnTo>
                  <a:pt x="116532" y="60838"/>
                </a:lnTo>
                <a:lnTo>
                  <a:pt x="238130" y="25349"/>
                </a:lnTo>
                <a:lnTo>
                  <a:pt x="172264" y="0"/>
                </a:lnTo>
                <a:lnTo>
                  <a:pt x="162131" y="1520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4930466" y="3061266"/>
            <a:ext cx="238130" cy="60838"/>
          </a:xfrm>
          <a:custGeom>
            <a:avLst/>
            <a:gdLst>
              <a:gd name="connsiteX0" fmla="*/ 20266 w 238130"/>
              <a:gd name="connsiteY0" fmla="*/ 15209 h 60838"/>
              <a:gd name="connsiteX1" fmla="*/ 0 w 238130"/>
              <a:gd name="connsiteY1" fmla="*/ 35489 h 60838"/>
              <a:gd name="connsiteX2" fmla="*/ 141864 w 238130"/>
              <a:gd name="connsiteY2" fmla="*/ 35489 h 60838"/>
              <a:gd name="connsiteX3" fmla="*/ 116532 w 238130"/>
              <a:gd name="connsiteY3" fmla="*/ 60838 h 60838"/>
              <a:gd name="connsiteX4" fmla="*/ 238130 w 238130"/>
              <a:gd name="connsiteY4" fmla="*/ 25349 h 60838"/>
              <a:gd name="connsiteX5" fmla="*/ 172264 w 238130"/>
              <a:gd name="connsiteY5" fmla="*/ 0 h 60838"/>
              <a:gd name="connsiteX6" fmla="*/ 162131 w 238130"/>
              <a:gd name="connsiteY6" fmla="*/ 15209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0266" y="15209"/>
                </a:moveTo>
                <a:lnTo>
                  <a:pt x="0" y="35489"/>
                </a:lnTo>
                <a:lnTo>
                  <a:pt x="141864" y="35489"/>
                </a:lnTo>
                <a:lnTo>
                  <a:pt x="116532" y="60838"/>
                </a:lnTo>
                <a:lnTo>
                  <a:pt x="238130" y="25349"/>
                </a:lnTo>
                <a:lnTo>
                  <a:pt x="172264" y="0"/>
                </a:lnTo>
                <a:lnTo>
                  <a:pt x="162131" y="1520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4611271" y="3152523"/>
            <a:ext cx="238130" cy="55768"/>
          </a:xfrm>
          <a:custGeom>
            <a:avLst/>
            <a:gdLst>
              <a:gd name="connsiteX0" fmla="*/ 217863 w 238130"/>
              <a:gd name="connsiteY0" fmla="*/ 45628 h 55768"/>
              <a:gd name="connsiteX1" fmla="*/ 238130 w 238130"/>
              <a:gd name="connsiteY1" fmla="*/ 25349 h 55768"/>
              <a:gd name="connsiteX2" fmla="*/ 91199 w 238130"/>
              <a:gd name="connsiteY2" fmla="*/ 25349 h 55768"/>
              <a:gd name="connsiteX3" fmla="*/ 116532 w 238130"/>
              <a:gd name="connsiteY3" fmla="*/ 0 h 55768"/>
              <a:gd name="connsiteX4" fmla="*/ 0 w 238130"/>
              <a:gd name="connsiteY4" fmla="*/ 30419 h 55768"/>
              <a:gd name="connsiteX5" fmla="*/ 60799 w 238130"/>
              <a:gd name="connsiteY5" fmla="*/ 55768 h 55768"/>
              <a:gd name="connsiteX6" fmla="*/ 70932 w 238130"/>
              <a:gd name="connsiteY6" fmla="*/ 45628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17863" y="45628"/>
                </a:moveTo>
                <a:lnTo>
                  <a:pt x="238130" y="25349"/>
                </a:lnTo>
                <a:lnTo>
                  <a:pt x="91199" y="25349"/>
                </a:lnTo>
                <a:lnTo>
                  <a:pt x="116532" y="0"/>
                </a:lnTo>
                <a:lnTo>
                  <a:pt x="0" y="30419"/>
                </a:lnTo>
                <a:lnTo>
                  <a:pt x="60799" y="55768"/>
                </a:lnTo>
                <a:lnTo>
                  <a:pt x="70932" y="4562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4611271" y="3152523"/>
            <a:ext cx="238130" cy="55768"/>
          </a:xfrm>
          <a:custGeom>
            <a:avLst/>
            <a:gdLst>
              <a:gd name="connsiteX0" fmla="*/ 217863 w 238130"/>
              <a:gd name="connsiteY0" fmla="*/ 45628 h 55768"/>
              <a:gd name="connsiteX1" fmla="*/ 238130 w 238130"/>
              <a:gd name="connsiteY1" fmla="*/ 25349 h 55768"/>
              <a:gd name="connsiteX2" fmla="*/ 91199 w 238130"/>
              <a:gd name="connsiteY2" fmla="*/ 25349 h 55768"/>
              <a:gd name="connsiteX3" fmla="*/ 116532 w 238130"/>
              <a:gd name="connsiteY3" fmla="*/ 0 h 55768"/>
              <a:gd name="connsiteX4" fmla="*/ 0 w 238130"/>
              <a:gd name="connsiteY4" fmla="*/ 30419 h 55768"/>
              <a:gd name="connsiteX5" fmla="*/ 60799 w 238130"/>
              <a:gd name="connsiteY5" fmla="*/ 55768 h 55768"/>
              <a:gd name="connsiteX6" fmla="*/ 70932 w 238130"/>
              <a:gd name="connsiteY6" fmla="*/ 45628 h 55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55768">
                <a:moveTo>
                  <a:pt x="217863" y="45628"/>
                </a:moveTo>
                <a:lnTo>
                  <a:pt x="238130" y="25349"/>
                </a:lnTo>
                <a:lnTo>
                  <a:pt x="91199" y="25349"/>
                </a:lnTo>
                <a:lnTo>
                  <a:pt x="116532" y="0"/>
                </a:lnTo>
                <a:lnTo>
                  <a:pt x="0" y="30419"/>
                </a:lnTo>
                <a:lnTo>
                  <a:pt x="60799" y="55768"/>
                </a:lnTo>
                <a:lnTo>
                  <a:pt x="70932" y="4562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4677137" y="3081546"/>
            <a:ext cx="238130" cy="60838"/>
          </a:xfrm>
          <a:custGeom>
            <a:avLst/>
            <a:gdLst>
              <a:gd name="connsiteX0" fmla="*/ 217863 w 238130"/>
              <a:gd name="connsiteY0" fmla="*/ 45628 h 60838"/>
              <a:gd name="connsiteX1" fmla="*/ 238130 w 238130"/>
              <a:gd name="connsiteY1" fmla="*/ 25349 h 60838"/>
              <a:gd name="connsiteX2" fmla="*/ 96265 w 238130"/>
              <a:gd name="connsiteY2" fmla="*/ 25349 h 60838"/>
              <a:gd name="connsiteX3" fmla="*/ 121598 w 238130"/>
              <a:gd name="connsiteY3" fmla="*/ 0 h 60838"/>
              <a:gd name="connsiteX4" fmla="*/ 0 w 238130"/>
              <a:gd name="connsiteY4" fmla="*/ 35489 h 60838"/>
              <a:gd name="connsiteX5" fmla="*/ 65866 w 238130"/>
              <a:gd name="connsiteY5" fmla="*/ 60838 h 60838"/>
              <a:gd name="connsiteX6" fmla="*/ 75999 w 238130"/>
              <a:gd name="connsiteY6" fmla="*/ 45628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17863" y="45628"/>
                </a:moveTo>
                <a:lnTo>
                  <a:pt x="238130" y="25349"/>
                </a:lnTo>
                <a:lnTo>
                  <a:pt x="96265" y="25349"/>
                </a:lnTo>
                <a:lnTo>
                  <a:pt x="121598" y="0"/>
                </a:lnTo>
                <a:lnTo>
                  <a:pt x="0" y="35489"/>
                </a:lnTo>
                <a:lnTo>
                  <a:pt x="65866" y="60838"/>
                </a:lnTo>
                <a:lnTo>
                  <a:pt x="75999" y="4562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4677137" y="3081546"/>
            <a:ext cx="238130" cy="60838"/>
          </a:xfrm>
          <a:custGeom>
            <a:avLst/>
            <a:gdLst>
              <a:gd name="connsiteX0" fmla="*/ 217863 w 238130"/>
              <a:gd name="connsiteY0" fmla="*/ 45628 h 60838"/>
              <a:gd name="connsiteX1" fmla="*/ 238130 w 238130"/>
              <a:gd name="connsiteY1" fmla="*/ 25349 h 60838"/>
              <a:gd name="connsiteX2" fmla="*/ 96265 w 238130"/>
              <a:gd name="connsiteY2" fmla="*/ 25349 h 60838"/>
              <a:gd name="connsiteX3" fmla="*/ 121598 w 238130"/>
              <a:gd name="connsiteY3" fmla="*/ 0 h 60838"/>
              <a:gd name="connsiteX4" fmla="*/ 0 w 238130"/>
              <a:gd name="connsiteY4" fmla="*/ 35489 h 60838"/>
              <a:gd name="connsiteX5" fmla="*/ 65866 w 238130"/>
              <a:gd name="connsiteY5" fmla="*/ 60838 h 60838"/>
              <a:gd name="connsiteX6" fmla="*/ 75999 w 238130"/>
              <a:gd name="connsiteY6" fmla="*/ 45628 h 6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8130" h="60838">
                <a:moveTo>
                  <a:pt x="217863" y="45628"/>
                </a:moveTo>
                <a:lnTo>
                  <a:pt x="238130" y="25349"/>
                </a:lnTo>
                <a:lnTo>
                  <a:pt x="96265" y="25349"/>
                </a:lnTo>
                <a:lnTo>
                  <a:pt x="121598" y="0"/>
                </a:lnTo>
                <a:lnTo>
                  <a:pt x="0" y="35489"/>
                </a:lnTo>
                <a:lnTo>
                  <a:pt x="65866" y="60838"/>
                </a:lnTo>
                <a:lnTo>
                  <a:pt x="75999" y="4562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506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9" name="Picture 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9712" y="3172968"/>
            <a:ext cx="1539240" cy="111252"/>
          </a:xfrm>
          <a:prstGeom prst="rect">
            <a:avLst/>
          </a:prstGeom>
          <a:noFill/>
        </p:spPr>
      </p:pic>
      <p:sp>
        <p:nvSpPr>
          <p:cNvPr id="1050" name="Freeform 3"/>
          <p:cNvSpPr/>
          <p:nvPr/>
        </p:nvSpPr>
        <p:spPr>
          <a:xfrm>
            <a:off x="3071876" y="3208401"/>
            <a:ext cx="1454150" cy="0"/>
          </a:xfrm>
          <a:custGeom>
            <a:avLst/>
            <a:gdLst>
              <a:gd name="connsiteX0" fmla="*/ 0 w 1454150"/>
              <a:gd name="connsiteY0" fmla="*/ 0 h 0"/>
              <a:gd name="connsiteX1" fmla="*/ 1454150 w 1454150"/>
              <a:gd name="connsiteY1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4150">
                <a:moveTo>
                  <a:pt x="0" y="0"/>
                </a:moveTo>
                <a:lnTo>
                  <a:pt x="1454150" y="0"/>
                </a:lnTo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83B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1" name="Picture 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5260" y="3329940"/>
            <a:ext cx="745236" cy="766572"/>
          </a:xfrm>
          <a:prstGeom prst="rect">
            <a:avLst/>
          </a:prstGeom>
          <a:noFill/>
        </p:spPr>
      </p:pic>
      <p:sp>
        <p:nvSpPr>
          <p:cNvPr id="1052" name="Freeform 3"/>
          <p:cNvSpPr/>
          <p:nvPr/>
        </p:nvSpPr>
        <p:spPr>
          <a:xfrm>
            <a:off x="4037076" y="3360674"/>
            <a:ext cx="641350" cy="663575"/>
          </a:xfrm>
          <a:custGeom>
            <a:avLst/>
            <a:gdLst>
              <a:gd name="connsiteX0" fmla="*/ 0 w 641350"/>
              <a:gd name="connsiteY0" fmla="*/ 663575 h 663575"/>
              <a:gd name="connsiteX1" fmla="*/ 641350 w 641350"/>
              <a:gd name="connsiteY1" fmla="*/ 0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1350" h="663575">
                <a:moveTo>
                  <a:pt x="0" y="663575"/>
                </a:moveTo>
                <a:lnTo>
                  <a:pt x="641350" y="0"/>
                </a:lnTo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83B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3" name="Picture 3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5380" y="3332988"/>
            <a:ext cx="685800" cy="1269492"/>
          </a:xfrm>
          <a:prstGeom prst="rect">
            <a:avLst/>
          </a:prstGeom>
          <a:noFill/>
        </p:spPr>
      </p:pic>
      <p:sp>
        <p:nvSpPr>
          <p:cNvPr id="1054" name="Freeform 3"/>
          <p:cNvSpPr/>
          <p:nvPr/>
        </p:nvSpPr>
        <p:spPr>
          <a:xfrm>
            <a:off x="4999101" y="3360674"/>
            <a:ext cx="577850" cy="1173226"/>
          </a:xfrm>
          <a:custGeom>
            <a:avLst/>
            <a:gdLst>
              <a:gd name="connsiteX0" fmla="*/ 577850 w 577850"/>
              <a:gd name="connsiteY0" fmla="*/ 1173226 h 1173226"/>
              <a:gd name="connsiteX1" fmla="*/ 0 w 577850"/>
              <a:gd name="connsiteY1" fmla="*/ 0 h 1173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7850" h="1173226">
                <a:moveTo>
                  <a:pt x="577850" y="1173226"/>
                </a:moveTo>
                <a:lnTo>
                  <a:pt x="0" y="0"/>
                </a:lnTo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83B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5376854" y="4674447"/>
            <a:ext cx="474090" cy="676499"/>
          </a:xfrm>
          <a:custGeom>
            <a:avLst/>
            <a:gdLst>
              <a:gd name="connsiteX0" fmla="*/ 0 w 474090"/>
              <a:gd name="connsiteY0" fmla="*/ 676499 h 676499"/>
              <a:gd name="connsiteX1" fmla="*/ 474090 w 474090"/>
              <a:gd name="connsiteY1" fmla="*/ 676499 h 676499"/>
              <a:gd name="connsiteX2" fmla="*/ 474090 w 474090"/>
              <a:gd name="connsiteY2" fmla="*/ 0 h 676499"/>
              <a:gd name="connsiteX3" fmla="*/ 0 w 474090"/>
              <a:gd name="connsiteY3" fmla="*/ 0 h 676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4090" h="676499">
                <a:moveTo>
                  <a:pt x="0" y="676499"/>
                </a:moveTo>
                <a:lnTo>
                  <a:pt x="474090" y="676499"/>
                </a:lnTo>
                <a:lnTo>
                  <a:pt x="47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79D">
              <a:alpha val="100000"/>
            </a:srgbClr>
          </a:solidFill>
          <a:ln w="9877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5376854" y="4674447"/>
            <a:ext cx="474090" cy="676499"/>
          </a:xfrm>
          <a:custGeom>
            <a:avLst/>
            <a:gdLst>
              <a:gd name="connsiteX0" fmla="*/ 0 w 474090"/>
              <a:gd name="connsiteY0" fmla="*/ 676499 h 676499"/>
              <a:gd name="connsiteX1" fmla="*/ 474090 w 474090"/>
              <a:gd name="connsiteY1" fmla="*/ 676499 h 676499"/>
              <a:gd name="connsiteX2" fmla="*/ 474090 w 474090"/>
              <a:gd name="connsiteY2" fmla="*/ 0 h 676499"/>
              <a:gd name="connsiteX3" fmla="*/ 0 w 474090"/>
              <a:gd name="connsiteY3" fmla="*/ 0 h 676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74090" h="676499">
                <a:moveTo>
                  <a:pt x="0" y="676499"/>
                </a:moveTo>
                <a:lnTo>
                  <a:pt x="474090" y="676499"/>
                </a:lnTo>
                <a:lnTo>
                  <a:pt x="4740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877" cap="rnd">
            <a:solidFill>
              <a:srgbClr val="494836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7" name="Freeform 3"/>
          <p:cNvSpPr/>
          <p:nvPr/>
        </p:nvSpPr>
        <p:spPr>
          <a:xfrm>
            <a:off x="5376854" y="4536425"/>
            <a:ext cx="612360" cy="138025"/>
          </a:xfrm>
          <a:custGeom>
            <a:avLst/>
            <a:gdLst>
              <a:gd name="connsiteX0" fmla="*/ 0 w 612360"/>
              <a:gd name="connsiteY0" fmla="*/ 138025 h 138025"/>
              <a:gd name="connsiteX1" fmla="*/ 138276 w 612360"/>
              <a:gd name="connsiteY1" fmla="*/ 0 h 138025"/>
              <a:gd name="connsiteX2" fmla="*/ 612360 w 612360"/>
              <a:gd name="connsiteY2" fmla="*/ 0 h 138025"/>
              <a:gd name="connsiteX3" fmla="*/ 474089 w 612360"/>
              <a:gd name="connsiteY3" fmla="*/ 138025 h 138025"/>
              <a:gd name="connsiteX4" fmla="*/ 0 w 612360"/>
              <a:gd name="connsiteY4" fmla="*/ 138025 h 13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2360" h="138025">
                <a:moveTo>
                  <a:pt x="0" y="138025"/>
                </a:moveTo>
                <a:lnTo>
                  <a:pt x="138276" y="0"/>
                </a:lnTo>
                <a:lnTo>
                  <a:pt x="612360" y="0"/>
                </a:lnTo>
                <a:lnTo>
                  <a:pt x="474089" y="138025"/>
                </a:lnTo>
                <a:lnTo>
                  <a:pt x="0" y="138025"/>
                </a:lnTo>
                <a:close/>
              </a:path>
            </a:pathLst>
          </a:custGeom>
          <a:solidFill>
            <a:srgbClr val="C7C7B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Freeform 3"/>
          <p:cNvSpPr/>
          <p:nvPr/>
        </p:nvSpPr>
        <p:spPr>
          <a:xfrm>
            <a:off x="5376854" y="4536425"/>
            <a:ext cx="612360" cy="138025"/>
          </a:xfrm>
          <a:custGeom>
            <a:avLst/>
            <a:gdLst>
              <a:gd name="connsiteX0" fmla="*/ 0 w 612360"/>
              <a:gd name="connsiteY0" fmla="*/ 138025 h 138025"/>
              <a:gd name="connsiteX1" fmla="*/ 138276 w 612360"/>
              <a:gd name="connsiteY1" fmla="*/ 0 h 138025"/>
              <a:gd name="connsiteX2" fmla="*/ 612360 w 612360"/>
              <a:gd name="connsiteY2" fmla="*/ 0 h 138025"/>
              <a:gd name="connsiteX3" fmla="*/ 474089 w 612360"/>
              <a:gd name="connsiteY3" fmla="*/ 138025 h 138025"/>
              <a:gd name="connsiteX4" fmla="*/ 0 w 612360"/>
              <a:gd name="connsiteY4" fmla="*/ 138025 h 138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2360" h="138025">
                <a:moveTo>
                  <a:pt x="0" y="138025"/>
                </a:moveTo>
                <a:lnTo>
                  <a:pt x="138276" y="0"/>
                </a:lnTo>
                <a:lnTo>
                  <a:pt x="612360" y="0"/>
                </a:lnTo>
                <a:lnTo>
                  <a:pt x="474089" y="138025"/>
                </a:lnTo>
                <a:lnTo>
                  <a:pt x="0" y="13802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877" cap="rnd">
            <a:solidFill>
              <a:srgbClr val="494836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Freeform 3"/>
          <p:cNvSpPr/>
          <p:nvPr/>
        </p:nvSpPr>
        <p:spPr>
          <a:xfrm>
            <a:off x="5850943" y="4536425"/>
            <a:ext cx="138271" cy="814521"/>
          </a:xfrm>
          <a:custGeom>
            <a:avLst/>
            <a:gdLst>
              <a:gd name="connsiteX0" fmla="*/ 0 w 138271"/>
              <a:gd name="connsiteY0" fmla="*/ 814521 h 814521"/>
              <a:gd name="connsiteX1" fmla="*/ 138271 w 138271"/>
              <a:gd name="connsiteY1" fmla="*/ 676504 h 814521"/>
              <a:gd name="connsiteX2" fmla="*/ 138271 w 138271"/>
              <a:gd name="connsiteY2" fmla="*/ 0 h 814521"/>
              <a:gd name="connsiteX3" fmla="*/ 0 w 138271"/>
              <a:gd name="connsiteY3" fmla="*/ 138025 h 814521"/>
              <a:gd name="connsiteX4" fmla="*/ 0 w 138271"/>
              <a:gd name="connsiteY4" fmla="*/ 814521 h 814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271" h="814521">
                <a:moveTo>
                  <a:pt x="0" y="814521"/>
                </a:moveTo>
                <a:lnTo>
                  <a:pt x="138271" y="676504"/>
                </a:lnTo>
                <a:lnTo>
                  <a:pt x="138271" y="0"/>
                </a:lnTo>
                <a:lnTo>
                  <a:pt x="0" y="138025"/>
                </a:lnTo>
                <a:lnTo>
                  <a:pt x="0" y="814521"/>
                </a:lnTo>
                <a:close/>
              </a:path>
            </a:pathLst>
          </a:custGeom>
          <a:solidFill>
            <a:srgbClr val="7A795A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Freeform 3"/>
          <p:cNvSpPr/>
          <p:nvPr/>
        </p:nvSpPr>
        <p:spPr>
          <a:xfrm>
            <a:off x="5850943" y="4536425"/>
            <a:ext cx="138271" cy="814521"/>
          </a:xfrm>
          <a:custGeom>
            <a:avLst/>
            <a:gdLst>
              <a:gd name="connsiteX0" fmla="*/ 0 w 138271"/>
              <a:gd name="connsiteY0" fmla="*/ 814521 h 814521"/>
              <a:gd name="connsiteX1" fmla="*/ 138271 w 138271"/>
              <a:gd name="connsiteY1" fmla="*/ 676504 h 814521"/>
              <a:gd name="connsiteX2" fmla="*/ 138271 w 138271"/>
              <a:gd name="connsiteY2" fmla="*/ 0 h 814521"/>
              <a:gd name="connsiteX3" fmla="*/ 0 w 138271"/>
              <a:gd name="connsiteY3" fmla="*/ 138025 h 814521"/>
              <a:gd name="connsiteX4" fmla="*/ 0 w 138271"/>
              <a:gd name="connsiteY4" fmla="*/ 814521 h 814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271" h="814521">
                <a:moveTo>
                  <a:pt x="0" y="814521"/>
                </a:moveTo>
                <a:lnTo>
                  <a:pt x="138271" y="676504"/>
                </a:lnTo>
                <a:lnTo>
                  <a:pt x="138271" y="0"/>
                </a:lnTo>
                <a:lnTo>
                  <a:pt x="0" y="138025"/>
                </a:lnTo>
                <a:lnTo>
                  <a:pt x="0" y="81452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9877" cap="rnd">
            <a:solidFill>
              <a:srgbClr val="494836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Freeform 3"/>
          <p:cNvSpPr/>
          <p:nvPr/>
        </p:nvSpPr>
        <p:spPr>
          <a:xfrm>
            <a:off x="5379940" y="4854978"/>
            <a:ext cx="469151" cy="11068"/>
          </a:xfrm>
          <a:custGeom>
            <a:avLst/>
            <a:gdLst>
              <a:gd name="connsiteX0" fmla="*/ 5556 w 469151"/>
              <a:gd name="connsiteY0" fmla="*/ 0 h 11068"/>
              <a:gd name="connsiteX1" fmla="*/ 463595 w 469151"/>
              <a:gd name="connsiteY1" fmla="*/ 0 h 11068"/>
              <a:gd name="connsiteX2" fmla="*/ 469151 w 469151"/>
              <a:gd name="connsiteY2" fmla="*/ 5529 h 11068"/>
              <a:gd name="connsiteX3" fmla="*/ 463595 w 469151"/>
              <a:gd name="connsiteY3" fmla="*/ 11068 h 11068"/>
              <a:gd name="connsiteX4" fmla="*/ 5556 w 469151"/>
              <a:gd name="connsiteY4" fmla="*/ 11068 h 11068"/>
              <a:gd name="connsiteX5" fmla="*/ 0 w 469151"/>
              <a:gd name="connsiteY5" fmla="*/ 5529 h 11068"/>
              <a:gd name="connsiteX6" fmla="*/ 5556 w 469151"/>
              <a:gd name="connsiteY6" fmla="*/ 0 h 110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9151" h="11068">
                <a:moveTo>
                  <a:pt x="5556" y="0"/>
                </a:moveTo>
                <a:lnTo>
                  <a:pt x="463595" y="0"/>
                </a:lnTo>
                <a:cubicBezTo>
                  <a:pt x="466662" y="0"/>
                  <a:pt x="469151" y="2468"/>
                  <a:pt x="469151" y="5529"/>
                </a:cubicBezTo>
                <a:cubicBezTo>
                  <a:pt x="469151" y="8585"/>
                  <a:pt x="466662" y="11068"/>
                  <a:pt x="463595" y="11068"/>
                </a:cubicBezTo>
                <a:lnTo>
                  <a:pt x="5556" y="11068"/>
                </a:lnTo>
                <a:cubicBezTo>
                  <a:pt x="2487" y="11068"/>
                  <a:pt x="0" y="8585"/>
                  <a:pt x="0" y="5529"/>
                </a:cubicBezTo>
                <a:cubicBezTo>
                  <a:pt x="0" y="2468"/>
                  <a:pt x="2487" y="0"/>
                  <a:pt x="5556" y="0"/>
                </a:cubicBezTo>
                <a:close/>
              </a:path>
            </a:pathLst>
          </a:custGeom>
          <a:solidFill>
            <a:srgbClr val="ECECE7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Freeform 3"/>
          <p:cNvSpPr/>
          <p:nvPr/>
        </p:nvSpPr>
        <p:spPr>
          <a:xfrm>
            <a:off x="5376236" y="4851276"/>
            <a:ext cx="475324" cy="11073"/>
          </a:xfrm>
          <a:custGeom>
            <a:avLst/>
            <a:gdLst>
              <a:gd name="connsiteX0" fmla="*/ 5556 w 475324"/>
              <a:gd name="connsiteY0" fmla="*/ 0 h 11073"/>
              <a:gd name="connsiteX1" fmla="*/ 469768 w 475324"/>
              <a:gd name="connsiteY1" fmla="*/ 0 h 11073"/>
              <a:gd name="connsiteX2" fmla="*/ 475324 w 475324"/>
              <a:gd name="connsiteY2" fmla="*/ 5529 h 11073"/>
              <a:gd name="connsiteX3" fmla="*/ 469768 w 475324"/>
              <a:gd name="connsiteY3" fmla="*/ 11073 h 11073"/>
              <a:gd name="connsiteX4" fmla="*/ 5556 w 475324"/>
              <a:gd name="connsiteY4" fmla="*/ 11073 h 11073"/>
              <a:gd name="connsiteX5" fmla="*/ 0 w 475324"/>
              <a:gd name="connsiteY5" fmla="*/ 5529 h 11073"/>
              <a:gd name="connsiteX6" fmla="*/ 5556 w 475324"/>
              <a:gd name="connsiteY6" fmla="*/ 0 h 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5324" h="11073">
                <a:moveTo>
                  <a:pt x="5556" y="0"/>
                </a:moveTo>
                <a:lnTo>
                  <a:pt x="469768" y="0"/>
                </a:lnTo>
                <a:cubicBezTo>
                  <a:pt x="472835" y="0"/>
                  <a:pt x="475324" y="2468"/>
                  <a:pt x="475324" y="5529"/>
                </a:cubicBezTo>
                <a:cubicBezTo>
                  <a:pt x="475324" y="8590"/>
                  <a:pt x="472835" y="11073"/>
                  <a:pt x="469768" y="11073"/>
                </a:cubicBezTo>
                <a:lnTo>
                  <a:pt x="5556" y="11073"/>
                </a:lnTo>
                <a:cubicBezTo>
                  <a:pt x="2487" y="11073"/>
                  <a:pt x="0" y="8590"/>
                  <a:pt x="0" y="5529"/>
                </a:cubicBezTo>
                <a:cubicBezTo>
                  <a:pt x="0" y="2468"/>
                  <a:pt x="2487" y="0"/>
                  <a:pt x="5556" y="0"/>
                </a:cubicBezTo>
                <a:close/>
              </a:path>
            </a:pathLst>
          </a:custGeom>
          <a:solidFill>
            <a:srgbClr val="49483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Freeform 3"/>
          <p:cNvSpPr/>
          <p:nvPr/>
        </p:nvSpPr>
        <p:spPr>
          <a:xfrm>
            <a:off x="5379940" y="5076766"/>
            <a:ext cx="467916" cy="11092"/>
          </a:xfrm>
          <a:custGeom>
            <a:avLst/>
            <a:gdLst>
              <a:gd name="connsiteX0" fmla="*/ 5556 w 467916"/>
              <a:gd name="connsiteY0" fmla="*/ 0 h 11092"/>
              <a:gd name="connsiteX1" fmla="*/ 462360 w 467916"/>
              <a:gd name="connsiteY1" fmla="*/ 0 h 11092"/>
              <a:gd name="connsiteX2" fmla="*/ 467916 w 467916"/>
              <a:gd name="connsiteY2" fmla="*/ 5544 h 11092"/>
              <a:gd name="connsiteX3" fmla="*/ 462360 w 467916"/>
              <a:gd name="connsiteY3" fmla="*/ 11092 h 11092"/>
              <a:gd name="connsiteX4" fmla="*/ 5556 w 467916"/>
              <a:gd name="connsiteY4" fmla="*/ 11092 h 11092"/>
              <a:gd name="connsiteX5" fmla="*/ 0 w 467916"/>
              <a:gd name="connsiteY5" fmla="*/ 5544 h 11092"/>
              <a:gd name="connsiteX6" fmla="*/ 5556 w 467916"/>
              <a:gd name="connsiteY6" fmla="*/ 0 h 11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7916" h="11092">
                <a:moveTo>
                  <a:pt x="5556" y="0"/>
                </a:moveTo>
                <a:lnTo>
                  <a:pt x="462360" y="0"/>
                </a:lnTo>
                <a:cubicBezTo>
                  <a:pt x="465427" y="0"/>
                  <a:pt x="467916" y="2483"/>
                  <a:pt x="467916" y="5544"/>
                </a:cubicBezTo>
                <a:cubicBezTo>
                  <a:pt x="467916" y="8609"/>
                  <a:pt x="465427" y="11092"/>
                  <a:pt x="462360" y="11092"/>
                </a:cubicBezTo>
                <a:lnTo>
                  <a:pt x="5556" y="11092"/>
                </a:lnTo>
                <a:cubicBezTo>
                  <a:pt x="2487" y="11092"/>
                  <a:pt x="0" y="8609"/>
                  <a:pt x="0" y="5544"/>
                </a:cubicBezTo>
                <a:cubicBezTo>
                  <a:pt x="0" y="2483"/>
                  <a:pt x="2487" y="0"/>
                  <a:pt x="5556" y="0"/>
                </a:cubicBezTo>
                <a:close/>
              </a:path>
            </a:pathLst>
          </a:custGeom>
          <a:solidFill>
            <a:srgbClr val="ECECE7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4" name="Freeform 3"/>
          <p:cNvSpPr/>
          <p:nvPr/>
        </p:nvSpPr>
        <p:spPr>
          <a:xfrm>
            <a:off x="5376236" y="5073068"/>
            <a:ext cx="475324" cy="11092"/>
          </a:xfrm>
          <a:custGeom>
            <a:avLst/>
            <a:gdLst>
              <a:gd name="connsiteX0" fmla="*/ 5556 w 475324"/>
              <a:gd name="connsiteY0" fmla="*/ 0 h 11092"/>
              <a:gd name="connsiteX1" fmla="*/ 469768 w 475324"/>
              <a:gd name="connsiteY1" fmla="*/ 0 h 11092"/>
              <a:gd name="connsiteX2" fmla="*/ 475324 w 475324"/>
              <a:gd name="connsiteY2" fmla="*/ 5544 h 11092"/>
              <a:gd name="connsiteX3" fmla="*/ 469768 w 475324"/>
              <a:gd name="connsiteY3" fmla="*/ 11092 h 11092"/>
              <a:gd name="connsiteX4" fmla="*/ 5556 w 475324"/>
              <a:gd name="connsiteY4" fmla="*/ 11092 h 11092"/>
              <a:gd name="connsiteX5" fmla="*/ 0 w 475324"/>
              <a:gd name="connsiteY5" fmla="*/ 5544 h 11092"/>
              <a:gd name="connsiteX6" fmla="*/ 5556 w 475324"/>
              <a:gd name="connsiteY6" fmla="*/ 0 h 11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5324" h="11092">
                <a:moveTo>
                  <a:pt x="5556" y="0"/>
                </a:moveTo>
                <a:lnTo>
                  <a:pt x="469768" y="0"/>
                </a:lnTo>
                <a:cubicBezTo>
                  <a:pt x="472835" y="0"/>
                  <a:pt x="475324" y="2483"/>
                  <a:pt x="475324" y="5544"/>
                </a:cubicBezTo>
                <a:cubicBezTo>
                  <a:pt x="475324" y="8609"/>
                  <a:pt x="472835" y="11092"/>
                  <a:pt x="469768" y="11092"/>
                </a:cubicBezTo>
                <a:lnTo>
                  <a:pt x="5556" y="11092"/>
                </a:lnTo>
                <a:cubicBezTo>
                  <a:pt x="2487" y="11092"/>
                  <a:pt x="0" y="8609"/>
                  <a:pt x="0" y="5544"/>
                </a:cubicBezTo>
                <a:cubicBezTo>
                  <a:pt x="0" y="2483"/>
                  <a:pt x="2487" y="0"/>
                  <a:pt x="5556" y="0"/>
                </a:cubicBezTo>
                <a:close/>
              </a:path>
            </a:pathLst>
          </a:custGeom>
          <a:solidFill>
            <a:srgbClr val="49483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5" name="Freeform 3"/>
          <p:cNvSpPr/>
          <p:nvPr/>
        </p:nvSpPr>
        <p:spPr>
          <a:xfrm>
            <a:off x="5539204" y="4984344"/>
            <a:ext cx="145684" cy="11092"/>
          </a:xfrm>
          <a:custGeom>
            <a:avLst/>
            <a:gdLst>
              <a:gd name="connsiteX0" fmla="*/ 5556 w 145684"/>
              <a:gd name="connsiteY0" fmla="*/ 0 h 11092"/>
              <a:gd name="connsiteX1" fmla="*/ 140128 w 145684"/>
              <a:gd name="connsiteY1" fmla="*/ 0 h 11092"/>
              <a:gd name="connsiteX2" fmla="*/ 145684 w 145684"/>
              <a:gd name="connsiteY2" fmla="*/ 5544 h 11092"/>
              <a:gd name="connsiteX3" fmla="*/ 140128 w 145684"/>
              <a:gd name="connsiteY3" fmla="*/ 11092 h 11092"/>
              <a:gd name="connsiteX4" fmla="*/ 5556 w 145684"/>
              <a:gd name="connsiteY4" fmla="*/ 11092 h 11092"/>
              <a:gd name="connsiteX5" fmla="*/ 0 w 145684"/>
              <a:gd name="connsiteY5" fmla="*/ 5544 h 11092"/>
              <a:gd name="connsiteX6" fmla="*/ 5556 w 145684"/>
              <a:gd name="connsiteY6" fmla="*/ 0 h 11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684" h="11092">
                <a:moveTo>
                  <a:pt x="5556" y="0"/>
                </a:moveTo>
                <a:lnTo>
                  <a:pt x="140128" y="0"/>
                </a:lnTo>
                <a:cubicBezTo>
                  <a:pt x="143195" y="0"/>
                  <a:pt x="145684" y="2483"/>
                  <a:pt x="145684" y="5544"/>
                </a:cubicBezTo>
                <a:cubicBezTo>
                  <a:pt x="145684" y="8609"/>
                  <a:pt x="143195" y="11092"/>
                  <a:pt x="140128" y="11092"/>
                </a:cubicBezTo>
                <a:lnTo>
                  <a:pt x="5556" y="11092"/>
                </a:lnTo>
                <a:cubicBezTo>
                  <a:pt x="2489" y="11092"/>
                  <a:pt x="0" y="8609"/>
                  <a:pt x="0" y="5544"/>
                </a:cubicBezTo>
                <a:cubicBezTo>
                  <a:pt x="0" y="2483"/>
                  <a:pt x="2489" y="0"/>
                  <a:pt x="5556" y="0"/>
                </a:cubicBezTo>
                <a:close/>
              </a:path>
            </a:pathLst>
          </a:custGeom>
          <a:solidFill>
            <a:srgbClr val="ECECE7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6" name="Freeform 3"/>
          <p:cNvSpPr/>
          <p:nvPr/>
        </p:nvSpPr>
        <p:spPr>
          <a:xfrm>
            <a:off x="5539204" y="4943682"/>
            <a:ext cx="145684" cy="11087"/>
          </a:xfrm>
          <a:custGeom>
            <a:avLst/>
            <a:gdLst>
              <a:gd name="connsiteX0" fmla="*/ 5556 w 145684"/>
              <a:gd name="connsiteY0" fmla="*/ 0 h 11087"/>
              <a:gd name="connsiteX1" fmla="*/ 140128 w 145684"/>
              <a:gd name="connsiteY1" fmla="*/ 0 h 11087"/>
              <a:gd name="connsiteX2" fmla="*/ 145684 w 145684"/>
              <a:gd name="connsiteY2" fmla="*/ 5544 h 11087"/>
              <a:gd name="connsiteX3" fmla="*/ 140128 w 145684"/>
              <a:gd name="connsiteY3" fmla="*/ 11087 h 11087"/>
              <a:gd name="connsiteX4" fmla="*/ 5556 w 145684"/>
              <a:gd name="connsiteY4" fmla="*/ 11087 h 11087"/>
              <a:gd name="connsiteX5" fmla="*/ 0 w 145684"/>
              <a:gd name="connsiteY5" fmla="*/ 5544 h 11087"/>
              <a:gd name="connsiteX6" fmla="*/ 5556 w 145684"/>
              <a:gd name="connsiteY6" fmla="*/ 0 h 11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684" h="11087">
                <a:moveTo>
                  <a:pt x="5556" y="0"/>
                </a:moveTo>
                <a:lnTo>
                  <a:pt x="140128" y="0"/>
                </a:lnTo>
                <a:cubicBezTo>
                  <a:pt x="143195" y="0"/>
                  <a:pt x="145684" y="2478"/>
                  <a:pt x="145684" y="5544"/>
                </a:cubicBezTo>
                <a:cubicBezTo>
                  <a:pt x="145684" y="8604"/>
                  <a:pt x="143195" y="11087"/>
                  <a:pt x="140128" y="11087"/>
                </a:cubicBezTo>
                <a:lnTo>
                  <a:pt x="5556" y="11087"/>
                </a:lnTo>
                <a:cubicBezTo>
                  <a:pt x="2489" y="11087"/>
                  <a:pt x="0" y="8604"/>
                  <a:pt x="0" y="5544"/>
                </a:cubicBezTo>
                <a:cubicBezTo>
                  <a:pt x="0" y="2478"/>
                  <a:pt x="2489" y="0"/>
                  <a:pt x="5556" y="0"/>
                </a:cubicBezTo>
                <a:close/>
              </a:path>
            </a:pathLst>
          </a:custGeom>
          <a:solidFill>
            <a:srgbClr val="ECECE7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7" name="Freeform 3"/>
          <p:cNvSpPr/>
          <p:nvPr/>
        </p:nvSpPr>
        <p:spPr>
          <a:xfrm>
            <a:off x="5486116" y="4901781"/>
            <a:ext cx="248156" cy="140483"/>
          </a:xfrm>
          <a:custGeom>
            <a:avLst/>
            <a:gdLst>
              <a:gd name="connsiteX0" fmla="*/ 242601 w 248156"/>
              <a:gd name="connsiteY0" fmla="*/ 129391 h 140483"/>
              <a:gd name="connsiteX1" fmla="*/ 237045 w 248156"/>
              <a:gd name="connsiteY1" fmla="*/ 134935 h 140483"/>
              <a:gd name="connsiteX2" fmla="*/ 237045 w 248156"/>
              <a:gd name="connsiteY2" fmla="*/ 5549 h 140483"/>
              <a:gd name="connsiteX3" fmla="*/ 242601 w 248156"/>
              <a:gd name="connsiteY3" fmla="*/ 11092 h 140483"/>
              <a:gd name="connsiteX4" fmla="*/ 5556 w 248156"/>
              <a:gd name="connsiteY4" fmla="*/ 11092 h 140483"/>
              <a:gd name="connsiteX5" fmla="*/ 11111 w 248156"/>
              <a:gd name="connsiteY5" fmla="*/ 5549 h 140483"/>
              <a:gd name="connsiteX6" fmla="*/ 11111 w 248156"/>
              <a:gd name="connsiteY6" fmla="*/ 134935 h 140483"/>
              <a:gd name="connsiteX7" fmla="*/ 5556 w 248156"/>
              <a:gd name="connsiteY7" fmla="*/ 129391 h 140483"/>
              <a:gd name="connsiteX9" fmla="*/ 0 w 248156"/>
              <a:gd name="connsiteY9" fmla="*/ 140483 h 140483"/>
              <a:gd name="connsiteX10" fmla="*/ 0 w 248156"/>
              <a:gd name="connsiteY10" fmla="*/ 0 h 140483"/>
              <a:gd name="connsiteX11" fmla="*/ 248156 w 248156"/>
              <a:gd name="connsiteY11" fmla="*/ 0 h 140483"/>
              <a:gd name="connsiteX12" fmla="*/ 248156 w 248156"/>
              <a:gd name="connsiteY12" fmla="*/ 140483 h 140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8156" h="140483">
                <a:moveTo>
                  <a:pt x="242601" y="129391"/>
                </a:moveTo>
                <a:lnTo>
                  <a:pt x="237045" y="134935"/>
                </a:lnTo>
                <a:lnTo>
                  <a:pt x="237045" y="5549"/>
                </a:lnTo>
                <a:lnTo>
                  <a:pt x="242601" y="11092"/>
                </a:lnTo>
                <a:lnTo>
                  <a:pt x="5556" y="11092"/>
                </a:lnTo>
                <a:lnTo>
                  <a:pt x="11111" y="5549"/>
                </a:lnTo>
                <a:lnTo>
                  <a:pt x="11111" y="134935"/>
                </a:lnTo>
                <a:lnTo>
                  <a:pt x="5556" y="129391"/>
                </a:lnTo>
                <a:moveTo>
                  <a:pt x="0" y="140483"/>
                </a:moveTo>
                <a:lnTo>
                  <a:pt x="0" y="0"/>
                </a:lnTo>
                <a:lnTo>
                  <a:pt x="248156" y="0"/>
                </a:lnTo>
                <a:lnTo>
                  <a:pt x="248156" y="140483"/>
                </a:lnTo>
                <a:close/>
              </a:path>
            </a:pathLst>
          </a:custGeom>
          <a:solidFill>
            <a:srgbClr val="ECECE7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Freeform 3"/>
          <p:cNvSpPr/>
          <p:nvPr/>
        </p:nvSpPr>
        <p:spPr>
          <a:xfrm>
            <a:off x="5534266" y="4979418"/>
            <a:ext cx="145684" cy="11087"/>
          </a:xfrm>
          <a:custGeom>
            <a:avLst/>
            <a:gdLst>
              <a:gd name="connsiteX0" fmla="*/ 5556 w 145684"/>
              <a:gd name="connsiteY0" fmla="*/ 0 h 11087"/>
              <a:gd name="connsiteX1" fmla="*/ 140128 w 145684"/>
              <a:gd name="connsiteY1" fmla="*/ 0 h 11087"/>
              <a:gd name="connsiteX2" fmla="*/ 145684 w 145684"/>
              <a:gd name="connsiteY2" fmla="*/ 5544 h 11087"/>
              <a:gd name="connsiteX3" fmla="*/ 140128 w 145684"/>
              <a:gd name="connsiteY3" fmla="*/ 11087 h 11087"/>
              <a:gd name="connsiteX4" fmla="*/ 5556 w 145684"/>
              <a:gd name="connsiteY4" fmla="*/ 11087 h 11087"/>
              <a:gd name="connsiteX5" fmla="*/ 0 w 145684"/>
              <a:gd name="connsiteY5" fmla="*/ 5544 h 11087"/>
              <a:gd name="connsiteX6" fmla="*/ 5556 w 145684"/>
              <a:gd name="connsiteY6" fmla="*/ 0 h 11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684" h="11087">
                <a:moveTo>
                  <a:pt x="5556" y="0"/>
                </a:moveTo>
                <a:lnTo>
                  <a:pt x="140128" y="0"/>
                </a:lnTo>
                <a:cubicBezTo>
                  <a:pt x="143195" y="0"/>
                  <a:pt x="145684" y="2483"/>
                  <a:pt x="145684" y="5544"/>
                </a:cubicBezTo>
                <a:cubicBezTo>
                  <a:pt x="145684" y="8604"/>
                  <a:pt x="143195" y="11087"/>
                  <a:pt x="140128" y="11087"/>
                </a:cubicBezTo>
                <a:lnTo>
                  <a:pt x="5556" y="11087"/>
                </a:lnTo>
                <a:cubicBezTo>
                  <a:pt x="2489" y="11087"/>
                  <a:pt x="0" y="8604"/>
                  <a:pt x="0" y="5544"/>
                </a:cubicBezTo>
                <a:cubicBezTo>
                  <a:pt x="0" y="2483"/>
                  <a:pt x="2489" y="0"/>
                  <a:pt x="5556" y="0"/>
                </a:cubicBezTo>
                <a:close/>
              </a:path>
            </a:pathLst>
          </a:custGeom>
          <a:solidFill>
            <a:srgbClr val="49483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Freeform 3"/>
          <p:cNvSpPr/>
          <p:nvPr/>
        </p:nvSpPr>
        <p:spPr>
          <a:xfrm>
            <a:off x="5534266" y="4938751"/>
            <a:ext cx="145684" cy="11092"/>
          </a:xfrm>
          <a:custGeom>
            <a:avLst/>
            <a:gdLst>
              <a:gd name="connsiteX0" fmla="*/ 5556 w 145684"/>
              <a:gd name="connsiteY0" fmla="*/ 0 h 11092"/>
              <a:gd name="connsiteX1" fmla="*/ 140128 w 145684"/>
              <a:gd name="connsiteY1" fmla="*/ 0 h 11092"/>
              <a:gd name="connsiteX2" fmla="*/ 145684 w 145684"/>
              <a:gd name="connsiteY2" fmla="*/ 5544 h 11092"/>
              <a:gd name="connsiteX3" fmla="*/ 140128 w 145684"/>
              <a:gd name="connsiteY3" fmla="*/ 11092 h 11092"/>
              <a:gd name="connsiteX4" fmla="*/ 5556 w 145684"/>
              <a:gd name="connsiteY4" fmla="*/ 11092 h 11092"/>
              <a:gd name="connsiteX5" fmla="*/ 0 w 145684"/>
              <a:gd name="connsiteY5" fmla="*/ 5544 h 11092"/>
              <a:gd name="connsiteX6" fmla="*/ 5556 w 145684"/>
              <a:gd name="connsiteY6" fmla="*/ 0 h 11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45684" h="11092">
                <a:moveTo>
                  <a:pt x="5556" y="0"/>
                </a:moveTo>
                <a:lnTo>
                  <a:pt x="140128" y="0"/>
                </a:lnTo>
                <a:cubicBezTo>
                  <a:pt x="143195" y="0"/>
                  <a:pt x="145684" y="2483"/>
                  <a:pt x="145684" y="5544"/>
                </a:cubicBezTo>
                <a:cubicBezTo>
                  <a:pt x="145684" y="8609"/>
                  <a:pt x="143195" y="11092"/>
                  <a:pt x="140128" y="11092"/>
                </a:cubicBezTo>
                <a:lnTo>
                  <a:pt x="5556" y="11092"/>
                </a:lnTo>
                <a:cubicBezTo>
                  <a:pt x="2489" y="11092"/>
                  <a:pt x="0" y="8609"/>
                  <a:pt x="0" y="5544"/>
                </a:cubicBezTo>
                <a:cubicBezTo>
                  <a:pt x="0" y="2483"/>
                  <a:pt x="2489" y="0"/>
                  <a:pt x="5556" y="0"/>
                </a:cubicBezTo>
                <a:close/>
              </a:path>
            </a:pathLst>
          </a:custGeom>
          <a:solidFill>
            <a:srgbClr val="49483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Freeform 3"/>
          <p:cNvSpPr/>
          <p:nvPr/>
        </p:nvSpPr>
        <p:spPr>
          <a:xfrm>
            <a:off x="5481178" y="4896854"/>
            <a:ext cx="248156" cy="140478"/>
          </a:xfrm>
          <a:custGeom>
            <a:avLst/>
            <a:gdLst>
              <a:gd name="connsiteX0" fmla="*/ 242601 w 248156"/>
              <a:gd name="connsiteY0" fmla="*/ 129386 h 140478"/>
              <a:gd name="connsiteX1" fmla="*/ 237045 w 248156"/>
              <a:gd name="connsiteY1" fmla="*/ 134935 h 140478"/>
              <a:gd name="connsiteX2" fmla="*/ 237045 w 248156"/>
              <a:gd name="connsiteY2" fmla="*/ 5544 h 140478"/>
              <a:gd name="connsiteX3" fmla="*/ 242601 w 248156"/>
              <a:gd name="connsiteY3" fmla="*/ 11087 h 140478"/>
              <a:gd name="connsiteX4" fmla="*/ 5556 w 248156"/>
              <a:gd name="connsiteY4" fmla="*/ 11087 h 140478"/>
              <a:gd name="connsiteX5" fmla="*/ 11111 w 248156"/>
              <a:gd name="connsiteY5" fmla="*/ 5544 h 140478"/>
              <a:gd name="connsiteX6" fmla="*/ 11111 w 248156"/>
              <a:gd name="connsiteY6" fmla="*/ 134935 h 140478"/>
              <a:gd name="connsiteX7" fmla="*/ 5556 w 248156"/>
              <a:gd name="connsiteY7" fmla="*/ 129386 h 140478"/>
              <a:gd name="connsiteX9" fmla="*/ 0 w 248156"/>
              <a:gd name="connsiteY9" fmla="*/ 140478 h 140478"/>
              <a:gd name="connsiteX10" fmla="*/ 0 w 248156"/>
              <a:gd name="connsiteY10" fmla="*/ 0 h 140478"/>
              <a:gd name="connsiteX11" fmla="*/ 248156 w 248156"/>
              <a:gd name="connsiteY11" fmla="*/ 0 h 140478"/>
              <a:gd name="connsiteX12" fmla="*/ 248156 w 248156"/>
              <a:gd name="connsiteY12" fmla="*/ 140478 h 140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8156" h="140478">
                <a:moveTo>
                  <a:pt x="242601" y="129386"/>
                </a:moveTo>
                <a:lnTo>
                  <a:pt x="237045" y="134935"/>
                </a:lnTo>
                <a:lnTo>
                  <a:pt x="237045" y="5544"/>
                </a:lnTo>
                <a:lnTo>
                  <a:pt x="242601" y="11087"/>
                </a:lnTo>
                <a:lnTo>
                  <a:pt x="5556" y="11087"/>
                </a:lnTo>
                <a:lnTo>
                  <a:pt x="11111" y="5544"/>
                </a:lnTo>
                <a:lnTo>
                  <a:pt x="11111" y="134935"/>
                </a:lnTo>
                <a:lnTo>
                  <a:pt x="5556" y="129386"/>
                </a:lnTo>
                <a:moveTo>
                  <a:pt x="0" y="140478"/>
                </a:moveTo>
                <a:lnTo>
                  <a:pt x="0" y="0"/>
                </a:lnTo>
                <a:lnTo>
                  <a:pt x="248156" y="0"/>
                </a:lnTo>
                <a:lnTo>
                  <a:pt x="248156" y="140478"/>
                </a:lnTo>
                <a:close/>
              </a:path>
            </a:pathLst>
          </a:custGeom>
          <a:solidFill>
            <a:srgbClr val="494836">
              <a:alpha val="100000"/>
            </a:srgbClr>
          </a:solidFill>
          <a:ln w="9877" cap="rnd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1" name="Picture 3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8176" y="3172968"/>
            <a:ext cx="1475232" cy="111252"/>
          </a:xfrm>
          <a:prstGeom prst="rect">
            <a:avLst/>
          </a:prstGeom>
          <a:noFill/>
        </p:spPr>
      </p:pic>
      <p:sp>
        <p:nvSpPr>
          <p:cNvPr id="1072" name="Freeform 3"/>
          <p:cNvSpPr/>
          <p:nvPr/>
        </p:nvSpPr>
        <p:spPr>
          <a:xfrm>
            <a:off x="5260975" y="3208274"/>
            <a:ext cx="1389126" cy="127"/>
          </a:xfrm>
          <a:custGeom>
            <a:avLst/>
            <a:gdLst>
              <a:gd name="connsiteX0" fmla="*/ 0 w 1389126"/>
              <a:gd name="connsiteY0" fmla="*/ 127 h 127"/>
              <a:gd name="connsiteX1" fmla="*/ 1389126 w 1389126"/>
              <a:gd name="connsiteY1" fmla="*/ 0 h 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9126" h="127">
                <a:moveTo>
                  <a:pt x="0" y="127"/>
                </a:moveTo>
                <a:lnTo>
                  <a:pt x="1389126" y="0"/>
                </a:lnTo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83B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Freeform 3"/>
          <p:cNvSpPr/>
          <p:nvPr/>
        </p:nvSpPr>
        <p:spPr>
          <a:xfrm>
            <a:off x="203200" y="3084449"/>
            <a:ext cx="2084451" cy="739775"/>
          </a:xfrm>
          <a:custGeom>
            <a:avLst/>
            <a:gdLst>
              <a:gd name="connsiteX0" fmla="*/ 0 w 2084451"/>
              <a:gd name="connsiteY0" fmla="*/ 739775 h 739775"/>
              <a:gd name="connsiteX1" fmla="*/ 2084451 w 2084451"/>
              <a:gd name="connsiteY1" fmla="*/ 739775 h 739775"/>
              <a:gd name="connsiteX2" fmla="*/ 2084451 w 2084451"/>
              <a:gd name="connsiteY2" fmla="*/ 0 h 739775"/>
              <a:gd name="connsiteX3" fmla="*/ 0 w 2084451"/>
              <a:gd name="connsiteY3" fmla="*/ 0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084451" h="739775">
                <a:moveTo>
                  <a:pt x="0" y="739775"/>
                </a:moveTo>
                <a:lnTo>
                  <a:pt x="2084451" y="739775"/>
                </a:lnTo>
                <a:lnTo>
                  <a:pt x="2084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4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TextBox 1"/>
          <p:cNvSpPr txBox="1"/>
          <p:nvPr/>
        </p:nvSpPr>
        <p:spPr>
          <a:xfrm>
            <a:off x="1072591" y="3153782"/>
            <a:ext cx="396379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PC1 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683971" y="3346060"/>
            <a:ext cx="1189671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192.168.1.110 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383743" y="3538084"/>
            <a:ext cx="1772916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AA-AA-AA-AA-AA-AA </a:t>
            </a:r>
          </a:p>
        </p:txBody>
      </p:sp>
      <p:sp>
        <p:nvSpPr>
          <p:cNvPr id="1077" name="Freeform 3"/>
          <p:cNvSpPr/>
          <p:nvPr/>
        </p:nvSpPr>
        <p:spPr>
          <a:xfrm>
            <a:off x="1177925" y="4275138"/>
            <a:ext cx="2119376" cy="738188"/>
          </a:xfrm>
          <a:custGeom>
            <a:avLst/>
            <a:gdLst>
              <a:gd name="connsiteX0" fmla="*/ 0 w 2119376"/>
              <a:gd name="connsiteY0" fmla="*/ 738188 h 738188"/>
              <a:gd name="connsiteX1" fmla="*/ 2119376 w 2119376"/>
              <a:gd name="connsiteY1" fmla="*/ 738188 h 738188"/>
              <a:gd name="connsiteX2" fmla="*/ 2119376 w 2119376"/>
              <a:gd name="connsiteY2" fmla="*/ 0 h 738188"/>
              <a:gd name="connsiteX3" fmla="*/ 0 w 2119376"/>
              <a:gd name="connsiteY3" fmla="*/ 0 h 738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9376" h="738188">
                <a:moveTo>
                  <a:pt x="0" y="738188"/>
                </a:moveTo>
                <a:lnTo>
                  <a:pt x="2119376" y="738188"/>
                </a:lnTo>
                <a:lnTo>
                  <a:pt x="2119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4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TextBox 1"/>
          <p:cNvSpPr txBox="1"/>
          <p:nvPr/>
        </p:nvSpPr>
        <p:spPr>
          <a:xfrm>
            <a:off x="2064131" y="4344915"/>
            <a:ext cx="396379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PC2 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1683131" y="4536939"/>
            <a:ext cx="1189671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192.168.1.111 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1375283" y="4728963"/>
            <a:ext cx="1772916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BB-BB-BB-BB-BB-BB </a:t>
            </a:r>
          </a:p>
        </p:txBody>
      </p:sp>
      <p:sp>
        <p:nvSpPr>
          <p:cNvPr id="1081" name="Freeform 3"/>
          <p:cNvSpPr/>
          <p:nvPr/>
        </p:nvSpPr>
        <p:spPr>
          <a:xfrm>
            <a:off x="5210175" y="5426075"/>
            <a:ext cx="2182876" cy="739775"/>
          </a:xfrm>
          <a:custGeom>
            <a:avLst/>
            <a:gdLst>
              <a:gd name="connsiteX0" fmla="*/ 0 w 2182876"/>
              <a:gd name="connsiteY0" fmla="*/ 739775 h 739775"/>
              <a:gd name="connsiteX1" fmla="*/ 2182876 w 2182876"/>
              <a:gd name="connsiteY1" fmla="*/ 739775 h 739775"/>
              <a:gd name="connsiteX2" fmla="*/ 2182876 w 2182876"/>
              <a:gd name="connsiteY2" fmla="*/ 0 h 739775"/>
              <a:gd name="connsiteX3" fmla="*/ 0 w 2182876"/>
              <a:gd name="connsiteY3" fmla="*/ 0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82876" h="739775">
                <a:moveTo>
                  <a:pt x="0" y="739775"/>
                </a:moveTo>
                <a:lnTo>
                  <a:pt x="2182876" y="739775"/>
                </a:lnTo>
                <a:lnTo>
                  <a:pt x="2182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4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TextBox 1"/>
          <p:cNvSpPr txBox="1"/>
          <p:nvPr/>
        </p:nvSpPr>
        <p:spPr>
          <a:xfrm>
            <a:off x="5850001" y="5496144"/>
            <a:ext cx="96108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FTP Server 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5831713" y="5688168"/>
            <a:ext cx="991392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192.168.1.9 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5385181" y="5880192"/>
            <a:ext cx="1882641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CC-CC-CC-CC-CC-CC </a:t>
            </a:r>
          </a:p>
        </p:txBody>
      </p:sp>
      <p:sp>
        <p:nvSpPr>
          <p:cNvPr id="1085" name="Freeform 3"/>
          <p:cNvSpPr/>
          <p:nvPr/>
        </p:nvSpPr>
        <p:spPr>
          <a:xfrm>
            <a:off x="6218301" y="2114614"/>
            <a:ext cx="2119249" cy="738188"/>
          </a:xfrm>
          <a:custGeom>
            <a:avLst/>
            <a:gdLst>
              <a:gd name="connsiteX0" fmla="*/ 0 w 2119249"/>
              <a:gd name="connsiteY0" fmla="*/ 738188 h 738188"/>
              <a:gd name="connsiteX1" fmla="*/ 2119249 w 2119249"/>
              <a:gd name="connsiteY1" fmla="*/ 738188 h 738188"/>
              <a:gd name="connsiteX2" fmla="*/ 2119249 w 2119249"/>
              <a:gd name="connsiteY2" fmla="*/ 0 h 738188"/>
              <a:gd name="connsiteX3" fmla="*/ 0 w 2119249"/>
              <a:gd name="connsiteY3" fmla="*/ 0 h 738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9249" h="738188">
                <a:moveTo>
                  <a:pt x="0" y="738188"/>
                </a:moveTo>
                <a:lnTo>
                  <a:pt x="2119249" y="738188"/>
                </a:lnTo>
                <a:lnTo>
                  <a:pt x="2119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4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6" name="TextBox 1"/>
          <p:cNvSpPr txBox="1"/>
          <p:nvPr/>
        </p:nvSpPr>
        <p:spPr>
          <a:xfrm>
            <a:off x="7164578" y="2183629"/>
            <a:ext cx="276002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R1 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807962" y="2375434"/>
            <a:ext cx="993087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192.168.1.1 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6577838" y="2567931"/>
            <a:ext cx="1370007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11-11-11-11-11-11 </a:t>
            </a:r>
          </a:p>
        </p:txBody>
      </p:sp>
      <p:pic>
        <p:nvPicPr>
          <p:cNvPr id="1089" name="Picture 3"/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1150" y="2490788"/>
            <a:ext cx="1122236" cy="1122362"/>
          </a:xfrm>
          <a:prstGeom prst="rect">
            <a:avLst/>
          </a:prstGeom>
          <a:noFill/>
        </p:spPr>
      </p:pic>
      <p:sp>
        <p:nvSpPr>
          <p:cNvPr id="1090" name="TextBox 1"/>
          <p:cNvSpPr txBox="1"/>
          <p:nvPr/>
        </p:nvSpPr>
        <p:spPr>
          <a:xfrm>
            <a:off x="3419856" y="2713600"/>
            <a:ext cx="475547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ARP  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3253740" y="2905624"/>
            <a:ext cx="3792804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Request </a:t>
            </a:r>
          </a:p>
          <a:p>
            <a:pPr marL="1504823">
              <a:lnSpc>
                <a:spcPts val="1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S1                                            R1 </a:t>
            </a:r>
          </a:p>
        </p:txBody>
      </p:sp>
    </p:spTree>
    <p:extLst>
      <p:ext uri="{BB962C8B-B14F-4D97-AF65-F5344CB8AC3E}">
        <p14:creationId xmlns:p14="http://schemas.microsoft.com/office/powerpoint/2010/main" val="810896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288" y="1623646"/>
            <a:ext cx="6202807" cy="464703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315471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Accessing Remote Resources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3143489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Default Gateway </a:t>
            </a:r>
          </a:p>
        </p:txBody>
      </p:sp>
    </p:spTree>
    <p:extLst>
      <p:ext uri="{BB962C8B-B14F-4D97-AF65-F5344CB8AC3E}">
        <p14:creationId xmlns:p14="http://schemas.microsoft.com/office/powerpoint/2010/main" val="79974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315471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Accessing Remote Resources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772166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Communicating Device / Remote Network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1073" y="1676400"/>
            <a:ext cx="7158038" cy="4295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21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416780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Network Protocols and Communications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4340" y="2129901"/>
            <a:ext cx="8702703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this chapter, you learned: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Data networks are systems of end devices, intermediary devices, and the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 connecting the devices. For communication to occur, these devices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must know how to communicate.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These devices must comply with communication rules and protocols.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TCP/IP is an example of a protocol suite.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340" y="932378"/>
            <a:ext cx="27558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4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Summary </a:t>
            </a:r>
            <a:endParaRPr lang="en-US" altLang="zh-CN" sz="44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0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4669548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What is Communication?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52600"/>
            <a:ext cx="4759833" cy="3951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5292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05000"/>
            <a:ext cx="8077200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Most protocols are created by a standards organization such as the IETF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 IEEE.  </a:t>
            </a:r>
          </a:p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most widely-used networking models are the OSI and TCP/IP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models.  </a:t>
            </a:r>
          </a:p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Data that passes down the stack of the OSI model is segmented into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pieces and encapsulated with addresses and other labels. The process is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reversed as the pieces are de-encapsulated and passed up the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destination protocol stack.  </a:t>
            </a:r>
          </a:p>
        </p:txBody>
      </p:sp>
    </p:spTree>
    <p:extLst>
      <p:ext uri="{BB962C8B-B14F-4D97-AF65-F5344CB8AC3E}">
        <p14:creationId xmlns:p14="http://schemas.microsoft.com/office/powerpoint/2010/main" val="1602427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6308" y="635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4477149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rgbClr val="6F8BA0"/>
                </a:solidFill>
                <a:latin typeface="Arial" pitchFamily="18" charset="0"/>
                <a:cs typeface="Arial" pitchFamily="18" charset="0"/>
              </a:rPr>
              <a:t>Network Protocols and Communications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2286000"/>
            <a:ext cx="8359340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 this chapter, you learned: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OSI model describes the processes of encoding, formatting,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segmenting, and encapsulating data for transmission over the network.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TCP/IP protocol suite is an open standard protocol that has been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endorsed by the networking industry and ratified, or approved, by a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standards organization.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44001"/>
            <a:ext cx="33265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Summary (cont.) </a:t>
            </a:r>
            <a:endParaRPr lang="en-US" altLang="zh-CN" sz="32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1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4384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Internet Protocol Suite is a suite of protocols required for transmitting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receiving information using the Internet.  </a:t>
            </a:r>
          </a:p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Protocol Data Units (PDUs) are named according to the protocols of the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TCP/IP suite: data, segment, packet, frame, and bits. </a:t>
            </a:r>
          </a:p>
          <a:p>
            <a:pPr marL="19202">
              <a:lnSpc>
                <a:spcPts val="3400"/>
              </a:lnSpc>
            </a:pPr>
            <a:r>
              <a:rPr lang="en-US" altLang="zh-CN" dirty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Applying models allows individuals, companies, and trade associations to </a:t>
            </a:r>
          </a:p>
          <a:p>
            <a:pPr marL="255422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analyze current networks and plan the networks of the future. </a:t>
            </a:r>
          </a:p>
        </p:txBody>
      </p:sp>
    </p:spTree>
    <p:extLst>
      <p:ext uri="{BB962C8B-B14F-4D97-AF65-F5344CB8AC3E}">
        <p14:creationId xmlns:p14="http://schemas.microsoft.com/office/powerpoint/2010/main" val="8622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2057400"/>
            <a:ext cx="8276946" cy="3123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An identified sender and receiver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Agreed upon method of communicating (face-to-face, telephone, letter,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photograph)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Common language and grammar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Speed and timing of delivery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Confirmation or acknowledgment requirements  </a:t>
            </a:r>
          </a:p>
          <a:p>
            <a:pPr marL="255422">
              <a:lnSpc>
                <a:spcPts val="41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77" y="668138"/>
            <a:ext cx="4354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Establishing the Rules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806009"/>
            <a:ext cx="3598742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Message Encoding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42905"/>
            <a:ext cx="7648956" cy="3951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69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3446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5844" y="536051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5844" y="1555686"/>
            <a:ext cx="6586740" cy="36240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Example: Personal letter contains the following elements: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Identifier of the recipient’s location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Identifier of the sender’s location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Salutation or greeting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Recipient identifier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message content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Source identifier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End of message indicator </a:t>
            </a:r>
          </a:p>
        </p:txBody>
      </p:sp>
      <p:pic>
        <p:nvPicPr>
          <p:cNvPr id="5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9246" y="2669702"/>
            <a:ext cx="4421124" cy="287502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8534" y="769200"/>
            <a:ext cx="662392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Message Formatting and Encapsulation </a:t>
            </a:r>
            <a:endParaRPr lang="en-US" altLang="zh-CN" sz="28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19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87567" y="440738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2398" y="2133600"/>
            <a:ext cx="8700780" cy="30085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 overview of the segmenting process: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The size restrictions of frames require the source host to break a long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message into individual pieces (or segments) that meet both the minimum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 maximum size requirements. 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Each segment is encapsulated in a separate frame with the address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information, and is sent over the network. 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At the receiving host, the messages are de-encapsulated and put back </a:t>
            </a:r>
          </a:p>
          <a:p>
            <a:pPr marL="255422">
              <a:lnSpc>
                <a:spcPts val="22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together to be processed and interpreted.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547" y="796925"/>
            <a:ext cx="38876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Message Size </a:t>
            </a:r>
          </a:p>
        </p:txBody>
      </p:sp>
    </p:spTree>
    <p:extLst>
      <p:ext uri="{BB962C8B-B14F-4D97-AF65-F5344CB8AC3E}">
        <p14:creationId xmlns:p14="http://schemas.microsoft.com/office/powerpoint/2010/main" val="12654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17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533400" y="532750"/>
            <a:ext cx="111569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The Rules </a:t>
            </a:r>
            <a:endParaRPr lang="en-US" altLang="zh-CN" sz="1800" dirty="0" smtClean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281962" y="2438400"/>
            <a:ext cx="2416046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19202">
              <a:lnSpc>
                <a:spcPts val="41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Access Method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Flow Control </a:t>
            </a:r>
          </a:p>
          <a:p>
            <a:pPr marL="19202">
              <a:lnSpc>
                <a:spcPts val="3400"/>
              </a:lnSpc>
            </a:pPr>
            <a:r>
              <a:rPr lang="en-US" altLang="zh-CN" sz="2000" dirty="0" smtClean="0">
                <a:solidFill>
                  <a:srgbClr val="6F8BA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Response Timeout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499" y="885907"/>
            <a:ext cx="40629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4000">
                <a:solidFill>
                  <a:schemeClr val="bg1"/>
                </a:solidFill>
                <a:latin typeface="Arial" pitchFamily="18" charset="0"/>
                <a:cs typeface="Arial" pitchFamily="18" charset="0"/>
              </a:rPr>
              <a:t>Message Timing </a:t>
            </a:r>
            <a:endParaRPr lang="en-US" altLang="zh-CN" sz="4000" dirty="0">
              <a:solidFill>
                <a:schemeClr val="bg1"/>
              </a:solidFill>
              <a:latin typeface="Arial" pitchFamily="18" charset="0"/>
              <a:cs typeface="Ari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412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1113</Words>
  <Application>Microsoft Macintosh PowerPoint</Application>
  <PresentationFormat>On-screen Show (4:3)</PresentationFormat>
  <Paragraphs>202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宋体</vt:lpstr>
      <vt:lpstr>1_Office Theme</vt:lpstr>
      <vt:lpstr>Custom Design</vt:lpstr>
      <vt:lpstr>Network  Protocols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Networks </dc:title>
  <dc:creator>Microsoft Office User</dc:creator>
  <cp:lastModifiedBy>Microsoft Office User</cp:lastModifiedBy>
  <cp:revision>31</cp:revision>
  <dcterms:created xsi:type="dcterms:W3CDTF">2018-02-28T08:31:32Z</dcterms:created>
  <dcterms:modified xsi:type="dcterms:W3CDTF">2018-03-05T21:48:07Z</dcterms:modified>
</cp:coreProperties>
</file>