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33" r:id="rId2"/>
  </p:sldMasterIdLst>
  <p:notesMasterIdLst>
    <p:notesMasterId r:id="rId35"/>
  </p:notesMasterIdLst>
  <p:handoutMasterIdLst>
    <p:handoutMasterId r:id="rId36"/>
  </p:handoutMasterIdLst>
  <p:sldIdLst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7"/>
    <a:srgbClr val="FFFFCC"/>
    <a:srgbClr val="FBE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2"/>
    <p:restoredTop sz="86382" autoAdjust="0"/>
  </p:normalViewPr>
  <p:slideViewPr>
    <p:cSldViewPr>
      <p:cViewPr>
        <p:scale>
          <a:sx n="73" d="100"/>
          <a:sy n="73" d="100"/>
        </p:scale>
        <p:origin x="87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notesViewPr>
    <p:cSldViewPr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0B2C10-6870-E643-AF27-9D681DED601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E1D208-2E27-644B-97A5-184D14A73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96D7FB-3A85-F748-94BF-FD2B82B08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1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A984CAA-C97C-4943-A40F-EA71561956C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56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CE7A2331-DEA5-D046-86AD-CFC3AFBD119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0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BD35594D-495B-1740-911F-2A7723E978A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8DDD2401-762C-F44B-8D18-6EEDC40DBF6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9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4120B278-60D3-864A-AD74-412D16575E6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4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928AA25D-E5EE-5A4A-85BC-F52C34C1F03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0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74B3BB0A-8A1F-A743-AC09-5B1D48DAD14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44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7713BCAC-0A27-6F40-A512-733BFDEEEC8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18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22FF9E1D-CB54-6547-8659-ACCBFEF1870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89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0AA0916A-B8FF-C143-90E2-5802D6C54A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7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F56EECF1-ABE6-E84E-8AE5-C2C5E3B66C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6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F58608FC-0684-604F-B4EA-6F36BF47B54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89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BB211793-4392-5E4C-AA37-A8C2C5796D2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7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7790F9C2-3A11-0140-93D7-D5C32178C1B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6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5FB3D2D8-671F-A143-A7BA-7F0AB21AE5C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20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4273A38A-E304-EB47-8016-DB6F95E84B4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64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21137E0E-7906-094C-B42F-405A35E0DE0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67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4DB8DA4D-EDC8-2348-A41E-94E92F29815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4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78EF35F2-4248-A341-9304-0E24047DB8D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i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46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C7E0C6DA-37AD-4846-8693-1778851559B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0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4BC5237E-6327-FA41-A64C-4E2267D32AE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47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6EC5A680-D46E-0546-A1F9-553C354A174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5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FB157F72-34C4-8F49-BE0C-19BFDE1869C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0FB6F76A-D742-E64B-A45A-9D665180AD7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4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EDFBA45A-9FFD-6043-B5A9-8C74A1DFF3E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6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0CE28444-5F73-3641-A5CA-340F103FF4E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3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61BC560D-44D2-524C-A0A6-D49E810EC72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CB82CDA5-70D1-BB46-853F-18047363A80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9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fld id="{CD36242A-648B-B84F-AAC7-AD277E10A6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0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8"/>
          <p:cNvSpPr>
            <a:spLocks noChangeShapeType="1"/>
          </p:cNvSpPr>
          <p:nvPr/>
        </p:nvSpPr>
        <p:spPr bwMode="auto">
          <a:xfrm flipH="1">
            <a:off x="0" y="1371600"/>
            <a:ext cx="9144000" cy="0"/>
          </a:xfrm>
          <a:prstGeom prst="line">
            <a:avLst/>
          </a:prstGeom>
          <a:noFill/>
          <a:ln w="158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932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8652-8855-2946-8BA7-DF210D3C872D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3B4E-B1CE-CC45-A8E8-6E0A52963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081B-4508-D441-9E43-1F4AC7D0DF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0ABB-5D85-3A41-A5DF-C7AE8A59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3CA2-CC4F-D342-9D9B-B0F348EF1F9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1E77-8C45-FB4E-87DD-4B3F9BDE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31A-A127-9644-A89B-738DFA13033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16902-25D3-F248-9222-42DBE06F9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4F0B-711A-F24D-A5F0-E6C49B2E174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AD0B2-5776-1C43-93F4-BC6678113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4E961-33C9-CD44-9D68-2480C7361E21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0696A-7E2A-7147-A4E3-AA602705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3A6A-0129-E643-8747-AF2A5AA351B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5B8AA-8BDD-FB4C-A0F2-E90EB5169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E6E05-106B-FF40-8D09-9FFB8F777EF2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9CAF-6491-4A41-8873-51720292B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9D31-4DD4-9244-87E2-348EBC47BF4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57D06-50EF-0B47-A69D-269F18840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6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F6F0-302B-464B-B5D0-71D70CC3B287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F8EF-BD6A-704F-83F3-916CB7E04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7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C4F1-5D71-8449-897F-483AB40F1DC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12E7-535F-1D42-82C0-67694386E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0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2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4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4338"/>
            <a:ext cx="9144000" cy="93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362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6218238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62200" y="6248400"/>
            <a:ext cx="1752600" cy="3508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Unit Title : Networking </a:t>
            </a:r>
            <a:endParaRPr lang="en-US" alt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81000" y="6234113"/>
            <a:ext cx="1797050" cy="3952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Tutor: Michael Omar</a:t>
            </a:r>
          </a:p>
          <a:p>
            <a:pPr>
              <a:defRPr/>
            </a:pPr>
            <a:r>
              <a:rPr lang="en-US" altLang="en-US" dirty="0" smtClean="0"/>
              <a:t>Release Date: 01/02/18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E4DB4B-6CB3-864E-872A-BB693D6BA3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C42433-9231-7748-9A68-875B8ECC2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62" y="217927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303096"/>
            <a:ext cx="7772400" cy="1470025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Network  </a:t>
            </a:r>
            <a:r>
              <a:rPr lang="en-US" sz="2800" dirty="0" smtClean="0">
                <a:solidFill>
                  <a:schemeClr val="bg1"/>
                </a:solidFill>
              </a:rPr>
              <a:t>Cards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8956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62000"/>
            <a:ext cx="28479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66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2057400"/>
            <a:ext cx="5153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4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7277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Other </a:t>
            </a:r>
            <a:r>
              <a:rPr lang="en-US" sz="3200" dirty="0" smtClean="0">
                <a:solidFill>
                  <a:schemeClr val="bg1"/>
                </a:solidFill>
              </a:rPr>
              <a:t>PC Interfaces Used for Networking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Although the following interface technologies don’t replace the buses in most typical PCs, they do offer other ways to attach computers to networks:</a:t>
            </a:r>
          </a:p>
          <a:p>
            <a:pPr lvl="1" eaLnBrk="1" hangingPunct="1"/>
            <a:r>
              <a:rPr lang="en-US" altLang="en-US" sz="2400" dirty="0"/>
              <a:t>Universal Serial Bus (USB)</a:t>
            </a:r>
          </a:p>
          <a:p>
            <a:pPr lvl="2" eaLnBrk="1" hangingPunct="1"/>
            <a:r>
              <a:rPr lang="en-US" altLang="en-US" sz="2000" dirty="0"/>
              <a:t>USB 1.0 can operate at up to 12 Mbps</a:t>
            </a:r>
          </a:p>
          <a:p>
            <a:pPr lvl="2" eaLnBrk="1" hangingPunct="1"/>
            <a:r>
              <a:rPr lang="en-US" altLang="en-US" sz="2000" dirty="0"/>
              <a:t>USB 2.0 can operate at up to 480 Mbps</a:t>
            </a:r>
          </a:p>
          <a:p>
            <a:pPr lvl="1" eaLnBrk="1" hangingPunct="1"/>
            <a:r>
              <a:rPr lang="en-US" altLang="en-US" sz="2400" dirty="0"/>
              <a:t>FireWire (also known as IEEE 1394)</a:t>
            </a:r>
          </a:p>
          <a:p>
            <a:pPr lvl="2" eaLnBrk="1" hangingPunct="1"/>
            <a:r>
              <a:rPr lang="en-US" altLang="en-US" sz="2000" dirty="0"/>
              <a:t>Can operate up to 400 Mbps</a:t>
            </a:r>
          </a:p>
          <a:p>
            <a:pPr lvl="2" eaLnBrk="1" hangingPunct="1"/>
            <a:r>
              <a:rPr lang="en-US" altLang="en-US" sz="2000" dirty="0"/>
              <a:t>IEEE 1394b supports transfer rates up to 3200 Mbps</a:t>
            </a:r>
          </a:p>
        </p:txBody>
      </p:sp>
    </p:spTree>
    <p:extLst>
      <p:ext uri="{BB962C8B-B14F-4D97-AF65-F5344CB8AC3E}">
        <p14:creationId xmlns:p14="http://schemas.microsoft.com/office/powerpoint/2010/main" val="34355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Principles </a:t>
            </a:r>
            <a:r>
              <a:rPr lang="en-US" sz="3200" dirty="0" smtClean="0">
                <a:solidFill>
                  <a:schemeClr val="bg1"/>
                </a:solidFill>
              </a:rPr>
              <a:t>of NIC Configuration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US" altLang="en-US" sz="2400"/>
              <a:t>Microsoft introduced </a:t>
            </a:r>
            <a:r>
              <a:rPr lang="en-US" altLang="en-US" sz="2400" b="1"/>
              <a:t>Plug and Play (PnP) </a:t>
            </a:r>
            <a:r>
              <a:rPr lang="en-US" altLang="en-US" sz="2400"/>
              <a:t>architecture with Windows 95</a:t>
            </a:r>
          </a:p>
          <a:p>
            <a:pPr lvl="1" eaLnBrk="1" hangingPunct="1">
              <a:lnSpc>
                <a:spcPct val="97000"/>
              </a:lnSpc>
            </a:pPr>
            <a:r>
              <a:rPr lang="en-US" altLang="en-US" sz="2000" dirty="0"/>
              <a:t>Defines a set of configuration protocols so that a computer can communicate with its peripherals during the </a:t>
            </a:r>
            <a:r>
              <a:rPr lang="en-US" altLang="en-US" sz="2000" b="1" dirty="0"/>
              <a:t>power-on self test (POST) </a:t>
            </a:r>
            <a:r>
              <a:rPr lang="en-US" altLang="en-US" sz="2000" dirty="0"/>
              <a:t>sequence and auto-negotiate a working configuration</a:t>
            </a:r>
          </a:p>
          <a:p>
            <a:pPr eaLnBrk="1" hangingPunct="1">
              <a:lnSpc>
                <a:spcPct val="97000"/>
              </a:lnSpc>
            </a:pPr>
            <a:r>
              <a:rPr lang="en-US" altLang="en-US" sz="2400" dirty="0"/>
              <a:t>NIC configuration involves modifying settings</a:t>
            </a:r>
          </a:p>
          <a:p>
            <a:pPr lvl="1" eaLnBrk="1" hangingPunct="1">
              <a:lnSpc>
                <a:spcPct val="97000"/>
              </a:lnSpc>
            </a:pPr>
            <a:r>
              <a:rPr lang="en-US" altLang="en-US" sz="2000" dirty="0"/>
              <a:t>Interrupt request line (IRQ)</a:t>
            </a:r>
          </a:p>
          <a:p>
            <a:pPr lvl="1" eaLnBrk="1" hangingPunct="1">
              <a:lnSpc>
                <a:spcPct val="97000"/>
              </a:lnSpc>
            </a:pPr>
            <a:r>
              <a:rPr lang="en-US" altLang="en-US" sz="2000" dirty="0"/>
              <a:t>Base I/O port</a:t>
            </a:r>
          </a:p>
          <a:p>
            <a:pPr lvl="1" eaLnBrk="1" hangingPunct="1">
              <a:lnSpc>
                <a:spcPct val="97000"/>
              </a:lnSpc>
            </a:pPr>
            <a:r>
              <a:rPr lang="en-US" altLang="en-US" sz="2000" dirty="0"/>
              <a:t>Base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4210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Integrated </a:t>
            </a:r>
            <a:r>
              <a:rPr lang="en-US" sz="3200" dirty="0" smtClean="0">
                <a:solidFill>
                  <a:schemeClr val="bg1"/>
                </a:solidFill>
              </a:rPr>
              <a:t>NICs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On-board NICs:</a:t>
            </a:r>
            <a:r>
              <a:rPr lang="en-US" altLang="en-US" sz="2800" dirty="0"/>
              <a:t> Most PC motherboard and laptop computer manufacturers integrate the network interface directly on to the motherboard</a:t>
            </a:r>
          </a:p>
          <a:p>
            <a:pPr lvl="1" eaLnBrk="1" hangingPunct="1"/>
            <a:r>
              <a:rPr lang="en-US" altLang="en-US" sz="2400" dirty="0"/>
              <a:t>Might not meet a user’s needs</a:t>
            </a:r>
          </a:p>
          <a:p>
            <a:pPr lvl="2" eaLnBrk="1" hangingPunct="1"/>
            <a:r>
              <a:rPr lang="en-US" altLang="en-US" sz="2000" dirty="0"/>
              <a:t>Wrong media </a:t>
            </a:r>
          </a:p>
          <a:p>
            <a:pPr lvl="2" eaLnBrk="1" hangingPunct="1"/>
            <a:r>
              <a:rPr lang="en-US" altLang="en-US" sz="2000" dirty="0"/>
              <a:t>Wrong speed</a:t>
            </a:r>
          </a:p>
          <a:p>
            <a:pPr lvl="2" eaLnBrk="1" hangingPunct="1"/>
            <a:r>
              <a:rPr lang="en-US" altLang="en-US" sz="2000" dirty="0"/>
              <a:t>Wrong architecture</a:t>
            </a:r>
          </a:p>
          <a:p>
            <a:pPr lvl="1" eaLnBrk="1" hangingPunct="1"/>
            <a:r>
              <a:rPr lang="en-US" altLang="en-US" sz="2400" dirty="0"/>
              <a:t>Most on-board NICs are suitable for most users’ requirements</a:t>
            </a:r>
          </a:p>
          <a:p>
            <a:pPr lvl="1" eaLnBrk="1" hangingPunct="1"/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772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1709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Making </a:t>
            </a:r>
            <a:r>
              <a:rPr lang="en-US" sz="3200" dirty="0" smtClean="0">
                <a:solidFill>
                  <a:schemeClr val="bg1"/>
                </a:solidFill>
              </a:rPr>
              <a:t>the Network Attachment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dirty="0"/>
              <a:t>NICs perform several vital roles to coordinate communications </a:t>
            </a:r>
            <a:r>
              <a:rPr lang="en-US" altLang="en-US" sz="2000" dirty="0"/>
              <a:t>between</a:t>
            </a:r>
            <a:r>
              <a:rPr lang="en-US" altLang="en-US" sz="2400" dirty="0"/>
              <a:t> computer and network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000" dirty="0"/>
              <a:t>Establishing a physical link to networking medium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000" dirty="0"/>
              <a:t>Generating signals that traverse networking medium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000" dirty="0"/>
              <a:t>Receiving incoming signals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000" dirty="0"/>
              <a:t>Implementing controls for when to transmit signals to or receive signals from the network medium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/>
              <a:t>It is essential that you matching the adapter you choose with the medium it must attach to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/>
              <a:t>Some NICs support multiple media types, and configuration is usually automatic or uses SW</a:t>
            </a:r>
          </a:p>
        </p:txBody>
      </p:sp>
    </p:spTree>
    <p:extLst>
      <p:ext uri="{BB962C8B-B14F-4D97-AF65-F5344CB8AC3E}">
        <p14:creationId xmlns:p14="http://schemas.microsoft.com/office/powerpoint/2010/main" val="19059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Choosing </a:t>
            </a:r>
            <a:r>
              <a:rPr lang="en-US" altLang="en-US" dirty="0">
                <a:solidFill>
                  <a:schemeClr val="bg1"/>
                </a:solidFill>
              </a:rPr>
              <a:t>Network Adapters for Best Performance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altLang="en-US" sz="2400" dirty="0"/>
              <a:t>The hardware-enhancement NIC options include: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Direct Memory Access (DMA)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Shared adapter memory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Shared system memory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Bus mastering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RAM buffering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On-board co-processors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Various security options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Traffic management (</a:t>
            </a:r>
            <a:r>
              <a:rPr lang="en-US" altLang="en-US" sz="2000" b="1" dirty="0"/>
              <a:t>Quality of Service (</a:t>
            </a:r>
            <a:r>
              <a:rPr lang="en-US" altLang="en-US" sz="2000" b="1" dirty="0" err="1"/>
              <a:t>QoS</a:t>
            </a:r>
            <a:r>
              <a:rPr lang="en-US" altLang="en-US" sz="2000" b="1" dirty="0"/>
              <a:t>)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Automatic link aggregation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Improved </a:t>
            </a:r>
            <a:r>
              <a:rPr lang="en-US" altLang="en-US" sz="2000" b="1" dirty="0"/>
              <a:t>fault tolerance</a:t>
            </a:r>
            <a:endParaRPr lang="en-US" altLang="en-US" sz="2000" dirty="0"/>
          </a:p>
          <a:p>
            <a:pPr lvl="1" eaLnBrk="1" hangingPunct="1">
              <a:lnSpc>
                <a:spcPct val="83000"/>
              </a:lnSpc>
            </a:pPr>
            <a:r>
              <a:rPr lang="en-US" altLang="en-US" sz="2000" dirty="0"/>
              <a:t>Improved management features</a:t>
            </a:r>
          </a:p>
        </p:txBody>
      </p:sp>
    </p:spTree>
    <p:extLst>
      <p:ext uri="{BB962C8B-B14F-4D97-AF65-F5344CB8AC3E}">
        <p14:creationId xmlns:p14="http://schemas.microsoft.com/office/powerpoint/2010/main" val="4574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Increased performance features have payoffs for servers that might not apply to workstations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following is a checklist for purchasing NICs: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/>
              <a:t>Bus width</a:t>
            </a:r>
            <a:r>
              <a:rPr lang="en-US" altLang="en-US" sz="2000" dirty="0"/>
              <a:t>—Higher is better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/>
              <a:t>Bus type</a:t>
            </a:r>
            <a:r>
              <a:rPr lang="en-US" altLang="en-US" sz="2000" dirty="0"/>
              <a:t>—Use 64-bit PCI-X or </a:t>
            </a:r>
            <a:r>
              <a:rPr lang="en-US" altLang="en-US" sz="2000" dirty="0" err="1"/>
              <a:t>PCIe</a:t>
            </a:r>
            <a:r>
              <a:rPr lang="en-US" altLang="en-US" sz="2000" dirty="0"/>
              <a:t> for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/>
              <a:t>Memory transfer</a:t>
            </a:r>
            <a:r>
              <a:rPr lang="en-US" altLang="en-US" sz="2000" dirty="0"/>
              <a:t>—Shared memory outpaces I/O or DMA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/>
              <a:t>Special features</a:t>
            </a:r>
            <a:r>
              <a:rPr lang="en-US" altLang="en-US" sz="2000" dirty="0"/>
              <a:t>—Choose security, management, protocol-handling, and hot-plug capabilities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/>
              <a:t>Bus masterin</a:t>
            </a:r>
            <a:r>
              <a:rPr lang="en-US" altLang="en-US" sz="2000" dirty="0"/>
              <a:t>g—Important for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/>
              <a:t>Vendor factors</a:t>
            </a:r>
            <a:r>
              <a:rPr lang="en-US" altLang="en-US" sz="2000" dirty="0"/>
              <a:t>—Look for quality, reliability, staying power, and reputation</a:t>
            </a:r>
          </a:p>
        </p:txBody>
      </p:sp>
    </p:spTree>
    <p:extLst>
      <p:ext uri="{BB962C8B-B14F-4D97-AF65-F5344CB8AC3E}">
        <p14:creationId xmlns:p14="http://schemas.microsoft.com/office/powerpoint/2010/main" val="2644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29308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Special-Purpose </a:t>
            </a:r>
            <a:r>
              <a:rPr lang="en-US" altLang="en-US" dirty="0">
                <a:solidFill>
                  <a:schemeClr val="bg1"/>
                </a:solidFill>
              </a:rPr>
              <a:t>NICs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3.1. Wireless Adapters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3.2. Remote Boot Adapters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9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62" y="-4683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bg1"/>
                </a:solidFill>
              </a:rPr>
              <a:t>Objectives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1. Network Interface Cards (NIC) Basics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2. Choosing Network Adapters for Best Performance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3. Special-Purpose NICs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4. Driver Software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2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addition to straightforward network adapters, several types of cards deliver specialized capabilities</a:t>
            </a:r>
          </a:p>
          <a:p>
            <a:pPr lvl="1" eaLnBrk="1" hangingPunct="1"/>
            <a:r>
              <a:rPr lang="en-US" altLang="en-US"/>
              <a:t>They include interfaces for wireless networks, as well as a feature for so-called diskless workstations (“thin clients”), which must access the network to load an OS when they boot</a:t>
            </a:r>
          </a:p>
          <a:p>
            <a:pPr lvl="2" eaLnBrk="1" hangingPunct="1"/>
            <a:r>
              <a:rPr lang="en-US" altLang="en-US"/>
              <a:t>These cards are said to support remote booting or remote initial program load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2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5862" y="-8493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Wireless </a:t>
            </a:r>
            <a:r>
              <a:rPr lang="en-US" sz="3200" dirty="0" smtClean="0">
                <a:solidFill>
                  <a:schemeClr val="bg1"/>
                </a:solidFill>
              </a:rPr>
              <a:t>Adapters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z="2800"/>
              <a:t>Wireless interfaces usually incorporate some or all of the following components: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400" dirty="0"/>
              <a:t>Indoor antenna and antenna cable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400" dirty="0"/>
              <a:t>Software to enable the adapter to work with a particular network environment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400" b="1" dirty="0"/>
              <a:t>Diagnostic software</a:t>
            </a:r>
            <a:endParaRPr lang="en-US" altLang="en-US" sz="2400" dirty="0"/>
          </a:p>
          <a:p>
            <a:pPr lvl="1" eaLnBrk="1" hangingPunct="1">
              <a:lnSpc>
                <a:spcPct val="95000"/>
              </a:lnSpc>
            </a:pPr>
            <a:r>
              <a:rPr lang="en-US" altLang="en-US" sz="2400" dirty="0"/>
              <a:t>Installation software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/>
              <a:t>Wireless NICs are commonly used with an access point to add wireless elements to an existing LAN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800" dirty="0"/>
              <a:t>Select: speed, wireless standard, other (e.g., security)</a:t>
            </a:r>
          </a:p>
        </p:txBody>
      </p:sp>
    </p:spTree>
    <p:extLst>
      <p:ext uri="{BB962C8B-B14F-4D97-AF65-F5344CB8AC3E}">
        <p14:creationId xmlns:p14="http://schemas.microsoft.com/office/powerpoint/2010/main" val="211689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4352925" cy="525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7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Remote </a:t>
            </a:r>
            <a:r>
              <a:rPr lang="en-US" sz="3200" dirty="0" smtClean="0">
                <a:solidFill>
                  <a:schemeClr val="bg1"/>
                </a:solidFill>
              </a:rPr>
              <a:t>Boot Adapters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z="2000"/>
              <a:t>The</a:t>
            </a:r>
            <a:r>
              <a:rPr lang="en-US" altLang="en-US" sz="2800"/>
              <a:t> network must be the source of access to the programs needed to start a </a:t>
            </a:r>
            <a:r>
              <a:rPr lang="en-US" altLang="en-US" sz="2800" b="1"/>
              <a:t>diskless workstation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400" dirty="0"/>
              <a:t>Some NICs include a chip socket for a special bit of circuitry called a </a:t>
            </a:r>
            <a:r>
              <a:rPr lang="en-US" altLang="en-US" sz="2400" b="1" dirty="0"/>
              <a:t>Boot PROM</a:t>
            </a:r>
            <a:r>
              <a:rPr lang="en-US" altLang="en-US" sz="2400" dirty="0"/>
              <a:t>, which is referred to as </a:t>
            </a:r>
            <a:r>
              <a:rPr lang="en-US" altLang="en-US" sz="2400" dirty="0" err="1"/>
              <a:t>preboot</a:t>
            </a:r>
            <a:r>
              <a:rPr lang="en-US" altLang="en-US" sz="2400" dirty="0"/>
              <a:t> execution environment (PXE) compliant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400" dirty="0"/>
              <a:t>Remote boot adapters offer several advantages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en-US" sz="2000" dirty="0"/>
              <a:t>Cost savings because no hard drive is required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en-US" sz="2000" dirty="0"/>
              <a:t>Improved reliability (hard drives are a common source of problems)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en-US" sz="2000" dirty="0"/>
              <a:t>Security is increased (no sensitive data can be stored on the computer)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en-US" sz="2000" dirty="0"/>
              <a:t>Virus attacks are useless</a:t>
            </a:r>
          </a:p>
        </p:txBody>
      </p:sp>
    </p:spTree>
    <p:extLst>
      <p:ext uri="{BB962C8B-B14F-4D97-AF65-F5344CB8AC3E}">
        <p14:creationId xmlns:p14="http://schemas.microsoft.com/office/powerpoint/2010/main" val="1380729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7585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Driver </a:t>
            </a:r>
            <a:r>
              <a:rPr lang="en-US" altLang="en-US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4.1. NIC Driver Configuration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4.2. Wireless NIC Configuration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Device driver:</a:t>
            </a:r>
            <a:r>
              <a:rPr lang="en-US" altLang="en-US" sz="2400"/>
              <a:t> small, specialized program that represents a device to an OS and manages communications between the OS and NIC</a:t>
            </a:r>
          </a:p>
          <a:p>
            <a:pPr eaLnBrk="1" hangingPunct="1"/>
            <a:r>
              <a:rPr lang="en-US" altLang="en-US" sz="2400" dirty="0"/>
              <a:t>Incorrect/poorly written drivers can have negative impact on performance or prevent PC from booting</a:t>
            </a:r>
          </a:p>
          <a:p>
            <a:pPr eaLnBrk="1" hangingPunct="1"/>
            <a:r>
              <a:rPr lang="en-US" altLang="en-US" sz="2400" dirty="0"/>
              <a:t>Major vendor standards for drivers</a:t>
            </a:r>
          </a:p>
          <a:p>
            <a:pPr lvl="1" eaLnBrk="1" hangingPunct="1"/>
            <a:r>
              <a:rPr lang="en-US" altLang="en-US" sz="2000" dirty="0"/>
              <a:t>Network Device Interface Specification (NDIS)</a:t>
            </a:r>
          </a:p>
          <a:p>
            <a:pPr lvl="1" eaLnBrk="1" hangingPunct="1"/>
            <a:r>
              <a:rPr lang="en-US" altLang="en-US" sz="2000" dirty="0"/>
              <a:t>Win32 Driver Model (WDM)</a:t>
            </a:r>
          </a:p>
          <a:p>
            <a:pPr lvl="1" eaLnBrk="1" hangingPunct="1"/>
            <a:r>
              <a:rPr lang="en-US" altLang="en-US" sz="2000" dirty="0"/>
              <a:t>Open Data-link Interface (ODI)</a:t>
            </a:r>
          </a:p>
          <a:p>
            <a:pPr eaLnBrk="1" hangingPunct="1"/>
            <a:r>
              <a:rPr lang="en-US" altLang="en-US" sz="2400" dirty="0"/>
              <a:t>Installing a driver for a NIC is usually easy</a:t>
            </a:r>
          </a:p>
        </p:txBody>
      </p:sp>
    </p:spTree>
    <p:extLst>
      <p:ext uri="{BB962C8B-B14F-4D97-AF65-F5344CB8AC3E}">
        <p14:creationId xmlns:p14="http://schemas.microsoft.com/office/powerpoint/2010/main" val="42084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85900"/>
            <a:ext cx="523524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05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29308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NIC </a:t>
            </a:r>
            <a:r>
              <a:rPr lang="en-US" sz="3200" dirty="0" smtClean="0">
                <a:solidFill>
                  <a:schemeClr val="bg1"/>
                </a:solidFill>
              </a:rPr>
              <a:t>Driver Configuration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3657"/>
            <a:ext cx="430992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2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44490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40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2344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Wireless </a:t>
            </a:r>
            <a:r>
              <a:rPr lang="en-US" sz="3200" dirty="0" smtClean="0">
                <a:solidFill>
                  <a:schemeClr val="bg1"/>
                </a:solidFill>
              </a:rPr>
              <a:t>NIC Configuration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94" y="2057400"/>
            <a:ext cx="5586412" cy="370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5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3446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Network </a:t>
            </a:r>
            <a:r>
              <a:rPr lang="en-US" altLang="en-US" dirty="0">
                <a:solidFill>
                  <a:schemeClr val="bg1"/>
                </a:solidFill>
              </a:rPr>
              <a:t>Interface Cards (NIC) Basics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/>
              <a:t>1.1. From Parallel to Serial and Vice Versa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1.2. Additional Functions of a NIC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1.3. PC Buses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1.4. Other PC Interfaces Used for Networking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1.5. Principles of NIC Configuration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1.6. Integrated NICs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1.7. Making the Network Attachment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042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23154"/>
            <a:ext cx="5486400" cy="45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29308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68488"/>
            <a:ext cx="8382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NICs supply the interface between a computer and the networking medium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When sending data, a NIC reformats outgoing data from the parallel form that arrives through the computer’s bus to the serial form used over most media; to receive data, the process is reversed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NICs have options that must be set for an adapter to make a working network connection (usually PnP)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NIC’s edge connector must match the PC slot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Many motherboards have integrated NICs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Network adapters can have a profound effect on overall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0318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purchasing a network adapter, consider the following checklist: bus width, bus type, memory transfer, special features (such as security), bus mastering, and vendor factors (such as support)</a:t>
            </a:r>
          </a:p>
          <a:p>
            <a:pPr eaLnBrk="1" hangingPunct="1"/>
            <a:r>
              <a:rPr lang="en-US" altLang="en-US" sz="2400" dirty="0"/>
              <a:t>When purchasing a wireless NIC, keep in mind the Wi-Fi standard you want to use</a:t>
            </a:r>
          </a:p>
          <a:p>
            <a:pPr eaLnBrk="1" hangingPunct="1"/>
            <a:r>
              <a:rPr lang="en-US" altLang="en-US" sz="2400" dirty="0"/>
              <a:t>Driver software permits a NIC to communicate with a computer’s operating system</a:t>
            </a:r>
          </a:p>
          <a:p>
            <a:pPr lvl="1" eaLnBrk="1" hangingPunct="1"/>
            <a:r>
              <a:rPr lang="en-US" altLang="en-US" sz="2000" dirty="0"/>
              <a:t>NIC driver configuration can be auto-configured, or it might require setting some options</a:t>
            </a:r>
          </a:p>
        </p:txBody>
      </p:sp>
    </p:spTree>
    <p:extLst>
      <p:ext uri="{BB962C8B-B14F-4D97-AF65-F5344CB8AC3E}">
        <p14:creationId xmlns:p14="http://schemas.microsoft.com/office/powerpoint/2010/main" val="1914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For any computer, a </a:t>
            </a:r>
            <a:r>
              <a:rPr lang="en-US" altLang="en-US" sz="2400" b="1" dirty="0"/>
              <a:t>network interface card (NIC) </a:t>
            </a:r>
            <a:r>
              <a:rPr lang="en-US" altLang="en-US" sz="2400" dirty="0"/>
              <a:t>performs two crucial tasks</a:t>
            </a:r>
          </a:p>
          <a:p>
            <a:pPr lvl="1" eaLnBrk="1" hangingPunct="1"/>
            <a:r>
              <a:rPr lang="en-US" altLang="en-US" sz="2000" dirty="0"/>
              <a:t>Establishes and manages the computer’s network connection</a:t>
            </a:r>
          </a:p>
          <a:p>
            <a:pPr lvl="1" eaLnBrk="1" hangingPunct="1"/>
            <a:r>
              <a:rPr lang="en-US" altLang="en-US" sz="2000" dirty="0"/>
              <a:t>Translates digital computer data into signals (appropriate for the networking medium) for outgoing messages, and translates signals into digital computer data for incoming messages</a:t>
            </a:r>
          </a:p>
          <a:p>
            <a:pPr eaLnBrk="1" hangingPunct="1"/>
            <a:r>
              <a:rPr lang="en-US" altLang="en-US" sz="2400" dirty="0"/>
              <a:t>NIC establishes a link between a computer and a network, and then manages that link</a:t>
            </a:r>
          </a:p>
        </p:txBody>
      </p:sp>
    </p:spTree>
    <p:extLst>
      <p:ext uri="{BB962C8B-B14F-4D97-AF65-F5344CB8AC3E}">
        <p14:creationId xmlns:p14="http://schemas.microsoft.com/office/powerpoint/2010/main" val="97261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From </a:t>
            </a:r>
            <a:r>
              <a:rPr lang="en-US" sz="3200" dirty="0" smtClean="0">
                <a:solidFill>
                  <a:schemeClr val="bg1"/>
                </a:solidFill>
              </a:rPr>
              <a:t>Parallel to Serial and Vice Versa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NICs also manage transformations in network data’s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computer bus</a:t>
            </a:r>
            <a:r>
              <a:rPr lang="en-US" altLang="en-US" sz="2000" b="1" i="1" dirty="0"/>
              <a:t> </a:t>
            </a:r>
            <a:r>
              <a:rPr lang="en-US" altLang="en-US" sz="2000" dirty="0"/>
              <a:t>has series of parallel data 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/>
              <a:t>Parallel transmission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nearly all forms of networking media, signals traversing the media consist of a linear sequence of information that corresponds to a linear sequence of bits of data (</a:t>
            </a:r>
            <a:r>
              <a:rPr lang="en-US" altLang="en-US" sz="2400" b="1" dirty="0"/>
              <a:t>serial transmission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redistribute serial data to parallel lines (and vice versa), one of the most important components on a NIC is memory, which acts as a </a:t>
            </a:r>
            <a:r>
              <a:rPr lang="en-US" altLang="en-US" sz="2400" b="1" dirty="0"/>
              <a:t>buffer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3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990601"/>
            <a:ext cx="7853542" cy="417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5410200" y="5191125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927725" y="4973638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3300"/>
                </a:solidFill>
                <a:latin typeface="Arial" charset="0"/>
              </a:rPr>
              <a:t>Bus width</a:t>
            </a:r>
          </a:p>
        </p:txBody>
      </p:sp>
    </p:spTree>
    <p:extLst>
      <p:ext uri="{BB962C8B-B14F-4D97-AF65-F5344CB8AC3E}">
        <p14:creationId xmlns:p14="http://schemas.microsoft.com/office/powerpoint/2010/main" val="17081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867650" cy="455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Additional </a:t>
            </a:r>
            <a:r>
              <a:rPr lang="en-US" sz="3200" dirty="0" smtClean="0">
                <a:solidFill>
                  <a:schemeClr val="bg1"/>
                </a:solidFill>
              </a:rPr>
              <a:t>Functions of a NIC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Creates, sends, and receives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Frame: fundamental unit of data for network transmission and reception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Deals with frame-level errors and incomplete or unintelligible frame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Manages access to medium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Acts as gatekeeper (permits inbound communications aimed only at its computer (or broadcast) to pass through NIC and on to CPU)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Each card has a unique </a:t>
            </a:r>
            <a:r>
              <a:rPr lang="en-US" altLang="en-US" sz="2000" b="1" dirty="0"/>
              <a:t>MAC</a:t>
            </a:r>
            <a:r>
              <a:rPr lang="en-US" altLang="en-US" sz="2000" b="1" i="1" dirty="0"/>
              <a:t> </a:t>
            </a:r>
            <a:r>
              <a:rPr lang="en-US" altLang="en-US" sz="2000" dirty="0"/>
              <a:t>address in 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Promiscuous mode disables gatekeeper functions</a:t>
            </a:r>
          </a:p>
        </p:txBody>
      </p:sp>
    </p:spTree>
    <p:extLst>
      <p:ext uri="{BB962C8B-B14F-4D97-AF65-F5344CB8AC3E}">
        <p14:creationId xmlns:p14="http://schemas.microsoft.com/office/powerpoint/2010/main" val="55812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PC </a:t>
            </a:r>
            <a:r>
              <a:rPr lang="en-US" sz="3200" dirty="0" smtClean="0">
                <a:solidFill>
                  <a:schemeClr val="bg1"/>
                </a:solidFill>
              </a:rPr>
              <a:t>Buses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When PCs were introduced, only a single bus design existed: a limited 8-bit bus </a:t>
            </a:r>
          </a:p>
          <a:p>
            <a:pPr eaLnBrk="1" hangingPunct="1"/>
            <a:r>
              <a:rPr lang="en-US" altLang="en-US" sz="2800" dirty="0"/>
              <a:t>As technology evolved, other buses came along</a:t>
            </a:r>
          </a:p>
          <a:p>
            <a:pPr lvl="1" eaLnBrk="1" hangingPunct="1"/>
            <a:r>
              <a:rPr lang="en-US" altLang="en-US" sz="2400" dirty="0"/>
              <a:t>Peripheral Component Interconnect (PCI)</a:t>
            </a:r>
          </a:p>
          <a:p>
            <a:pPr lvl="1" eaLnBrk="1" hangingPunct="1"/>
            <a:r>
              <a:rPr lang="en-US" altLang="en-US" sz="2400" dirty="0"/>
              <a:t>PCI-X</a:t>
            </a:r>
          </a:p>
          <a:p>
            <a:pPr lvl="1" eaLnBrk="1" hangingPunct="1"/>
            <a:r>
              <a:rPr lang="en-US" altLang="en-US" sz="2400" dirty="0"/>
              <a:t>PCI Express</a:t>
            </a:r>
          </a:p>
          <a:p>
            <a:pPr lvl="1" eaLnBrk="1" hangingPunct="1"/>
            <a:r>
              <a:rPr lang="en-US" altLang="en-US" sz="2400" dirty="0"/>
              <a:t>PCMCIA cards</a:t>
            </a:r>
          </a:p>
          <a:p>
            <a:pPr lvl="1" eaLnBrk="1" hangingPunct="1"/>
            <a:r>
              <a:rPr lang="en-US" altLang="en-US" sz="2400" dirty="0"/>
              <a:t>Industry Standard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1409154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1250</Words>
  <Application>Microsoft Macintosh PowerPoint</Application>
  <PresentationFormat>On-screen Show (4:3)</PresentationFormat>
  <Paragraphs>169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Arial</vt:lpstr>
      <vt:lpstr>Times New Roman</vt:lpstr>
      <vt:lpstr>1_Office Theme</vt:lpstr>
      <vt:lpstr>Custom Design</vt:lpstr>
      <vt:lpstr>Network  Cards</vt:lpstr>
      <vt:lpstr>Objectives</vt:lpstr>
      <vt:lpstr>Network Interface Cards (NIC) Basics</vt:lpstr>
      <vt:lpstr>PowerPoint Presentation</vt:lpstr>
      <vt:lpstr>From Parallel to Serial and Vice Versa</vt:lpstr>
      <vt:lpstr>PowerPoint Presentation</vt:lpstr>
      <vt:lpstr>PowerPoint Presentation</vt:lpstr>
      <vt:lpstr>Additional Functions of a NIC</vt:lpstr>
      <vt:lpstr>PC Buses</vt:lpstr>
      <vt:lpstr>PowerPoint Presentation</vt:lpstr>
      <vt:lpstr>PowerPoint Presentation</vt:lpstr>
      <vt:lpstr>PowerPoint Presentation</vt:lpstr>
      <vt:lpstr>Other PC Interfaces Used for Networking</vt:lpstr>
      <vt:lpstr>Principles of NIC Configuration</vt:lpstr>
      <vt:lpstr>Integrated NICs</vt:lpstr>
      <vt:lpstr>Making the Network Attachment</vt:lpstr>
      <vt:lpstr>Choosing Network Adapters for Best Performance</vt:lpstr>
      <vt:lpstr>PowerPoint Presentation</vt:lpstr>
      <vt:lpstr>Special-Purpose NICs</vt:lpstr>
      <vt:lpstr>PowerPoint Presentation</vt:lpstr>
      <vt:lpstr>Wireless Adapters</vt:lpstr>
      <vt:lpstr>PowerPoint Presentation</vt:lpstr>
      <vt:lpstr>Remote Boot Adapters</vt:lpstr>
      <vt:lpstr>Driver Software</vt:lpstr>
      <vt:lpstr>PowerPoint Presentation</vt:lpstr>
      <vt:lpstr>PowerPoint Presentation</vt:lpstr>
      <vt:lpstr>NIC Driver Configuration</vt:lpstr>
      <vt:lpstr>PowerPoint Presentation</vt:lpstr>
      <vt:lpstr>Wireless NIC Configuration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of Networks </dc:title>
  <dc:creator>Microsoft Office User</dc:creator>
  <cp:lastModifiedBy>Microsoft Office User</cp:lastModifiedBy>
  <cp:revision>36</cp:revision>
  <dcterms:created xsi:type="dcterms:W3CDTF">2018-02-28T08:31:32Z</dcterms:created>
  <dcterms:modified xsi:type="dcterms:W3CDTF">2018-03-05T22:17:18Z</dcterms:modified>
</cp:coreProperties>
</file>