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33" r:id="rId2"/>
  </p:sldMasterIdLst>
  <p:notesMasterIdLst>
    <p:notesMasterId r:id="rId35"/>
  </p:notesMasterIdLst>
  <p:handoutMasterIdLst>
    <p:handoutMasterId r:id="rId36"/>
  </p:handout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7"/>
    <a:srgbClr val="FFFFCC"/>
    <a:srgbClr val="FBE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382" autoAdjust="0"/>
  </p:normalViewPr>
  <p:slideViewPr>
    <p:cSldViewPr>
      <p:cViewPr>
        <p:scale>
          <a:sx n="73" d="100"/>
          <a:sy n="73" d="100"/>
        </p:scale>
        <p:origin x="1656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8"/>
    </p:cViewPr>
  </p:sorterViewPr>
  <p:notesViewPr>
    <p:cSldViewPr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0B2C10-6870-E643-AF27-9D681DED601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E1D208-2E27-644B-97A5-184D14A73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5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96D7FB-3A85-F748-94BF-FD2B82B08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1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A984CAA-C97C-4943-A40F-EA71561956C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56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0B8F7-4B42-8A4E-A38E-4FE19CEA5E6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9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42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D68F7-BDD6-2F46-B9B9-95CEA7645AA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00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AA811-FBC4-2D40-B6DC-094F08F8219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01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40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8A4CE-EB42-BC4F-B964-3D19247909E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0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0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5DE32-C4CF-A74B-A295-41097EDC3A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3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9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D9440-E202-C84F-94D0-6D159603BB4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372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EFC75-E3E9-364C-A3B3-9DA585549D0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05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0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895DC-5BC4-E649-9D70-0F9B67702C9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0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41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6115B-227C-FC43-A5CF-BD071A4AE4B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07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5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F7943-BE1E-EC4F-AD92-8B6E4A02827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08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15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11141-0A51-8C4A-B631-165C417F274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623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AD91C-21F2-CC4E-B28F-40F5B108C95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09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323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882A9-0EB4-4A41-ACF7-C66CA168CF1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0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34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E24A9-2A13-5344-9F3D-2B5A4AEA3D6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1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505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0D389-C6BD-1542-9261-B534590DC91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1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12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C4B59-21E5-614D-BD5E-78A059348B3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3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61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9835B-931C-A54A-ABA3-71372B6129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4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021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C5198-C24D-3F45-807A-DB16976AFBB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15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49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AB21C-AE0D-AF4B-9B51-8A8D50C2D61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17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154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2434D-974B-A147-A4B3-D0C471D396F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16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15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7FED3-F481-4C40-8B9F-5EFFD7704B7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9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7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0A22-3DB0-8A42-889E-4A04E5D1D4B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0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39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152D3-1835-7641-9F95-B3450066223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18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898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6A94B-AE6A-244E-AD04-67A34C9799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0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6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7CFC3-EAE7-FC4D-9B77-78194328D06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9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38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76BF4-AC13-244B-B4BD-F9F5BC26570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2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4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A7F7C-5FC2-9244-8639-80244854174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9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8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20933-3C32-784E-B8D2-1600EF10DF2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94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88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5B414-36D2-C246-A275-7A33A11A1DB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B4770-3DEE-AB41-B4F9-C189954FDF7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7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8"/>
          <p:cNvSpPr>
            <a:spLocks noChangeShapeType="1"/>
          </p:cNvSpPr>
          <p:nvPr/>
        </p:nvSpPr>
        <p:spPr bwMode="auto">
          <a:xfrm flipH="1">
            <a:off x="0" y="1371600"/>
            <a:ext cx="9144000" cy="0"/>
          </a:xfrm>
          <a:prstGeom prst="line">
            <a:avLst/>
          </a:prstGeom>
          <a:noFill/>
          <a:ln w="158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5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63513" y="928688"/>
            <a:ext cx="8777287" cy="0"/>
          </a:xfrm>
          <a:prstGeom prst="line">
            <a:avLst/>
          </a:prstGeom>
          <a:noFill/>
          <a:ln w="508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932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B731C958-14E3-DC48-8F6F-6CD30BCEE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8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38652-8855-2946-8BA7-DF210D3C872D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3B4E-B1CE-CC45-A8E8-6E0A52963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081B-4508-D441-9E43-1F4AC7D0DF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0ABB-5D85-3A41-A5DF-C7AE8A59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3CA2-CC4F-D342-9D9B-B0F348EF1F9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1E77-8C45-FB4E-87DD-4B3F9BDE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0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31A-A127-9644-A89B-738DFA13033F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16902-25D3-F248-9222-42DBE06F9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9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4F0B-711A-F24D-A5F0-E6C49B2E1744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AD0B2-5776-1C43-93F4-BC6678113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4E961-33C9-CD44-9D68-2480C7361E21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0696A-7E2A-7147-A4E3-AA602705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63A6A-0129-E643-8747-AF2A5AA351B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5B8AA-8BDD-FB4C-A0F2-E90EB5169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1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E6E05-106B-FF40-8D09-9FFB8F777EF2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9CAF-6491-4A41-8873-51720292B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9D31-4DD4-9244-87E2-348EBC47BF49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57D06-50EF-0B47-A69D-269F18840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6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F6F0-302B-464B-B5D0-71D70CC3B287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F8EF-BD6A-704F-83F3-916CB7E04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7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C4F1-5D71-8449-897F-483AB40F1DC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12E7-535F-1D42-82C0-67694386E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0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2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4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4338"/>
            <a:ext cx="9144000" cy="936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3622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6218238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62200" y="6248400"/>
            <a:ext cx="1752600" cy="3508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Unit Title : Networking </a:t>
            </a:r>
            <a:endParaRPr lang="en-US" alt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81000" y="6234113"/>
            <a:ext cx="1797050" cy="3952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Tutor: Michael Omar</a:t>
            </a:r>
          </a:p>
          <a:p>
            <a:pPr>
              <a:defRPr/>
            </a:pPr>
            <a:r>
              <a:rPr lang="en-US" altLang="en-US" dirty="0" smtClean="0"/>
              <a:t>Release Date: 01/02/18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74" r:id="rId14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E4DB4B-6CB3-864E-872A-BB693D6BA3AC}" type="datetimeFigureOut">
              <a:rPr lang="en-US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C42433-9231-7748-9A68-875B8ECC2B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62" y="217927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303096"/>
            <a:ext cx="7772400" cy="1470025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The Network  Cable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35169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6145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smtClean="0">
                <a:solidFill>
                  <a:schemeClr val="bg1"/>
                </a:solidFill>
                <a:latin typeface="Times New Roman" charset="0"/>
              </a:rPr>
              <a:t>Coaxial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cable</a:t>
            </a: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9" y="1859633"/>
            <a:ext cx="8145462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5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2344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457200" y="740660"/>
            <a:ext cx="3106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Categories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of coaxial cables</a:t>
            </a:r>
          </a:p>
        </p:txBody>
      </p:sp>
      <p:pic>
        <p:nvPicPr>
          <p:cNvPr id="885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316163"/>
            <a:ext cx="5894387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0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8726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smtClean="0">
                <a:solidFill>
                  <a:schemeClr val="bg1"/>
                </a:solidFill>
                <a:latin typeface="Times New Roman" charset="0"/>
              </a:rPr>
              <a:t>BNC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connectors</a:t>
            </a:r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5738"/>
            <a:ext cx="7924800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34925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988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Coaxial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cable performance</a:t>
            </a:r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27188"/>
            <a:ext cx="6115050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5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3730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619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chemeClr val="bg1"/>
                </a:solidFill>
                <a:latin typeface="Times New Roman" charset="0"/>
              </a:rPr>
              <a:t>Fiber </a:t>
            </a:r>
            <a:r>
              <a:rPr lang="en-US" altLang="en-US" sz="2400" dirty="0">
                <a:solidFill>
                  <a:schemeClr val="bg1"/>
                </a:solidFill>
                <a:latin typeface="Times New Roman" charset="0"/>
              </a:rPr>
              <a:t>optics: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Bending of light ray</a:t>
            </a:r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362200"/>
            <a:ext cx="807085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Optical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fiber</a:t>
            </a:r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987675"/>
            <a:ext cx="8308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19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Propagation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modes</a:t>
            </a:r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133600"/>
            <a:ext cx="7632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5862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675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Modes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4999037" cy="415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280681" y="596870"/>
            <a:ext cx="1343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Fiber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types</a:t>
            </a: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286000"/>
            <a:ext cx="89408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8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6987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0970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Fiber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construction</a:t>
            </a:r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43088"/>
            <a:ext cx="6499225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862" y="2179271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94D0D1EB-A58B-0C48-886B-BB2079B71CFE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921602" name="Picture 1026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" y="3773121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603" name="Rectangle 1027"/>
          <p:cNvSpPr>
            <a:spLocks noChangeArrowheads="1"/>
          </p:cNvSpPr>
          <p:nvPr/>
        </p:nvSpPr>
        <p:spPr bwMode="auto">
          <a:xfrm>
            <a:off x="762000" y="2018795"/>
            <a:ext cx="80420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altLang="en-US" sz="20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 smtClean="0">
                <a:solidFill>
                  <a:schemeClr val="bg1"/>
                </a:solidFill>
              </a:rPr>
              <a:t>The Cable :Transmission </a:t>
            </a:r>
            <a:r>
              <a:rPr lang="en-US" altLang="en-US" sz="4400" dirty="0">
                <a:solidFill>
                  <a:schemeClr val="bg1"/>
                </a:solidFill>
              </a:rPr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128518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-34925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1515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Fiber-optic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cable connectors</a:t>
            </a:r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0713"/>
            <a:ext cx="8593138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0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5862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8729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smtClean="0">
                <a:solidFill>
                  <a:schemeClr val="bg1"/>
                </a:solidFill>
                <a:latin typeface="Times New Roman" charset="0"/>
              </a:rPr>
              <a:t>Optical </a:t>
            </a:r>
            <a:r>
              <a:rPr lang="en-US" altLang="en-US" sz="2000" i="1">
                <a:solidFill>
                  <a:schemeClr val="bg1"/>
                </a:solidFill>
                <a:latin typeface="Times New Roman" charset="0"/>
              </a:rPr>
              <a:t>fiber performance</a:t>
            </a:r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676400"/>
            <a:ext cx="55753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2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463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UNGUIDED </a:t>
            </a:r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MEDIA: WIRELESS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246185" y="1819641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Unguided media transport electromagnetic waves without using a physical conductor.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This type of communication is often referred to as wireless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5673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771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Electromagnetic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spectrum for wireless communication</a:t>
            </a:r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90800"/>
            <a:ext cx="8401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5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388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Propagation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methods</a:t>
            </a:r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17700"/>
            <a:ext cx="8501062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5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2700" y="-52387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795338" y="668338"/>
            <a:ext cx="825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Bands</a:t>
            </a:r>
            <a:endParaRPr lang="en-US" altLang="en-US" sz="2000" i="1" dirty="0">
              <a:solidFill>
                <a:schemeClr val="bg1"/>
              </a:solidFill>
              <a:latin typeface="Times New Roman" charset="0"/>
            </a:endParaRPr>
          </a:p>
        </p:txBody>
      </p:sp>
      <p:pic>
        <p:nvPicPr>
          <p:cNvPr id="8878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7418"/>
            <a:ext cx="6858000" cy="417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1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104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smtClean="0">
                <a:solidFill>
                  <a:schemeClr val="bg1"/>
                </a:solidFill>
                <a:latin typeface="Times New Roman" charset="0"/>
              </a:rPr>
              <a:t>Wireless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transmission waves</a:t>
            </a:r>
          </a:p>
        </p:txBody>
      </p:sp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43113"/>
            <a:ext cx="82391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8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666" name="Rectangle 1026"/>
          <p:cNvSpPr>
            <a:spLocks noChangeArrowheads="1"/>
          </p:cNvSpPr>
          <p:nvPr/>
        </p:nvSpPr>
        <p:spPr bwMode="ltGray">
          <a:xfrm>
            <a:off x="366713" y="274637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1667" name="Rectangle 1027"/>
          <p:cNvSpPr>
            <a:spLocks noChangeArrowheads="1"/>
          </p:cNvSpPr>
          <p:nvPr/>
        </p:nvSpPr>
        <p:spPr bwMode="ltGray">
          <a:xfrm>
            <a:off x="749300" y="274637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1668" name="Rectangle 1028"/>
          <p:cNvSpPr>
            <a:spLocks noChangeArrowheads="1"/>
          </p:cNvSpPr>
          <p:nvPr/>
        </p:nvSpPr>
        <p:spPr bwMode="ltGray">
          <a:xfrm>
            <a:off x="490538" y="696912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1669" name="Rectangle 1029"/>
          <p:cNvSpPr>
            <a:spLocks noChangeArrowheads="1"/>
          </p:cNvSpPr>
          <p:nvPr/>
        </p:nvSpPr>
        <p:spPr bwMode="ltGray">
          <a:xfrm>
            <a:off x="860425" y="696912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1670" name="Rectangle 1030"/>
          <p:cNvSpPr>
            <a:spLocks noChangeArrowheads="1"/>
          </p:cNvSpPr>
          <p:nvPr/>
        </p:nvSpPr>
        <p:spPr bwMode="ltGray">
          <a:xfrm>
            <a:off x="76200" y="623887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1671" name="Rectangle 1031"/>
          <p:cNvSpPr>
            <a:spLocks noChangeArrowheads="1"/>
          </p:cNvSpPr>
          <p:nvPr/>
        </p:nvSpPr>
        <p:spPr bwMode="gray">
          <a:xfrm>
            <a:off x="711200" y="166687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3677" y="30480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Radio waves are used for multicast communications, such as radio and television, and paging systems. They can penetrate through walls.</a:t>
            </a:r>
          </a:p>
          <a:p>
            <a:pPr algn="ctr"/>
            <a:r>
              <a:rPr lang="en-US" altLang="en-US" dirty="0"/>
              <a:t>Highly regulated. Use </a:t>
            </a:r>
            <a:r>
              <a:rPr lang="en-US" altLang="en-US" dirty="0" err="1"/>
              <a:t>omni</a:t>
            </a:r>
            <a:r>
              <a:rPr lang="en-US" altLang="en-US" dirty="0"/>
              <a:t> directional antennas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5736" y="676830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Radio Waves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757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Omnidirectional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antenna</a:t>
            </a:r>
          </a:p>
        </p:txBody>
      </p:sp>
      <p:pic>
        <p:nvPicPr>
          <p:cNvPr id="8785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039938"/>
            <a:ext cx="3263900" cy="36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2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2690" name="Rectangle 1026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2691" name="Rectangle 1027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2692" name="Rectangle 1028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2693" name="Rectangle 1029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2694" name="Rectangle 1030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2695" name="Rectangle 1031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9509" y="45537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Microwaves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815" y="27432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Microwaves are used for unicast communication such as cellular telephones, satellite networks,</a:t>
            </a:r>
            <a:br>
              <a:rPr lang="en-US" altLang="en-US" dirty="0"/>
            </a:br>
            <a:r>
              <a:rPr lang="en-US" altLang="en-US" dirty="0"/>
              <a:t>and wireless LANs.</a:t>
            </a:r>
          </a:p>
          <a:p>
            <a:pPr algn="ctr"/>
            <a:r>
              <a:rPr lang="en-US" altLang="en-US" dirty="0"/>
              <a:t>Higher frequency ranges cannot penetrate walls.</a:t>
            </a:r>
          </a:p>
          <a:p>
            <a:pPr algn="ctr"/>
            <a:r>
              <a:rPr lang="en-US" altLang="en-US" dirty="0"/>
              <a:t>Use directional antennas - point to point line of sight communications.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9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1431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870232" y="568325"/>
            <a:ext cx="6063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 smtClean="0">
                <a:solidFill>
                  <a:schemeClr val="bg1"/>
                </a:solidFill>
                <a:latin typeface="Times New Roman" charset="0"/>
              </a:rPr>
              <a:t>Transmission </a:t>
            </a:r>
            <a:r>
              <a:rPr lang="en-US" altLang="en-US" sz="2800" i="1" dirty="0">
                <a:solidFill>
                  <a:schemeClr val="bg1"/>
                </a:solidFill>
                <a:latin typeface="Times New Roman" charset="0"/>
              </a:rPr>
              <a:t>medium and physical layer</a:t>
            </a:r>
          </a:p>
        </p:txBody>
      </p:sp>
      <p:pic>
        <p:nvPicPr>
          <p:cNvPr id="8591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514600"/>
            <a:ext cx="8729662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0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152400" y="585147"/>
            <a:ext cx="26710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Unidirectional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antennas</a:t>
            </a:r>
          </a:p>
        </p:txBody>
      </p:sp>
      <p:pic>
        <p:nvPicPr>
          <p:cNvPr id="8796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051050"/>
            <a:ext cx="7394575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7.</a:t>
            </a:r>
            <a:fld id="{E1417D9E-4840-5D4D-9B6B-130E59BB3E0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3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3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883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5736" y="522572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Infrared signals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984" y="2819400"/>
            <a:ext cx="7786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/>
              <a:t>Infrared signals can be used for short-range communication in a closed area using line-of-sight propagation.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28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11723" y="-11723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Wireless Channels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Are subject to a lot more errors than guided media channels.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Interference is one cause for errors, can be circumvented with high SNR.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higher the SNR the less capacity is available for transmission due to the broadcast nature of the channel.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Channel also subject to fading and no coverage holes.</a:t>
            </a:r>
          </a:p>
        </p:txBody>
      </p:sp>
    </p:spTree>
    <p:extLst>
      <p:ext uri="{BB962C8B-B14F-4D97-AF65-F5344CB8AC3E}">
        <p14:creationId xmlns:p14="http://schemas.microsoft.com/office/powerpoint/2010/main" val="87052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2928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smtClean="0">
                <a:solidFill>
                  <a:schemeClr val="bg1"/>
                </a:solidFill>
                <a:latin typeface="Times New Roman" charset="0"/>
              </a:rPr>
              <a:t>Classes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of transmission media</a:t>
            </a:r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0263"/>
            <a:ext cx="771525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8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21676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052635" y="581025"/>
            <a:ext cx="1883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GUIDED </a:t>
            </a:r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MEDIA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84150" y="28194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Guided media, which are those that provide a conduit from one device to another, include twisted-pair cable, coaxial cable, and fiber-optic cable.</a:t>
            </a:r>
          </a:p>
        </p:txBody>
      </p:sp>
    </p:spTree>
    <p:extLst>
      <p:ext uri="{BB962C8B-B14F-4D97-AF65-F5344CB8AC3E}">
        <p14:creationId xmlns:p14="http://schemas.microsoft.com/office/powerpoint/2010/main" val="1209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0924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Twisted-pair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cable</a:t>
            </a:r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86088"/>
            <a:ext cx="8610600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320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solidFill>
                  <a:schemeClr val="bg1"/>
                </a:solidFill>
                <a:latin typeface="Times New Roman" charset="0"/>
              </a:rPr>
              <a:t>UTP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and STP cables</a:t>
            </a:r>
          </a:p>
        </p:txBody>
      </p:sp>
      <p:pic>
        <p:nvPicPr>
          <p:cNvPr id="8622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112963"/>
            <a:ext cx="8501062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2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5517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folHlink"/>
                </a:solidFill>
                <a:latin typeface="Times New Roman" charset="0"/>
              </a:rPr>
              <a:t>Table </a:t>
            </a:r>
            <a:r>
              <a:rPr lang="en-US" altLang="en-US" sz="2000" i="1" dirty="0" smtClean="0">
                <a:latin typeface="Times New Roman" charset="0"/>
              </a:rPr>
              <a:t>Categories </a:t>
            </a:r>
            <a:r>
              <a:rPr lang="en-US" altLang="en-US" sz="2000" i="1" dirty="0">
                <a:latin typeface="Times New Roman" charset="0"/>
              </a:rPr>
              <a:t>of unshielded twisted-pair cables</a:t>
            </a:r>
          </a:p>
        </p:txBody>
      </p:sp>
      <p:pic>
        <p:nvPicPr>
          <p:cNvPr id="884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675437" cy="508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0" y="0"/>
            <a:ext cx="914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754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smtClean="0">
                <a:solidFill>
                  <a:schemeClr val="bg1"/>
                </a:solidFill>
                <a:latin typeface="Times New Roman" charset="0"/>
              </a:rPr>
              <a:t>UTP </a:t>
            </a:r>
            <a:r>
              <a:rPr lang="en-US" altLang="en-US" sz="2000" i="1" dirty="0">
                <a:solidFill>
                  <a:schemeClr val="bg1"/>
                </a:solidFill>
                <a:latin typeface="Times New Roman" charset="0"/>
              </a:rPr>
              <a:t>connector</a:t>
            </a:r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44725"/>
            <a:ext cx="6481762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292</Words>
  <Application>Microsoft Macintosh PowerPoint</Application>
  <PresentationFormat>On-screen Show (4:3)</PresentationFormat>
  <Paragraphs>78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Calibri Light</vt:lpstr>
      <vt:lpstr>Arial</vt:lpstr>
      <vt:lpstr>Tahoma</vt:lpstr>
      <vt:lpstr>Times</vt:lpstr>
      <vt:lpstr>Times New Roman</vt:lpstr>
      <vt:lpstr>1_Office Theme</vt:lpstr>
      <vt:lpstr>Custom Design</vt:lpstr>
      <vt:lpstr>The Network  Cable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Wireless Channels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of Networks </dc:title>
  <dc:creator>Microsoft Office User</dc:creator>
  <cp:lastModifiedBy>Microsoft Office User</cp:lastModifiedBy>
  <cp:revision>39</cp:revision>
  <dcterms:created xsi:type="dcterms:W3CDTF">2018-02-28T08:31:32Z</dcterms:created>
  <dcterms:modified xsi:type="dcterms:W3CDTF">2018-03-05T22:50:34Z</dcterms:modified>
</cp:coreProperties>
</file>