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33" r:id="rId2"/>
  </p:sldMasterIdLst>
  <p:notesMasterIdLst>
    <p:notesMasterId r:id="rId45"/>
  </p:notesMasterIdLst>
  <p:handoutMasterIdLst>
    <p:handoutMasterId r:id="rId46"/>
  </p:handoutMasterIdLst>
  <p:sldIdLst>
    <p:sldId id="273" r:id="rId3"/>
    <p:sldId id="274" r:id="rId4"/>
    <p:sldId id="359" r:id="rId5"/>
    <p:sldId id="373" r:id="rId6"/>
    <p:sldId id="374" r:id="rId7"/>
    <p:sldId id="375" r:id="rId8"/>
    <p:sldId id="376" r:id="rId9"/>
    <p:sldId id="377" r:id="rId10"/>
    <p:sldId id="378" r:id="rId11"/>
    <p:sldId id="379" r:id="rId12"/>
    <p:sldId id="380" r:id="rId13"/>
    <p:sldId id="381" r:id="rId14"/>
    <p:sldId id="382" r:id="rId15"/>
    <p:sldId id="383" r:id="rId16"/>
    <p:sldId id="384" r:id="rId17"/>
    <p:sldId id="385"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06" r:id="rId32"/>
    <p:sldId id="307" r:id="rId33"/>
    <p:sldId id="311" r:id="rId34"/>
    <p:sldId id="312" r:id="rId35"/>
    <p:sldId id="313" r:id="rId36"/>
    <p:sldId id="314" r:id="rId37"/>
    <p:sldId id="315" r:id="rId38"/>
    <p:sldId id="316" r:id="rId39"/>
    <p:sldId id="317" r:id="rId40"/>
    <p:sldId id="318" r:id="rId41"/>
    <p:sldId id="319" r:id="rId42"/>
    <p:sldId id="320" r:id="rId43"/>
    <p:sldId id="305"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 initials="CE"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497"/>
    <a:srgbClr val="FFFFCC"/>
    <a:srgbClr val="FBE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86364" autoAdjust="0"/>
  </p:normalViewPr>
  <p:slideViewPr>
    <p:cSldViewPr>
      <p:cViewPr>
        <p:scale>
          <a:sx n="73" d="100"/>
          <a:sy n="73" d="100"/>
        </p:scale>
        <p:origin x="1656" y="139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1408"/>
    </p:cViewPr>
  </p:sorterViewPr>
  <p:notesViewPr>
    <p:cSldViewPr>
      <p:cViewPr varScale="1">
        <p:scale>
          <a:sx n="97" d="100"/>
          <a:sy n="97" d="100"/>
        </p:scale>
        <p:origin x="2480" y="208"/>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commentAuthors" Target="commentAuthors.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1" Type="http://schemas.openxmlformats.org/officeDocument/2006/relationships/slide" Target="slides/slide20.xml"/><Relationship Id="rId12" Type="http://schemas.openxmlformats.org/officeDocument/2006/relationships/slide" Target="slides/slide22.xml"/><Relationship Id="rId13" Type="http://schemas.openxmlformats.org/officeDocument/2006/relationships/slide" Target="slides/slide23.xml"/><Relationship Id="rId14" Type="http://schemas.openxmlformats.org/officeDocument/2006/relationships/slide" Target="slides/slide24.xml"/><Relationship Id="rId15" Type="http://schemas.openxmlformats.org/officeDocument/2006/relationships/slide" Target="slides/slide26.xml"/><Relationship Id="rId16" Type="http://schemas.openxmlformats.org/officeDocument/2006/relationships/slide" Target="slides/slide28.xml"/><Relationship Id="rId17" Type="http://schemas.openxmlformats.org/officeDocument/2006/relationships/slide" Target="slides/slide29.xml"/><Relationship Id="rId1" Type="http://schemas.openxmlformats.org/officeDocument/2006/relationships/slide" Target="slides/slide4.xml"/><Relationship Id="rId2" Type="http://schemas.openxmlformats.org/officeDocument/2006/relationships/slide" Target="slides/slide8.xml"/><Relationship Id="rId3" Type="http://schemas.openxmlformats.org/officeDocument/2006/relationships/slide" Target="slides/slide9.xml"/><Relationship Id="rId4" Type="http://schemas.openxmlformats.org/officeDocument/2006/relationships/slide" Target="slides/slide10.xml"/><Relationship Id="rId5" Type="http://schemas.openxmlformats.org/officeDocument/2006/relationships/slide" Target="slides/slide11.xml"/><Relationship Id="rId6" Type="http://schemas.openxmlformats.org/officeDocument/2006/relationships/slide" Target="slides/slide12.xml"/><Relationship Id="rId7" Type="http://schemas.openxmlformats.org/officeDocument/2006/relationships/slide" Target="slides/slide15.xml"/><Relationship Id="rId8" Type="http://schemas.openxmlformats.org/officeDocument/2006/relationships/slide" Target="slides/slide17.xml"/><Relationship Id="rId9" Type="http://schemas.openxmlformats.org/officeDocument/2006/relationships/slide" Target="slides/slide18.xml"/><Relationship Id="rId10"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620B2C10-6870-E643-AF27-9D681DED601F}" type="datetimeFigureOut">
              <a:rPr lang="en-US"/>
              <a:pPr>
                <a:defRPr/>
              </a:pPr>
              <a:t>3/6/18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00E1D208-2E27-644B-97A5-184D14A7318E}" type="slidenum">
              <a:rPr lang="en-US"/>
              <a:pPr>
                <a:defRPr/>
              </a:pPr>
              <a:t>‹#›</a:t>
            </a:fld>
            <a:endParaRPr lang="en-US"/>
          </a:p>
        </p:txBody>
      </p:sp>
    </p:spTree>
    <p:extLst>
      <p:ext uri="{BB962C8B-B14F-4D97-AF65-F5344CB8AC3E}">
        <p14:creationId xmlns:p14="http://schemas.microsoft.com/office/powerpoint/2010/main" val="917452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396D7FB-3A85-F748-94BF-FD2B82B08EE4}" type="slidenum">
              <a:rPr lang="en-US" altLang="en-US"/>
              <a:pPr>
                <a:defRPr/>
              </a:pPr>
              <a:t>‹#›</a:t>
            </a:fld>
            <a:endParaRPr lang="en-US" altLang="en-US"/>
          </a:p>
        </p:txBody>
      </p:sp>
    </p:spTree>
    <p:extLst>
      <p:ext uri="{BB962C8B-B14F-4D97-AF65-F5344CB8AC3E}">
        <p14:creationId xmlns:p14="http://schemas.microsoft.com/office/powerpoint/2010/main" val="11581905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BA984CAA-C97C-4943-A40F-EA71561956CE}" type="slidenum">
              <a:rPr lang="en-US" altLang="en-US"/>
              <a:pPr>
                <a:spcBef>
                  <a:spcPct val="0"/>
                </a:spcBef>
              </a:pPr>
              <a:t>1</a:t>
            </a:fld>
            <a:endParaRPr lang="en-US" alt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698556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11141-0A51-8C4A-B631-165C417F2745}" type="slidenum">
              <a:rPr lang="en-US" altLang="en-US"/>
              <a:pPr/>
              <a:t>2</a:t>
            </a:fld>
            <a:endParaRPr lang="en-US" altLang="en-US"/>
          </a:p>
        </p:txBody>
      </p:sp>
      <p:sp>
        <p:nvSpPr>
          <p:cNvPr id="922626" name="Rectangle 2"/>
          <p:cNvSpPr>
            <a:spLocks noGrp="1" noRot="1" noChangeAspec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862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7FB073-4EF1-CB47-9C4C-DEB34000AC2A}" type="slidenum">
              <a:rPr lang="ar-SA" altLang="en-US"/>
              <a:pPr/>
              <a:t>35</a:t>
            </a:fld>
            <a:endParaRPr lang="ar-SA" altLang="en-US"/>
          </a:p>
        </p:txBody>
      </p:sp>
      <p:sp>
        <p:nvSpPr>
          <p:cNvPr id="53250" name="Rectangle 2"/>
          <p:cNvSpPr>
            <a:spLocks noRo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39052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5347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623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1167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Line 18"/>
          <p:cNvSpPr>
            <a:spLocks noChangeShapeType="1"/>
          </p:cNvSpPr>
          <p:nvPr/>
        </p:nvSpPr>
        <p:spPr bwMode="auto">
          <a:xfrm flipH="1">
            <a:off x="0" y="1371600"/>
            <a:ext cx="9144000" cy="0"/>
          </a:xfrm>
          <a:prstGeom prst="line">
            <a:avLst/>
          </a:prstGeom>
          <a:noFill/>
          <a:ln w="15875">
            <a:solidFill>
              <a:srgbClr val="7F7F7F"/>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762556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2" name="Line 4"/>
          <p:cNvSpPr>
            <a:spLocks noChangeShapeType="1"/>
          </p:cNvSpPr>
          <p:nvPr/>
        </p:nvSpPr>
        <p:spPr bwMode="auto">
          <a:xfrm>
            <a:off x="163513" y="928688"/>
            <a:ext cx="8777287" cy="0"/>
          </a:xfrm>
          <a:prstGeom prst="line">
            <a:avLst/>
          </a:prstGeom>
          <a:noFill/>
          <a:ln w="50800">
            <a:solidFill>
              <a:srgbClr val="7F7F7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Line 4"/>
          <p:cNvSpPr>
            <a:spLocks noChangeShapeType="1"/>
          </p:cNvSpPr>
          <p:nvPr/>
        </p:nvSpPr>
        <p:spPr bwMode="auto">
          <a:xfrm>
            <a:off x="163513" y="928688"/>
            <a:ext cx="8777287" cy="0"/>
          </a:xfrm>
          <a:prstGeom prst="line">
            <a:avLst/>
          </a:prstGeom>
          <a:noFill/>
          <a:ln w="50800">
            <a:solidFill>
              <a:srgbClr val="7F7F7F"/>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4794932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a:prstGeom prst="rect">
            <a:avLst/>
          </a:prstGeom>
        </p:spPr>
        <p:txBody>
          <a:bodyPr/>
          <a:lstStyle>
            <a:lvl1pPr>
              <a:defRPr/>
            </a:lvl1pPr>
          </a:lstStyle>
          <a:p>
            <a:r>
              <a:rPr lang="en-US" altLang="en-US"/>
              <a:t>7.</a:t>
            </a:r>
            <a:fld id="{B731C958-14E3-DC48-8F6F-6CD30BCEE0D7}" type="slidenum">
              <a:rPr lang="en-US" altLang="en-US"/>
              <a:pPr/>
              <a:t>‹#›</a:t>
            </a:fld>
            <a:endParaRPr lang="en-US" altLang="en-US"/>
          </a:p>
        </p:txBody>
      </p:sp>
    </p:spTree>
    <p:extLst>
      <p:ext uri="{BB962C8B-B14F-4D97-AF65-F5344CB8AC3E}">
        <p14:creationId xmlns:p14="http://schemas.microsoft.com/office/powerpoint/2010/main" val="1628280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F38652-8855-2946-8BA7-DF210D3C872D}" type="datetimeFigureOut">
              <a:rPr lang="en-US"/>
              <a:pPr>
                <a:defRPr/>
              </a:pPr>
              <a:t>3/6/18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F03B4E-B1CE-CC45-A8E8-6E0A52963448}" type="slidenum">
              <a:rPr lang="en-US"/>
              <a:pPr>
                <a:defRPr/>
              </a:pPr>
              <a:t>‹#›</a:t>
            </a:fld>
            <a:endParaRPr lang="en-US"/>
          </a:p>
        </p:txBody>
      </p:sp>
    </p:spTree>
    <p:extLst>
      <p:ext uri="{BB962C8B-B14F-4D97-AF65-F5344CB8AC3E}">
        <p14:creationId xmlns:p14="http://schemas.microsoft.com/office/powerpoint/2010/main" val="1959075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169081B-4508-D441-9E43-1F4AC7D0DFAC}" type="datetimeFigureOut">
              <a:rPr lang="en-US"/>
              <a:pPr>
                <a:defRPr/>
              </a:pPr>
              <a:t>3/6/18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33A0ABB-5D85-3A41-A5DF-C7AE8A5934FA}" type="slidenum">
              <a:rPr lang="en-US"/>
              <a:pPr>
                <a:defRPr/>
              </a:pPr>
              <a:t>‹#›</a:t>
            </a:fld>
            <a:endParaRPr lang="en-US"/>
          </a:p>
        </p:txBody>
      </p:sp>
    </p:spTree>
    <p:extLst>
      <p:ext uri="{BB962C8B-B14F-4D97-AF65-F5344CB8AC3E}">
        <p14:creationId xmlns:p14="http://schemas.microsoft.com/office/powerpoint/2010/main" val="969392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CA23CA2-CC4F-D342-9D9B-B0F348EF1F94}" type="datetimeFigureOut">
              <a:rPr lang="en-US"/>
              <a:pPr>
                <a:defRPr/>
              </a:pPr>
              <a:t>3/6/18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C21E77-8C45-FB4E-87DD-4B3F9BDE44AA}" type="slidenum">
              <a:rPr lang="en-US"/>
              <a:pPr>
                <a:defRPr/>
              </a:pPr>
              <a:t>‹#›</a:t>
            </a:fld>
            <a:endParaRPr lang="en-US"/>
          </a:p>
        </p:txBody>
      </p:sp>
    </p:spTree>
    <p:extLst>
      <p:ext uri="{BB962C8B-B14F-4D97-AF65-F5344CB8AC3E}">
        <p14:creationId xmlns:p14="http://schemas.microsoft.com/office/powerpoint/2010/main" val="1765490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7248B31A-A127-9644-A89B-738DFA13033F}" type="datetimeFigureOut">
              <a:rPr lang="en-US"/>
              <a:pPr>
                <a:defRPr/>
              </a:pPr>
              <a:t>3/6/18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21E16902-25D3-F248-9222-42DBE06F9033}" type="slidenum">
              <a:rPr lang="en-US"/>
              <a:pPr>
                <a:defRPr/>
              </a:pPr>
              <a:t>‹#›</a:t>
            </a:fld>
            <a:endParaRPr lang="en-US"/>
          </a:p>
        </p:txBody>
      </p:sp>
    </p:spTree>
    <p:extLst>
      <p:ext uri="{BB962C8B-B14F-4D97-AF65-F5344CB8AC3E}">
        <p14:creationId xmlns:p14="http://schemas.microsoft.com/office/powerpoint/2010/main" val="8152492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82554F0B-711A-F24D-A5F0-E6C49B2E1744}" type="datetimeFigureOut">
              <a:rPr lang="en-US"/>
              <a:pPr>
                <a:defRPr/>
              </a:pPr>
              <a:t>3/6/18</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DCCAD0B2-5776-1C43-93F4-BC6678113C85}" type="slidenum">
              <a:rPr lang="en-US"/>
              <a:pPr>
                <a:defRPr/>
              </a:pPr>
              <a:t>‹#›</a:t>
            </a:fld>
            <a:endParaRPr lang="en-US"/>
          </a:p>
        </p:txBody>
      </p:sp>
    </p:spTree>
    <p:extLst>
      <p:ext uri="{BB962C8B-B14F-4D97-AF65-F5344CB8AC3E}">
        <p14:creationId xmlns:p14="http://schemas.microsoft.com/office/powerpoint/2010/main" val="948544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9196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7404E961-33C9-CD44-9D68-2480C7361E21}" type="datetimeFigureOut">
              <a:rPr lang="en-US"/>
              <a:pPr>
                <a:defRPr/>
              </a:pPr>
              <a:t>3/6/18</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4D0696A-7E2A-7147-A4E3-AA602705868F}" type="slidenum">
              <a:rPr lang="en-US"/>
              <a:pPr>
                <a:defRPr/>
              </a:pPr>
              <a:t>‹#›</a:t>
            </a:fld>
            <a:endParaRPr lang="en-US"/>
          </a:p>
        </p:txBody>
      </p:sp>
    </p:spTree>
    <p:extLst>
      <p:ext uri="{BB962C8B-B14F-4D97-AF65-F5344CB8AC3E}">
        <p14:creationId xmlns:p14="http://schemas.microsoft.com/office/powerpoint/2010/main" val="1409879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81063A6A-0129-E643-8747-AF2A5AA351B9}" type="datetimeFigureOut">
              <a:rPr lang="en-US"/>
              <a:pPr>
                <a:defRPr/>
              </a:pPr>
              <a:t>3/6/18</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D665B8AA-8BDD-FB4C-A0F2-E90EB516988D}" type="slidenum">
              <a:rPr lang="en-US"/>
              <a:pPr>
                <a:defRPr/>
              </a:pPr>
              <a:t>‹#›</a:t>
            </a:fld>
            <a:endParaRPr lang="en-US"/>
          </a:p>
        </p:txBody>
      </p:sp>
    </p:spTree>
    <p:extLst>
      <p:ext uri="{BB962C8B-B14F-4D97-AF65-F5344CB8AC3E}">
        <p14:creationId xmlns:p14="http://schemas.microsoft.com/office/powerpoint/2010/main" val="5109518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6BEE6E05-106B-FF40-8D09-9FFB8F777EF2}" type="datetimeFigureOut">
              <a:rPr lang="en-US"/>
              <a:pPr>
                <a:defRPr/>
              </a:pPr>
              <a:t>3/6/18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01A89CAF-6491-4A41-8873-51720292B2D6}" type="slidenum">
              <a:rPr lang="en-US"/>
              <a:pPr>
                <a:defRPr/>
              </a:pPr>
              <a:t>‹#›</a:t>
            </a:fld>
            <a:endParaRPr lang="en-US"/>
          </a:p>
        </p:txBody>
      </p:sp>
    </p:spTree>
    <p:extLst>
      <p:ext uri="{BB962C8B-B14F-4D97-AF65-F5344CB8AC3E}">
        <p14:creationId xmlns:p14="http://schemas.microsoft.com/office/powerpoint/2010/main" val="19275676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113D9D31-4DD4-9244-87E2-348EBC47BF49}" type="datetimeFigureOut">
              <a:rPr lang="en-US"/>
              <a:pPr>
                <a:defRPr/>
              </a:pPr>
              <a:t>3/6/18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7457D06-50EF-0B47-A69D-269F18840C35}" type="slidenum">
              <a:rPr lang="en-US"/>
              <a:pPr>
                <a:defRPr/>
              </a:pPr>
              <a:t>‹#›</a:t>
            </a:fld>
            <a:endParaRPr lang="en-US"/>
          </a:p>
        </p:txBody>
      </p:sp>
    </p:spTree>
    <p:extLst>
      <p:ext uri="{BB962C8B-B14F-4D97-AF65-F5344CB8AC3E}">
        <p14:creationId xmlns:p14="http://schemas.microsoft.com/office/powerpoint/2010/main" val="1838056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1C0F6F0-302B-464B-B5D0-71D70CC3B287}" type="datetimeFigureOut">
              <a:rPr lang="en-US"/>
              <a:pPr>
                <a:defRPr/>
              </a:pPr>
              <a:t>3/6/18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53CF8EF-BD6A-704F-83F3-916CB7E04AA6}" type="slidenum">
              <a:rPr lang="en-US"/>
              <a:pPr>
                <a:defRPr/>
              </a:pPr>
              <a:t>‹#›</a:t>
            </a:fld>
            <a:endParaRPr lang="en-US"/>
          </a:p>
        </p:txBody>
      </p:sp>
    </p:spTree>
    <p:extLst>
      <p:ext uri="{BB962C8B-B14F-4D97-AF65-F5344CB8AC3E}">
        <p14:creationId xmlns:p14="http://schemas.microsoft.com/office/powerpoint/2010/main" val="6666275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78C4F1-5D71-8449-897F-483AB40F1DCC}" type="datetimeFigureOut">
              <a:rPr lang="en-US"/>
              <a:pPr>
                <a:defRPr/>
              </a:pPr>
              <a:t>3/6/18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9C12E7-535F-1D42-82C0-67694386E9C6}" type="slidenum">
              <a:rPr lang="en-US"/>
              <a:pPr>
                <a:defRPr/>
              </a:pPr>
              <a:t>‹#›</a:t>
            </a:fld>
            <a:endParaRPr lang="en-US"/>
          </a:p>
        </p:txBody>
      </p:sp>
    </p:spTree>
    <p:extLst>
      <p:ext uri="{BB962C8B-B14F-4D97-AF65-F5344CB8AC3E}">
        <p14:creationId xmlns:p14="http://schemas.microsoft.com/office/powerpoint/2010/main" val="58750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07009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516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796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0352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924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849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866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7" Type="http://schemas.openxmlformats.org/officeDocument/2006/relationships/image" Target="../media/image2.png"/><Relationship Id="rId18"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6" descr="1.jp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0" y="6764338"/>
            <a:ext cx="9144000" cy="93662"/>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9" name="Picture 1"/>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324600" y="6172200"/>
            <a:ext cx="23622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264025" y="6218238"/>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3"/>
          <p:cNvSpPr txBox="1">
            <a:spLocks/>
          </p:cNvSpPr>
          <p:nvPr userDrawn="1"/>
        </p:nvSpPr>
        <p:spPr>
          <a:xfrm>
            <a:off x="2362200" y="6248400"/>
            <a:ext cx="1752600" cy="350838"/>
          </a:xfrm>
          <a:prstGeom prst="rect">
            <a:avLst/>
          </a:prstGeom>
        </p:spPr>
        <p:txBody>
          <a:bodyPr anchor="ctr"/>
          <a:lstStyle>
            <a:defPPr>
              <a:defRPr lang="en-US"/>
            </a:defPPr>
            <a:lvl1pPr algn="l" rtl="0" eaLnBrk="1" fontAlgn="base" hangingPunct="1">
              <a:spcBef>
                <a:spcPct val="0"/>
              </a:spcBef>
              <a:spcAft>
                <a:spcPct val="0"/>
              </a:spcAft>
              <a:defRPr sz="1200"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smtClean="0"/>
              <a:t>Unit Title : Networking </a:t>
            </a:r>
            <a:endParaRPr lang="en-US" altLang="en-US" dirty="0"/>
          </a:p>
        </p:txBody>
      </p:sp>
      <p:sp>
        <p:nvSpPr>
          <p:cNvPr id="9" name="Date Placeholder 3"/>
          <p:cNvSpPr txBox="1">
            <a:spLocks/>
          </p:cNvSpPr>
          <p:nvPr userDrawn="1"/>
        </p:nvSpPr>
        <p:spPr>
          <a:xfrm>
            <a:off x="381000" y="6234113"/>
            <a:ext cx="1797050" cy="395287"/>
          </a:xfrm>
          <a:prstGeom prst="rect">
            <a:avLst/>
          </a:prstGeom>
        </p:spPr>
        <p:txBody>
          <a:bodyPr anchor="ctr"/>
          <a:lstStyle>
            <a:defPPr>
              <a:defRPr lang="en-US"/>
            </a:defPPr>
            <a:lvl1pPr algn="l" rtl="0" eaLnBrk="1" fontAlgn="base" hangingPunct="1">
              <a:spcBef>
                <a:spcPct val="0"/>
              </a:spcBef>
              <a:spcAft>
                <a:spcPct val="0"/>
              </a:spcAft>
              <a:defRPr sz="1200"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smtClean="0"/>
              <a:t>Tutor: Michael Omar</a:t>
            </a:r>
          </a:p>
          <a:p>
            <a:pPr>
              <a:defRPr/>
            </a:pPr>
            <a:r>
              <a:rPr lang="en-US" altLang="en-US" dirty="0" smtClean="0"/>
              <a:t>Release Date: 01/02/18</a:t>
            </a:r>
            <a:endParaRPr lang="en-US" altLang="en-US" dirty="0"/>
          </a:p>
        </p:txBody>
      </p:sp>
    </p:spTree>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74" r:id="rId14"/>
  </p:sldLayoutIdLst>
  <p:hf hdr="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charset="0"/>
        </a:defRPr>
      </a:lvl2pPr>
      <a:lvl3pPr algn="ctr" defTabSz="457200" rtl="0" eaLnBrk="0" fontAlgn="base" hangingPunct="0">
        <a:spcBef>
          <a:spcPct val="0"/>
        </a:spcBef>
        <a:spcAft>
          <a:spcPct val="0"/>
        </a:spcAft>
        <a:defRPr sz="4400">
          <a:solidFill>
            <a:schemeClr val="tx1"/>
          </a:solidFill>
          <a:latin typeface="Calibri" charset="0"/>
        </a:defRPr>
      </a:lvl3pPr>
      <a:lvl4pPr algn="ctr" defTabSz="457200" rtl="0" eaLnBrk="0" fontAlgn="base" hangingPunct="0">
        <a:spcBef>
          <a:spcPct val="0"/>
        </a:spcBef>
        <a:spcAft>
          <a:spcPct val="0"/>
        </a:spcAft>
        <a:defRPr sz="4400">
          <a:solidFill>
            <a:schemeClr val="tx1"/>
          </a:solidFill>
          <a:latin typeface="Calibri" charset="0"/>
        </a:defRPr>
      </a:lvl4pPr>
      <a:lvl5pPr algn="ctr" defTabSz="457200" rtl="0" eaLnBrk="0" fontAlgn="base" hangingPunct="0">
        <a:spcBef>
          <a:spcPct val="0"/>
        </a:spcBef>
        <a:spcAft>
          <a:spcPct val="0"/>
        </a:spcAft>
        <a:defRPr sz="4400">
          <a:solidFill>
            <a:schemeClr val="tx1"/>
          </a:solidFill>
          <a:latin typeface="Calibri" charset="0"/>
        </a:defRPr>
      </a:lvl5pPr>
      <a:lvl6pPr marL="457200" algn="ctr" defTabSz="457200" rtl="0" fontAlgn="base">
        <a:spcBef>
          <a:spcPct val="0"/>
        </a:spcBef>
        <a:spcAft>
          <a:spcPct val="0"/>
        </a:spcAft>
        <a:defRPr sz="4400">
          <a:solidFill>
            <a:schemeClr val="tx1"/>
          </a:solidFill>
          <a:latin typeface="Calibri" charset="0"/>
        </a:defRPr>
      </a:lvl6pPr>
      <a:lvl7pPr marL="914400" algn="ctr" defTabSz="457200" rtl="0" fontAlgn="base">
        <a:spcBef>
          <a:spcPct val="0"/>
        </a:spcBef>
        <a:spcAft>
          <a:spcPct val="0"/>
        </a:spcAft>
        <a:defRPr sz="4400">
          <a:solidFill>
            <a:schemeClr val="tx1"/>
          </a:solidFill>
          <a:latin typeface="Calibri" charset="0"/>
        </a:defRPr>
      </a:lvl7pPr>
      <a:lvl8pPr marL="1371600" algn="ctr" defTabSz="457200" rtl="0" fontAlgn="base">
        <a:spcBef>
          <a:spcPct val="0"/>
        </a:spcBef>
        <a:spcAft>
          <a:spcPct val="0"/>
        </a:spcAft>
        <a:defRPr sz="4400">
          <a:solidFill>
            <a:schemeClr val="tx1"/>
          </a:solidFill>
          <a:latin typeface="Calibri" charset="0"/>
        </a:defRPr>
      </a:lvl8pPr>
      <a:lvl9pPr marL="1828800" algn="ctr" defTabSz="457200" rtl="0" fontAlgn="base">
        <a:spcBef>
          <a:spcPct val="0"/>
        </a:spcBef>
        <a:spcAft>
          <a:spcPct val="0"/>
        </a:spcAft>
        <a:defRPr sz="4400">
          <a:solidFill>
            <a:schemeClr val="tx1"/>
          </a:solidFill>
          <a:latin typeface="Calibri"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fld id="{78E4DB4B-6CB3-864E-872A-BB693D6BA3AC}" type="datetimeFigureOut">
              <a:rPr lang="en-US"/>
              <a:pPr>
                <a:defRPr/>
              </a:pPr>
              <a:t>3/6/18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r>
              <a:rPr lang="en-US"/>
              <a:t>Network</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A3C42433-9231-7748-9A68-875B8ECC2B7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4.jpeg"/><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 Id="rId3"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4">
            <a:extLst>
              <a:ext uri="{28A0092B-C50C-407E-A947-70E740481C1C}">
                <a14:useLocalDpi xmlns:a14="http://schemas.microsoft.com/office/drawing/2010/main" val="0"/>
              </a:ext>
            </a:extLst>
          </a:blip>
          <a:srcRect r="50000"/>
          <a:stretch/>
        </p:blipFill>
        <p:spPr bwMode="auto">
          <a:xfrm>
            <a:off x="5862" y="2179271"/>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3" name="Rectangle 2"/>
          <p:cNvSpPr>
            <a:spLocks noGrp="1" noChangeArrowheads="1"/>
          </p:cNvSpPr>
          <p:nvPr>
            <p:ph type="ctrTitle"/>
          </p:nvPr>
        </p:nvSpPr>
        <p:spPr>
          <a:xfrm>
            <a:off x="304800" y="2303096"/>
            <a:ext cx="7772400" cy="1470025"/>
          </a:xfrm>
        </p:spPr>
        <p:txBody>
          <a:bodyPr/>
          <a:lstStyle/>
          <a:p>
            <a:r>
              <a:rPr lang="en-US" sz="2800" dirty="0" smtClean="0">
                <a:solidFill>
                  <a:schemeClr val="bg1"/>
                </a:solidFill>
              </a:rPr>
              <a:t>Servers &amp; Request</a:t>
            </a:r>
            <a:endParaRPr lang="en-US" sz="2800" dirty="0">
              <a:solidFill>
                <a:schemeClr val="bg1"/>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758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210" name="Rectangle 2"/>
          <p:cNvSpPr>
            <a:spLocks noGrp="1" noChangeArrowheads="1"/>
          </p:cNvSpPr>
          <p:nvPr>
            <p:ph type="title"/>
          </p:nvPr>
        </p:nvSpPr>
        <p:spPr>
          <a:xfrm>
            <a:off x="457200" y="228600"/>
            <a:ext cx="8229600" cy="1371600"/>
          </a:xfrm>
        </p:spPr>
        <p:txBody>
          <a:bodyPr/>
          <a:lstStyle/>
          <a:p>
            <a:r>
              <a:rPr lang="en-US" altLang="en-US" dirty="0">
                <a:solidFill>
                  <a:schemeClr val="bg1"/>
                </a:solidFill>
              </a:rPr>
              <a:t>Database Middleware</a:t>
            </a:r>
          </a:p>
        </p:txBody>
      </p:sp>
      <p:sp>
        <p:nvSpPr>
          <p:cNvPr id="350211" name="Rectangle 3"/>
          <p:cNvSpPr>
            <a:spLocks noGrp="1" noChangeArrowheads="1"/>
          </p:cNvSpPr>
          <p:nvPr>
            <p:ph type="body" idx="1"/>
          </p:nvPr>
        </p:nvSpPr>
        <p:spPr>
          <a:xfrm>
            <a:off x="609600" y="1524000"/>
            <a:ext cx="8153400" cy="4114800"/>
          </a:xfrm>
        </p:spPr>
        <p:txBody>
          <a:bodyPr/>
          <a:lstStyle/>
          <a:p>
            <a:r>
              <a:rPr lang="en-US" altLang="en-US" sz="4000"/>
              <a:t>ODBC</a:t>
            </a:r>
            <a:r>
              <a:rPr lang="en-US" altLang="en-US"/>
              <a:t> – Open Database Connectivity</a:t>
            </a:r>
          </a:p>
          <a:p>
            <a:pPr lvl="1"/>
            <a:r>
              <a:rPr lang="en-US" altLang="en-US"/>
              <a:t>Most DB vendors support this</a:t>
            </a:r>
          </a:p>
          <a:p>
            <a:r>
              <a:rPr lang="en-US" altLang="en-US" sz="4000"/>
              <a:t>OLE-DB</a:t>
            </a:r>
          </a:p>
          <a:p>
            <a:pPr lvl="1"/>
            <a:r>
              <a:rPr lang="en-US" altLang="en-US"/>
              <a:t>Microsoft enhancement of ODBC</a:t>
            </a:r>
          </a:p>
          <a:p>
            <a:r>
              <a:rPr lang="en-US" altLang="en-US" sz="4000"/>
              <a:t>JDBC</a:t>
            </a:r>
            <a:r>
              <a:rPr lang="en-US" altLang="en-US"/>
              <a:t> – Java Database Connectivity</a:t>
            </a:r>
          </a:p>
          <a:p>
            <a:pPr lvl="1"/>
            <a:r>
              <a:rPr lang="en-US" altLang="en-US"/>
              <a:t>Special Java classes that allow Java applications/applets to connect to databases</a:t>
            </a:r>
          </a:p>
        </p:txBody>
      </p:sp>
    </p:spTree>
    <p:extLst>
      <p:ext uri="{BB962C8B-B14F-4D97-AF65-F5344CB8AC3E}">
        <p14:creationId xmlns:p14="http://schemas.microsoft.com/office/powerpoint/2010/main" val="1453829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0211">
                                            <p:txEl>
                                              <p:pRg st="1" end="1"/>
                                            </p:txEl>
                                          </p:spTgt>
                                        </p:tgtEl>
                                        <p:attrNameLst>
                                          <p:attrName>style.visibility</p:attrName>
                                        </p:attrNameLst>
                                      </p:cBhvr>
                                      <p:to>
                                        <p:strVal val="visible"/>
                                      </p:to>
                                    </p:set>
                                    <p:anim calcmode="lin" valueType="num">
                                      <p:cBhvr additive="base">
                                        <p:cTn id="11" dur="500" fill="hold"/>
                                        <p:tgtEl>
                                          <p:spTgt spid="3502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02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 calcmode="lin" valueType="num">
                                      <p:cBhvr additive="base">
                                        <p:cTn id="17" dur="500" fill="hold"/>
                                        <p:tgtEl>
                                          <p:spTgt spid="3502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02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0211">
                                            <p:txEl>
                                              <p:pRg st="3" end="3"/>
                                            </p:txEl>
                                          </p:spTgt>
                                        </p:tgtEl>
                                        <p:attrNameLst>
                                          <p:attrName>style.visibility</p:attrName>
                                        </p:attrNameLst>
                                      </p:cBhvr>
                                      <p:to>
                                        <p:strVal val="visible"/>
                                      </p:to>
                                    </p:set>
                                    <p:anim calcmode="lin" valueType="num">
                                      <p:cBhvr additive="base">
                                        <p:cTn id="21" dur="500" fill="hold"/>
                                        <p:tgtEl>
                                          <p:spTgt spid="3502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02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50211">
                                            <p:txEl>
                                              <p:pRg st="4" end="4"/>
                                            </p:txEl>
                                          </p:spTgt>
                                        </p:tgtEl>
                                        <p:attrNameLst>
                                          <p:attrName>style.visibility</p:attrName>
                                        </p:attrNameLst>
                                      </p:cBhvr>
                                      <p:to>
                                        <p:strVal val="visible"/>
                                      </p:to>
                                    </p:set>
                                    <p:anim calcmode="lin" valueType="num">
                                      <p:cBhvr additive="base">
                                        <p:cTn id="27" dur="500" fill="hold"/>
                                        <p:tgtEl>
                                          <p:spTgt spid="3502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021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50211">
                                            <p:txEl>
                                              <p:pRg st="5" end="5"/>
                                            </p:txEl>
                                          </p:spTgt>
                                        </p:tgtEl>
                                        <p:attrNameLst>
                                          <p:attrName>style.visibility</p:attrName>
                                        </p:attrNameLst>
                                      </p:cBhvr>
                                      <p:to>
                                        <p:strVal val="visible"/>
                                      </p:to>
                                    </p:set>
                                    <p:anim calcmode="lin" valueType="num">
                                      <p:cBhvr additive="base">
                                        <p:cTn id="31" dur="500" fill="hold"/>
                                        <p:tgtEl>
                                          <p:spTgt spid="3502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02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758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234" name="Rectangle 2"/>
          <p:cNvSpPr>
            <a:spLocks noGrp="1" noChangeArrowheads="1"/>
          </p:cNvSpPr>
          <p:nvPr>
            <p:ph type="title"/>
          </p:nvPr>
        </p:nvSpPr>
        <p:spPr>
          <a:xfrm>
            <a:off x="685800" y="304800"/>
            <a:ext cx="7772400" cy="1143000"/>
          </a:xfrm>
        </p:spPr>
        <p:txBody>
          <a:bodyPr/>
          <a:lstStyle/>
          <a:p>
            <a:r>
              <a:rPr lang="en-US" altLang="en-US" dirty="0">
                <a:solidFill>
                  <a:schemeClr val="bg1"/>
                </a:solidFill>
              </a:rPr>
              <a:t>Client/Server Security</a:t>
            </a:r>
          </a:p>
        </p:txBody>
      </p:sp>
      <p:sp>
        <p:nvSpPr>
          <p:cNvPr id="351235" name="Rectangle 3"/>
          <p:cNvSpPr>
            <a:spLocks noGrp="1" noChangeArrowheads="1"/>
          </p:cNvSpPr>
          <p:nvPr>
            <p:ph type="body" idx="1"/>
          </p:nvPr>
        </p:nvSpPr>
        <p:spPr>
          <a:xfrm>
            <a:off x="685800" y="1752600"/>
            <a:ext cx="7772400" cy="4114800"/>
          </a:xfrm>
        </p:spPr>
        <p:txBody>
          <a:bodyPr/>
          <a:lstStyle/>
          <a:p>
            <a:pPr>
              <a:lnSpc>
                <a:spcPct val="90000"/>
              </a:lnSpc>
            </a:pPr>
            <a:r>
              <a:rPr lang="en-US" altLang="en-US" dirty="0"/>
              <a:t>Network environment </a:t>
            </a:r>
            <a:r>
              <a:rPr lang="en-US" altLang="en-US" dirty="0">
                <a:sym typeface="Wingdings" charset="2"/>
              </a:rPr>
              <a:t> complex security issues</a:t>
            </a:r>
          </a:p>
          <a:p>
            <a:pPr>
              <a:lnSpc>
                <a:spcPct val="90000"/>
              </a:lnSpc>
            </a:pPr>
            <a:r>
              <a:rPr lang="en-US" altLang="en-US" dirty="0">
                <a:sym typeface="Wingdings" charset="2"/>
              </a:rPr>
              <a:t>Security levels:</a:t>
            </a:r>
          </a:p>
          <a:p>
            <a:pPr lvl="1">
              <a:lnSpc>
                <a:spcPct val="90000"/>
              </a:lnSpc>
            </a:pPr>
            <a:r>
              <a:rPr lang="en-US" altLang="en-US" dirty="0"/>
              <a:t>System-level password security</a:t>
            </a:r>
          </a:p>
          <a:p>
            <a:pPr lvl="2">
              <a:lnSpc>
                <a:spcPct val="90000"/>
              </a:lnSpc>
            </a:pPr>
            <a:r>
              <a:rPr lang="en-US" altLang="en-US" dirty="0"/>
              <a:t>for allowing access to the system</a:t>
            </a:r>
          </a:p>
          <a:p>
            <a:pPr lvl="1">
              <a:lnSpc>
                <a:spcPct val="90000"/>
              </a:lnSpc>
            </a:pPr>
            <a:r>
              <a:rPr lang="en-US" altLang="en-US" dirty="0"/>
              <a:t>Database-level password security</a:t>
            </a:r>
          </a:p>
          <a:p>
            <a:pPr lvl="2">
              <a:lnSpc>
                <a:spcPct val="90000"/>
              </a:lnSpc>
            </a:pPr>
            <a:r>
              <a:rPr lang="en-US" altLang="en-US" dirty="0"/>
              <a:t>for determining access privileges to tables; read/update/insert/delete privileges</a:t>
            </a:r>
          </a:p>
          <a:p>
            <a:pPr lvl="1">
              <a:lnSpc>
                <a:spcPct val="90000"/>
              </a:lnSpc>
            </a:pPr>
            <a:r>
              <a:rPr lang="en-US" altLang="en-US" dirty="0"/>
              <a:t>Secure client/server communication </a:t>
            </a:r>
          </a:p>
          <a:p>
            <a:pPr lvl="2">
              <a:lnSpc>
                <a:spcPct val="90000"/>
              </a:lnSpc>
            </a:pPr>
            <a:r>
              <a:rPr lang="en-US" altLang="en-US" dirty="0"/>
              <a:t>via encryption</a:t>
            </a:r>
          </a:p>
          <a:p>
            <a:pPr>
              <a:lnSpc>
                <a:spcPct val="90000"/>
              </a:lnSpc>
              <a:buFont typeface="Wingdings" charset="2"/>
              <a:buNone/>
            </a:pPr>
            <a:endParaRPr lang="en-US" altLang="en-US" dirty="0"/>
          </a:p>
        </p:txBody>
      </p:sp>
    </p:spTree>
    <p:extLst>
      <p:ext uri="{BB962C8B-B14F-4D97-AF65-F5344CB8AC3E}">
        <p14:creationId xmlns:p14="http://schemas.microsoft.com/office/powerpoint/2010/main" val="436815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758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2258" name="Rectangle 2"/>
          <p:cNvSpPr>
            <a:spLocks noGrp="1" noChangeArrowheads="1"/>
          </p:cNvSpPr>
          <p:nvPr>
            <p:ph type="title"/>
          </p:nvPr>
        </p:nvSpPr>
        <p:spPr>
          <a:xfrm>
            <a:off x="457200" y="152400"/>
            <a:ext cx="8229600" cy="1371600"/>
          </a:xfrm>
        </p:spPr>
        <p:txBody>
          <a:bodyPr/>
          <a:lstStyle/>
          <a:p>
            <a:r>
              <a:rPr lang="en-US" altLang="en-US" dirty="0">
                <a:solidFill>
                  <a:schemeClr val="bg1"/>
                </a:solidFill>
              </a:rPr>
              <a:t>Query-by-Example (QBE)</a:t>
            </a:r>
          </a:p>
        </p:txBody>
      </p:sp>
      <p:sp>
        <p:nvSpPr>
          <p:cNvPr id="352259" name="Rectangle 3"/>
          <p:cNvSpPr>
            <a:spLocks noGrp="1" noChangeArrowheads="1"/>
          </p:cNvSpPr>
          <p:nvPr>
            <p:ph type="body" idx="1"/>
          </p:nvPr>
        </p:nvSpPr>
        <p:spPr>
          <a:xfrm>
            <a:off x="304800" y="1600200"/>
            <a:ext cx="8686800" cy="4114800"/>
          </a:xfrm>
        </p:spPr>
        <p:txBody>
          <a:bodyPr/>
          <a:lstStyle/>
          <a:p>
            <a:r>
              <a:rPr lang="en-US" altLang="en-US"/>
              <a:t>Direct-manipulation database language</a:t>
            </a:r>
          </a:p>
          <a:p>
            <a:r>
              <a:rPr lang="en-US" altLang="en-US"/>
              <a:t>Graphical approach</a:t>
            </a:r>
          </a:p>
          <a:p>
            <a:r>
              <a:rPr lang="en-US" altLang="en-US"/>
              <a:t>Available in MS Access</a:t>
            </a:r>
          </a:p>
          <a:p>
            <a:r>
              <a:rPr lang="en-US" altLang="en-US"/>
              <a:t>MS Access translates QBE to SQL and vice versa</a:t>
            </a:r>
          </a:p>
          <a:p>
            <a:r>
              <a:rPr lang="en-US" altLang="en-US"/>
              <a:t>Useful for end-user database programming</a:t>
            </a:r>
          </a:p>
          <a:p>
            <a:r>
              <a:rPr lang="en-US" altLang="en-US"/>
              <a:t>Good for ad hoc processing and prototyping</a:t>
            </a:r>
          </a:p>
          <a:p>
            <a:endParaRPr lang="en-US" altLang="en-US"/>
          </a:p>
        </p:txBody>
      </p:sp>
    </p:spTree>
    <p:extLst>
      <p:ext uri="{BB962C8B-B14F-4D97-AF65-F5344CB8AC3E}">
        <p14:creationId xmlns:p14="http://schemas.microsoft.com/office/powerpoint/2010/main" val="1456683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Text Box 2"/>
          <p:cNvSpPr txBox="1">
            <a:spLocks noChangeArrowheads="1"/>
          </p:cNvSpPr>
          <p:nvPr/>
        </p:nvSpPr>
        <p:spPr bwMode="auto">
          <a:xfrm>
            <a:off x="6134100" y="1303094"/>
            <a:ext cx="1905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dirty="0" smtClean="0">
                <a:solidFill>
                  <a:srgbClr val="000000"/>
                </a:solidFill>
                <a:latin typeface="Times New Roman" charset="0"/>
              </a:rPr>
              <a:t>QBE </a:t>
            </a:r>
            <a:r>
              <a:rPr lang="en-US" altLang="en-US" sz="2400" dirty="0">
                <a:solidFill>
                  <a:srgbClr val="000000"/>
                </a:solidFill>
                <a:latin typeface="Times New Roman" charset="0"/>
              </a:rPr>
              <a:t>view of a multiple-table join query</a:t>
            </a:r>
          </a:p>
        </p:txBody>
      </p:sp>
      <p:sp>
        <p:nvSpPr>
          <p:cNvPr id="353283" name="Text Box 3"/>
          <p:cNvSpPr txBox="1">
            <a:spLocks noChangeArrowheads="1"/>
          </p:cNvSpPr>
          <p:nvPr/>
        </p:nvSpPr>
        <p:spPr bwMode="auto">
          <a:xfrm>
            <a:off x="7239000" y="4495800"/>
            <a:ext cx="1905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dirty="0" smtClean="0">
                <a:solidFill>
                  <a:srgbClr val="000000"/>
                </a:solidFill>
                <a:latin typeface="Times New Roman" charset="0"/>
              </a:rPr>
              <a:t>Equivalent </a:t>
            </a:r>
            <a:r>
              <a:rPr lang="en-US" altLang="en-US" sz="2400" dirty="0">
                <a:solidFill>
                  <a:srgbClr val="000000"/>
                </a:solidFill>
                <a:latin typeface="Times New Roman" charset="0"/>
              </a:rPr>
              <a:t>query in SQL</a:t>
            </a:r>
          </a:p>
        </p:txBody>
      </p:sp>
      <p:pic>
        <p:nvPicPr>
          <p:cNvPr id="353284" name="Picture 4" descr="FIG9-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5105400" cy="3829050"/>
          </a:xfrm>
          <a:prstGeom prst="rect">
            <a:avLst/>
          </a:prstGeom>
          <a:noFill/>
          <a:extLst>
            <a:ext uri="{909E8E84-426E-40DD-AFC4-6F175D3DCCD1}">
              <a14:hiddenFill xmlns:a14="http://schemas.microsoft.com/office/drawing/2010/main">
                <a:solidFill>
                  <a:srgbClr val="FFFFFF"/>
                </a:solidFill>
              </a14:hiddenFill>
            </a:ext>
          </a:extLst>
        </p:spPr>
      </p:pic>
      <p:pic>
        <p:nvPicPr>
          <p:cNvPr id="353285" name="Picture 5" descr="FIG9-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419600"/>
            <a:ext cx="6858000" cy="146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168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758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4306" name="Text Box 2"/>
          <p:cNvSpPr txBox="1">
            <a:spLocks noChangeArrowheads="1"/>
          </p:cNvSpPr>
          <p:nvPr/>
        </p:nvSpPr>
        <p:spPr bwMode="auto">
          <a:xfrm>
            <a:off x="2438400" y="304800"/>
            <a:ext cx="56012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4000" dirty="0" smtClean="0">
                <a:solidFill>
                  <a:schemeClr val="bg1"/>
                </a:solidFill>
                <a:latin typeface="Times New Roman" charset="0"/>
              </a:rPr>
              <a:t>Access </a:t>
            </a:r>
            <a:r>
              <a:rPr lang="en-US" altLang="en-US" sz="4000" dirty="0">
                <a:solidFill>
                  <a:schemeClr val="bg1"/>
                </a:solidFill>
                <a:latin typeface="Times New Roman" charset="0"/>
              </a:rPr>
              <a:t>usability hierarchy</a:t>
            </a:r>
          </a:p>
        </p:txBody>
      </p:sp>
      <p:sp>
        <p:nvSpPr>
          <p:cNvPr id="354307" name="Text Box 3"/>
          <p:cNvSpPr txBox="1">
            <a:spLocks noChangeArrowheads="1"/>
          </p:cNvSpPr>
          <p:nvPr/>
        </p:nvSpPr>
        <p:spPr bwMode="auto">
          <a:xfrm>
            <a:off x="5410200" y="5410200"/>
            <a:ext cx="349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dirty="0">
                <a:solidFill>
                  <a:srgbClr val="000000"/>
                </a:solidFill>
                <a:latin typeface="Times New Roman" charset="0"/>
              </a:rPr>
              <a:t>Foundation of MS Access</a:t>
            </a:r>
          </a:p>
        </p:txBody>
      </p:sp>
      <p:sp>
        <p:nvSpPr>
          <p:cNvPr id="354308" name="Text Box 4"/>
          <p:cNvSpPr txBox="1">
            <a:spLocks noChangeArrowheads="1"/>
          </p:cNvSpPr>
          <p:nvPr/>
        </p:nvSpPr>
        <p:spPr bwMode="auto">
          <a:xfrm>
            <a:off x="5410200" y="4648200"/>
            <a:ext cx="237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000000"/>
                </a:solidFill>
                <a:latin typeface="Times New Roman" charset="0"/>
              </a:rPr>
              <a:t>Simple processes</a:t>
            </a:r>
          </a:p>
        </p:txBody>
      </p:sp>
      <p:sp>
        <p:nvSpPr>
          <p:cNvPr id="354309" name="Text Box 5"/>
          <p:cNvSpPr txBox="1">
            <a:spLocks noChangeArrowheads="1"/>
          </p:cNvSpPr>
          <p:nvPr/>
        </p:nvSpPr>
        <p:spPr bwMode="auto">
          <a:xfrm>
            <a:off x="5454650" y="3886200"/>
            <a:ext cx="3276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000" b="1">
                <a:solidFill>
                  <a:srgbClr val="000000"/>
                </a:solidFill>
                <a:latin typeface="Times New Roman" charset="0"/>
              </a:rPr>
              <a:t>Stored modules of pre-existing VBA code</a:t>
            </a:r>
          </a:p>
        </p:txBody>
      </p:sp>
      <p:sp>
        <p:nvSpPr>
          <p:cNvPr id="354310" name="Text Box 6"/>
          <p:cNvSpPr txBox="1">
            <a:spLocks noChangeArrowheads="1"/>
          </p:cNvSpPr>
          <p:nvPr/>
        </p:nvSpPr>
        <p:spPr bwMode="auto">
          <a:xfrm>
            <a:off x="5454650" y="2819400"/>
            <a:ext cx="3276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000" b="1" dirty="0">
                <a:solidFill>
                  <a:srgbClr val="000000"/>
                </a:solidFill>
                <a:latin typeface="Times New Roman" charset="0"/>
              </a:rPr>
              <a:t>Visual Basic for Applications…language for customizing the application</a:t>
            </a:r>
          </a:p>
        </p:txBody>
      </p:sp>
      <p:sp>
        <p:nvSpPr>
          <p:cNvPr id="354311" name="Text Box 7"/>
          <p:cNvSpPr txBox="1">
            <a:spLocks noChangeArrowheads="1"/>
          </p:cNvSpPr>
          <p:nvPr/>
        </p:nvSpPr>
        <p:spPr bwMode="auto">
          <a:xfrm>
            <a:off x="5454650" y="1752600"/>
            <a:ext cx="3276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000" b="1">
                <a:solidFill>
                  <a:srgbClr val="000000"/>
                </a:solidFill>
                <a:latin typeface="Times New Roman" charset="0"/>
              </a:rPr>
              <a:t>API to call functions in DLLs external to MS Access</a:t>
            </a:r>
          </a:p>
        </p:txBody>
      </p:sp>
      <p:pic>
        <p:nvPicPr>
          <p:cNvPr id="354312" name="Picture 8" descr="FIG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34018"/>
            <a:ext cx="4876800" cy="3830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197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54307"/>
                                        </p:tgtEl>
                                        <p:attrNameLst>
                                          <p:attrName>style.visibility</p:attrName>
                                        </p:attrNameLst>
                                      </p:cBhvr>
                                      <p:to>
                                        <p:strVal val="visible"/>
                                      </p:to>
                                    </p:set>
                                    <p:anim calcmode="lin" valueType="num">
                                      <p:cBhvr additive="base">
                                        <p:cTn id="7" dur="500" fill="hold"/>
                                        <p:tgtEl>
                                          <p:spTgt spid="354307"/>
                                        </p:tgtEl>
                                        <p:attrNameLst>
                                          <p:attrName>ppt_x</p:attrName>
                                        </p:attrNameLst>
                                      </p:cBhvr>
                                      <p:tavLst>
                                        <p:tav tm="0">
                                          <p:val>
                                            <p:strVal val="#ppt_x"/>
                                          </p:val>
                                        </p:tav>
                                        <p:tav tm="100000">
                                          <p:val>
                                            <p:strVal val="#ppt_x"/>
                                          </p:val>
                                        </p:tav>
                                      </p:tavLst>
                                    </p:anim>
                                    <p:anim calcmode="lin" valueType="num">
                                      <p:cBhvr additive="base">
                                        <p:cTn id="8" dur="500" fill="hold"/>
                                        <p:tgtEl>
                                          <p:spTgt spid="35430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54308"/>
                                        </p:tgtEl>
                                        <p:attrNameLst>
                                          <p:attrName>style.visibility</p:attrName>
                                        </p:attrNameLst>
                                      </p:cBhvr>
                                      <p:to>
                                        <p:strVal val="visible"/>
                                      </p:to>
                                    </p:set>
                                    <p:anim calcmode="lin" valueType="num">
                                      <p:cBhvr additive="base">
                                        <p:cTn id="13" dur="500" fill="hold"/>
                                        <p:tgtEl>
                                          <p:spTgt spid="354308"/>
                                        </p:tgtEl>
                                        <p:attrNameLst>
                                          <p:attrName>ppt_x</p:attrName>
                                        </p:attrNameLst>
                                      </p:cBhvr>
                                      <p:tavLst>
                                        <p:tav tm="0">
                                          <p:val>
                                            <p:strVal val="#ppt_x"/>
                                          </p:val>
                                        </p:tav>
                                        <p:tav tm="100000">
                                          <p:val>
                                            <p:strVal val="#ppt_x"/>
                                          </p:val>
                                        </p:tav>
                                      </p:tavLst>
                                    </p:anim>
                                    <p:anim calcmode="lin" valueType="num">
                                      <p:cBhvr additive="base">
                                        <p:cTn id="14" dur="500" fill="hold"/>
                                        <p:tgtEl>
                                          <p:spTgt spid="35430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54309"/>
                                        </p:tgtEl>
                                        <p:attrNameLst>
                                          <p:attrName>style.visibility</p:attrName>
                                        </p:attrNameLst>
                                      </p:cBhvr>
                                      <p:to>
                                        <p:strVal val="visible"/>
                                      </p:to>
                                    </p:set>
                                    <p:anim calcmode="lin" valueType="num">
                                      <p:cBhvr additive="base">
                                        <p:cTn id="19" dur="500" fill="hold"/>
                                        <p:tgtEl>
                                          <p:spTgt spid="354309"/>
                                        </p:tgtEl>
                                        <p:attrNameLst>
                                          <p:attrName>ppt_x</p:attrName>
                                        </p:attrNameLst>
                                      </p:cBhvr>
                                      <p:tavLst>
                                        <p:tav tm="0">
                                          <p:val>
                                            <p:strVal val="#ppt_x"/>
                                          </p:val>
                                        </p:tav>
                                        <p:tav tm="100000">
                                          <p:val>
                                            <p:strVal val="#ppt_x"/>
                                          </p:val>
                                        </p:tav>
                                      </p:tavLst>
                                    </p:anim>
                                    <p:anim calcmode="lin" valueType="num">
                                      <p:cBhvr additive="base">
                                        <p:cTn id="20" dur="500" fill="hold"/>
                                        <p:tgtEl>
                                          <p:spTgt spid="354309"/>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54310"/>
                                        </p:tgtEl>
                                        <p:attrNameLst>
                                          <p:attrName>style.visibility</p:attrName>
                                        </p:attrNameLst>
                                      </p:cBhvr>
                                      <p:to>
                                        <p:strVal val="visible"/>
                                      </p:to>
                                    </p:set>
                                    <p:anim calcmode="lin" valueType="num">
                                      <p:cBhvr additive="base">
                                        <p:cTn id="25" dur="500" fill="hold"/>
                                        <p:tgtEl>
                                          <p:spTgt spid="354310"/>
                                        </p:tgtEl>
                                        <p:attrNameLst>
                                          <p:attrName>ppt_x</p:attrName>
                                        </p:attrNameLst>
                                      </p:cBhvr>
                                      <p:tavLst>
                                        <p:tav tm="0">
                                          <p:val>
                                            <p:strVal val="#ppt_x"/>
                                          </p:val>
                                        </p:tav>
                                        <p:tav tm="100000">
                                          <p:val>
                                            <p:strVal val="#ppt_x"/>
                                          </p:val>
                                        </p:tav>
                                      </p:tavLst>
                                    </p:anim>
                                    <p:anim calcmode="lin" valueType="num">
                                      <p:cBhvr additive="base">
                                        <p:cTn id="26" dur="500" fill="hold"/>
                                        <p:tgtEl>
                                          <p:spTgt spid="354310"/>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54311"/>
                                        </p:tgtEl>
                                        <p:attrNameLst>
                                          <p:attrName>style.visibility</p:attrName>
                                        </p:attrNameLst>
                                      </p:cBhvr>
                                      <p:to>
                                        <p:strVal val="visible"/>
                                      </p:to>
                                    </p:set>
                                    <p:anim calcmode="lin" valueType="num">
                                      <p:cBhvr additive="base">
                                        <p:cTn id="31" dur="500" fill="hold"/>
                                        <p:tgtEl>
                                          <p:spTgt spid="354311"/>
                                        </p:tgtEl>
                                        <p:attrNameLst>
                                          <p:attrName>ppt_x</p:attrName>
                                        </p:attrNameLst>
                                      </p:cBhvr>
                                      <p:tavLst>
                                        <p:tav tm="0">
                                          <p:val>
                                            <p:strVal val="#ppt_x"/>
                                          </p:val>
                                        </p:tav>
                                        <p:tav tm="100000">
                                          <p:val>
                                            <p:strVal val="#ppt_x"/>
                                          </p:val>
                                        </p:tav>
                                      </p:tavLst>
                                    </p:anim>
                                    <p:anim calcmode="lin" valueType="num">
                                      <p:cBhvr additive="base">
                                        <p:cTn id="32" dur="500" fill="hold"/>
                                        <p:tgtEl>
                                          <p:spTgt spid="3543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autoUpdateAnimBg="0"/>
      <p:bldP spid="354308" grpId="0" autoUpdateAnimBg="0"/>
      <p:bldP spid="354309" grpId="0" autoUpdateAnimBg="0"/>
      <p:bldP spid="354310" grpId="0" autoUpdateAnimBg="0"/>
      <p:bldP spid="35431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5"/>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758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5330" name="Rectangle 2"/>
          <p:cNvSpPr>
            <a:spLocks noGrp="1" noChangeArrowheads="1"/>
          </p:cNvSpPr>
          <p:nvPr>
            <p:ph type="title"/>
          </p:nvPr>
        </p:nvSpPr>
        <p:spPr>
          <a:xfrm>
            <a:off x="685800" y="152400"/>
            <a:ext cx="7772400" cy="1143000"/>
          </a:xfrm>
        </p:spPr>
        <p:txBody>
          <a:bodyPr/>
          <a:lstStyle/>
          <a:p>
            <a:r>
              <a:rPr lang="en-US" altLang="en-US" sz="3200" dirty="0">
                <a:solidFill>
                  <a:schemeClr val="bg1"/>
                </a:solidFill>
              </a:rPr>
              <a:t>Using ODBC to Link External Databases Stored on a Database Server</a:t>
            </a:r>
          </a:p>
        </p:txBody>
      </p:sp>
      <p:sp>
        <p:nvSpPr>
          <p:cNvPr id="355331" name="Rectangle 3"/>
          <p:cNvSpPr>
            <a:spLocks noGrp="1" noChangeArrowheads="1"/>
          </p:cNvSpPr>
          <p:nvPr>
            <p:ph type="body" idx="1"/>
          </p:nvPr>
        </p:nvSpPr>
        <p:spPr>
          <a:xfrm>
            <a:off x="609600" y="1752600"/>
            <a:ext cx="7772400" cy="3733800"/>
          </a:xfrm>
        </p:spPr>
        <p:txBody>
          <a:bodyPr/>
          <a:lstStyle/>
          <a:p>
            <a:pPr>
              <a:lnSpc>
                <a:spcPct val="90000"/>
              </a:lnSpc>
            </a:pPr>
            <a:r>
              <a:rPr lang="en-US" altLang="en-US" sz="2000" dirty="0"/>
              <a:t>Open Database Connectivity (ODBC)</a:t>
            </a:r>
          </a:p>
          <a:p>
            <a:pPr lvl="1">
              <a:lnSpc>
                <a:spcPct val="90000"/>
              </a:lnSpc>
            </a:pPr>
            <a:r>
              <a:rPr lang="en-US" altLang="en-US" sz="1800" dirty="0"/>
              <a:t>API that provides a common language for application programs to access and process SQL databases independent of the particular RDBMS that is accessed</a:t>
            </a:r>
          </a:p>
          <a:p>
            <a:pPr>
              <a:lnSpc>
                <a:spcPct val="90000"/>
              </a:lnSpc>
            </a:pPr>
            <a:r>
              <a:rPr lang="en-US" altLang="en-US" sz="2000" dirty="0"/>
              <a:t>Required parameters:</a:t>
            </a:r>
          </a:p>
          <a:p>
            <a:pPr lvl="1">
              <a:lnSpc>
                <a:spcPct val="90000"/>
              </a:lnSpc>
            </a:pPr>
            <a:r>
              <a:rPr lang="en-US" altLang="en-US" sz="1800" dirty="0"/>
              <a:t>ODBC driver </a:t>
            </a:r>
          </a:p>
          <a:p>
            <a:pPr lvl="1">
              <a:lnSpc>
                <a:spcPct val="90000"/>
              </a:lnSpc>
            </a:pPr>
            <a:r>
              <a:rPr lang="en-US" altLang="en-US" sz="1800" dirty="0"/>
              <a:t>Back-end server name</a:t>
            </a:r>
          </a:p>
          <a:p>
            <a:pPr lvl="1">
              <a:lnSpc>
                <a:spcPct val="90000"/>
              </a:lnSpc>
            </a:pPr>
            <a:r>
              <a:rPr lang="en-US" altLang="en-US" sz="1800" dirty="0"/>
              <a:t>Database name</a:t>
            </a:r>
          </a:p>
          <a:p>
            <a:pPr lvl="1">
              <a:lnSpc>
                <a:spcPct val="90000"/>
              </a:lnSpc>
            </a:pPr>
            <a:r>
              <a:rPr lang="en-US" altLang="en-US" sz="1800" dirty="0"/>
              <a:t>User id and password</a:t>
            </a:r>
          </a:p>
          <a:p>
            <a:pPr>
              <a:lnSpc>
                <a:spcPct val="90000"/>
              </a:lnSpc>
            </a:pPr>
            <a:r>
              <a:rPr lang="en-US" altLang="en-US" sz="2000" dirty="0"/>
              <a:t>Additional information:</a:t>
            </a:r>
          </a:p>
          <a:p>
            <a:pPr lvl="1">
              <a:lnSpc>
                <a:spcPct val="90000"/>
              </a:lnSpc>
            </a:pPr>
            <a:r>
              <a:rPr lang="en-US" altLang="en-US" sz="1800" dirty="0"/>
              <a:t>Data source name (DSN)</a:t>
            </a:r>
          </a:p>
          <a:p>
            <a:pPr lvl="1">
              <a:lnSpc>
                <a:spcPct val="90000"/>
              </a:lnSpc>
            </a:pPr>
            <a:r>
              <a:rPr lang="en-US" altLang="en-US" sz="1800" dirty="0"/>
              <a:t>Windows client computer name</a:t>
            </a:r>
          </a:p>
          <a:p>
            <a:pPr lvl="1">
              <a:lnSpc>
                <a:spcPct val="90000"/>
              </a:lnSpc>
            </a:pPr>
            <a:r>
              <a:rPr lang="en-US" altLang="en-US" sz="1800" dirty="0"/>
              <a:t>Client application program’s executable name</a:t>
            </a:r>
          </a:p>
          <a:p>
            <a:pPr lvl="1">
              <a:lnSpc>
                <a:spcPct val="90000"/>
              </a:lnSpc>
            </a:pPr>
            <a:endParaRPr lang="en-US" altLang="en-US" sz="1800" dirty="0"/>
          </a:p>
        </p:txBody>
      </p:sp>
      <p:sp>
        <p:nvSpPr>
          <p:cNvPr id="355332" name="Text Box 4"/>
          <p:cNvSpPr txBox="1">
            <a:spLocks noChangeArrowheads="1"/>
          </p:cNvSpPr>
          <p:nvPr/>
        </p:nvSpPr>
        <p:spPr bwMode="auto">
          <a:xfrm>
            <a:off x="609600" y="5791200"/>
            <a:ext cx="8066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a:solidFill>
                  <a:srgbClr val="990000"/>
                </a:solidFill>
                <a:latin typeface="Times New Roman" charset="0"/>
              </a:rPr>
              <a:t>Java Database Connectivity (JDBC) is similar to ODBC – built specifically for Java applications</a:t>
            </a:r>
          </a:p>
        </p:txBody>
      </p:sp>
    </p:spTree>
    <p:extLst>
      <p:ext uri="{BB962C8B-B14F-4D97-AF65-F5344CB8AC3E}">
        <p14:creationId xmlns:p14="http://schemas.microsoft.com/office/powerpoint/2010/main" val="875076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5332"/>
                                        </p:tgtEl>
                                        <p:attrNameLst>
                                          <p:attrName>style.visibility</p:attrName>
                                        </p:attrNameLst>
                                      </p:cBhvr>
                                      <p:to>
                                        <p:strVal val="visible"/>
                                      </p:to>
                                    </p:set>
                                    <p:animEffect transition="in" filter="dissolve">
                                      <p:cBhvr>
                                        <p:cTn id="7" dur="500"/>
                                        <p:tgtEl>
                                          <p:spTgt spid="355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758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6354" name="Picture 2" descr="FIG9-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8534400" cy="3513138"/>
          </a:xfrm>
          <a:prstGeom prst="rect">
            <a:avLst/>
          </a:prstGeom>
          <a:noFill/>
          <a:extLst>
            <a:ext uri="{909E8E84-426E-40DD-AFC4-6F175D3DCCD1}">
              <a14:hiddenFill xmlns:a14="http://schemas.microsoft.com/office/drawing/2010/main">
                <a:solidFill>
                  <a:srgbClr val="FFFFFF"/>
                </a:solidFill>
              </a14:hiddenFill>
            </a:ext>
          </a:extLst>
        </p:spPr>
      </p:pic>
      <p:sp>
        <p:nvSpPr>
          <p:cNvPr id="356355" name="Rectangle 3"/>
          <p:cNvSpPr>
            <a:spLocks noGrp="1" noChangeArrowheads="1"/>
          </p:cNvSpPr>
          <p:nvPr>
            <p:ph type="title"/>
          </p:nvPr>
        </p:nvSpPr>
        <p:spPr>
          <a:xfrm>
            <a:off x="609600" y="0"/>
            <a:ext cx="7772400" cy="1143000"/>
          </a:xfrm>
        </p:spPr>
        <p:txBody>
          <a:bodyPr/>
          <a:lstStyle/>
          <a:p>
            <a:r>
              <a:rPr lang="en-US" altLang="en-US" sz="3600" dirty="0">
                <a:solidFill>
                  <a:schemeClr val="bg1"/>
                </a:solidFill>
              </a:rPr>
              <a:t>ODBC Architecture </a:t>
            </a:r>
            <a:endParaRPr lang="en-US" altLang="en-US" sz="2800" dirty="0">
              <a:solidFill>
                <a:schemeClr val="bg1"/>
              </a:solidFill>
            </a:endParaRPr>
          </a:p>
        </p:txBody>
      </p:sp>
      <p:sp>
        <p:nvSpPr>
          <p:cNvPr id="356356" name="Text Box 4"/>
          <p:cNvSpPr txBox="1">
            <a:spLocks noChangeArrowheads="1"/>
          </p:cNvSpPr>
          <p:nvPr/>
        </p:nvSpPr>
        <p:spPr bwMode="auto">
          <a:xfrm>
            <a:off x="2057400" y="5420519"/>
            <a:ext cx="550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b="1">
                <a:solidFill>
                  <a:srgbClr val="990000"/>
                </a:solidFill>
                <a:latin typeface="Times New Roman" charset="0"/>
              </a:rPr>
              <a:t>Each DBMS has its own ODBC-compliant driver</a:t>
            </a:r>
          </a:p>
        </p:txBody>
      </p:sp>
      <p:sp>
        <p:nvSpPr>
          <p:cNvPr id="356357" name="Text Box 5"/>
          <p:cNvSpPr txBox="1">
            <a:spLocks noChangeArrowheads="1"/>
          </p:cNvSpPr>
          <p:nvPr/>
        </p:nvSpPr>
        <p:spPr bwMode="auto">
          <a:xfrm>
            <a:off x="2819400" y="1600200"/>
            <a:ext cx="2590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000" b="1">
                <a:solidFill>
                  <a:srgbClr val="990000"/>
                </a:solidFill>
                <a:latin typeface="Times New Roman" charset="0"/>
              </a:rPr>
              <a:t>Client does not need to know anything about the DBMS</a:t>
            </a:r>
          </a:p>
        </p:txBody>
      </p:sp>
      <p:sp>
        <p:nvSpPr>
          <p:cNvPr id="356358" name="Text Box 6"/>
          <p:cNvSpPr txBox="1">
            <a:spLocks noChangeArrowheads="1"/>
          </p:cNvSpPr>
          <p:nvPr/>
        </p:nvSpPr>
        <p:spPr bwMode="auto">
          <a:xfrm>
            <a:off x="3810000" y="2743200"/>
            <a:ext cx="2590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b="1">
                <a:solidFill>
                  <a:srgbClr val="990000"/>
                </a:solidFill>
                <a:latin typeface="Times New Roman" charset="0"/>
              </a:rPr>
              <a:t>Application Program Interface (API) provides common interface to all DBMSs</a:t>
            </a:r>
          </a:p>
        </p:txBody>
      </p:sp>
    </p:spTree>
    <p:extLst>
      <p:ext uri="{BB962C8B-B14F-4D97-AF65-F5344CB8AC3E}">
        <p14:creationId xmlns:p14="http://schemas.microsoft.com/office/powerpoint/2010/main" val="1442972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6356"/>
                                        </p:tgtEl>
                                        <p:attrNameLst>
                                          <p:attrName>style.visibility</p:attrName>
                                        </p:attrNameLst>
                                      </p:cBhvr>
                                      <p:to>
                                        <p:strVal val="visible"/>
                                      </p:to>
                                    </p:set>
                                    <p:animEffect transition="in" filter="blinds(horizontal)">
                                      <p:cBhvr>
                                        <p:cTn id="7" dur="500"/>
                                        <p:tgtEl>
                                          <p:spTgt spid="356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6358"/>
                                        </p:tgtEl>
                                        <p:attrNameLst>
                                          <p:attrName>style.visibility</p:attrName>
                                        </p:attrNameLst>
                                      </p:cBhvr>
                                      <p:to>
                                        <p:strVal val="visible"/>
                                      </p:to>
                                    </p:set>
                                    <p:animEffect transition="in" filter="box(in)">
                                      <p:cBhvr>
                                        <p:cTn id="12" dur="500"/>
                                        <p:tgtEl>
                                          <p:spTgt spid="3563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56357"/>
                                        </p:tgtEl>
                                        <p:attrNameLst>
                                          <p:attrName>style.visibility</p:attrName>
                                        </p:attrNameLst>
                                      </p:cBhvr>
                                      <p:to>
                                        <p:strVal val="visible"/>
                                      </p:to>
                                    </p:set>
                                    <p:animEffect transition="in" filter="checkerboard(across)">
                                      <p:cBhvr>
                                        <p:cTn id="17" dur="500"/>
                                        <p:tgtEl>
                                          <p:spTgt spid="356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utoUpdateAnimBg="0"/>
      <p:bldP spid="356357" grpId="0" autoUpdateAnimBg="0"/>
      <p:bldP spid="35635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0754" name="Rectangle 2"/>
          <p:cNvSpPr>
            <a:spLocks noGrp="1" noChangeArrowheads="1"/>
          </p:cNvSpPr>
          <p:nvPr>
            <p:ph type="title"/>
          </p:nvPr>
        </p:nvSpPr>
        <p:spPr/>
        <p:txBody>
          <a:bodyPr/>
          <a:lstStyle/>
          <a:p>
            <a:r>
              <a:rPr lang="en-US" altLang="en-US" dirty="0">
                <a:solidFill>
                  <a:schemeClr val="bg1"/>
                </a:solidFill>
              </a:rPr>
              <a:t>Client/Server Systems</a:t>
            </a:r>
          </a:p>
        </p:txBody>
      </p:sp>
      <p:sp>
        <p:nvSpPr>
          <p:cNvPr id="330755" name="Rectangle 3"/>
          <p:cNvSpPr>
            <a:spLocks noGrp="1" noChangeArrowheads="1"/>
          </p:cNvSpPr>
          <p:nvPr>
            <p:ph type="body" idx="1"/>
          </p:nvPr>
        </p:nvSpPr>
        <p:spPr/>
        <p:txBody>
          <a:bodyPr/>
          <a:lstStyle/>
          <a:p>
            <a:pPr>
              <a:lnSpc>
                <a:spcPct val="90000"/>
              </a:lnSpc>
            </a:pPr>
            <a:r>
              <a:rPr lang="en-US" altLang="en-US"/>
              <a:t>Networked computing model</a:t>
            </a:r>
          </a:p>
          <a:p>
            <a:pPr>
              <a:lnSpc>
                <a:spcPct val="90000"/>
              </a:lnSpc>
            </a:pPr>
            <a:r>
              <a:rPr lang="en-US" altLang="en-US"/>
              <a:t>Processes distributed between clients and servers</a:t>
            </a:r>
          </a:p>
          <a:p>
            <a:pPr>
              <a:lnSpc>
                <a:spcPct val="90000"/>
              </a:lnSpc>
            </a:pPr>
            <a:r>
              <a:rPr lang="en-US" altLang="en-US"/>
              <a:t>Client – Workstation (usually a PC) that requests and uses a service</a:t>
            </a:r>
          </a:p>
          <a:p>
            <a:pPr>
              <a:lnSpc>
                <a:spcPct val="90000"/>
              </a:lnSpc>
            </a:pPr>
            <a:r>
              <a:rPr lang="en-US" altLang="en-US"/>
              <a:t>Server – Computer (PC/mini/mainframe) that provides a service</a:t>
            </a:r>
          </a:p>
          <a:p>
            <a:pPr>
              <a:lnSpc>
                <a:spcPct val="90000"/>
              </a:lnSpc>
            </a:pPr>
            <a:r>
              <a:rPr lang="en-US" altLang="en-US"/>
              <a:t>For DBMS, server is a database server</a:t>
            </a:r>
          </a:p>
          <a:p>
            <a:pPr>
              <a:lnSpc>
                <a:spcPct val="90000"/>
              </a:lnSpc>
            </a:pPr>
            <a:endParaRPr lang="en-US" altLang="en-US"/>
          </a:p>
        </p:txBody>
      </p:sp>
    </p:spTree>
    <p:extLst>
      <p:ext uri="{BB962C8B-B14F-4D97-AF65-F5344CB8AC3E}">
        <p14:creationId xmlns:p14="http://schemas.microsoft.com/office/powerpoint/2010/main" val="2023802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9"/>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723" y="-32971"/>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1474" name="Rectangle 2"/>
          <p:cNvSpPr>
            <a:spLocks noGrp="1" noChangeArrowheads="1"/>
          </p:cNvSpPr>
          <p:nvPr>
            <p:ph type="title"/>
          </p:nvPr>
        </p:nvSpPr>
        <p:spPr/>
        <p:txBody>
          <a:bodyPr/>
          <a:lstStyle/>
          <a:p>
            <a:r>
              <a:rPr lang="en-US" altLang="en-US" dirty="0">
                <a:solidFill>
                  <a:schemeClr val="bg1"/>
                </a:solidFill>
              </a:rPr>
              <a:t>Application Logic in C/S Systems</a:t>
            </a:r>
          </a:p>
        </p:txBody>
      </p:sp>
      <p:sp>
        <p:nvSpPr>
          <p:cNvPr id="361476" name="Text Box 4"/>
          <p:cNvSpPr txBox="1">
            <a:spLocks noChangeArrowheads="1"/>
          </p:cNvSpPr>
          <p:nvPr/>
        </p:nvSpPr>
        <p:spPr bwMode="auto">
          <a:xfrm>
            <a:off x="5105400" y="2286000"/>
            <a:ext cx="2020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990000"/>
                </a:solidFill>
                <a:latin typeface="Times New Roman" charset="0"/>
              </a:rPr>
              <a:t>GUI Interface</a:t>
            </a:r>
          </a:p>
        </p:txBody>
      </p:sp>
      <p:sp>
        <p:nvSpPr>
          <p:cNvPr id="361477" name="Text Box 5"/>
          <p:cNvSpPr txBox="1">
            <a:spLocks noChangeArrowheads="1"/>
          </p:cNvSpPr>
          <p:nvPr/>
        </p:nvSpPr>
        <p:spPr bwMode="auto">
          <a:xfrm>
            <a:off x="5105400" y="3505200"/>
            <a:ext cx="30876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990000"/>
                </a:solidFill>
                <a:latin typeface="Times New Roman" charset="0"/>
              </a:rPr>
              <a:t>Procedures, functions,</a:t>
            </a:r>
          </a:p>
          <a:p>
            <a:r>
              <a:rPr lang="en-US" altLang="en-US" sz="2400" b="1">
                <a:solidFill>
                  <a:srgbClr val="990000"/>
                </a:solidFill>
                <a:latin typeface="Times New Roman" charset="0"/>
              </a:rPr>
              <a:t>programs</a:t>
            </a:r>
          </a:p>
        </p:txBody>
      </p:sp>
      <p:sp>
        <p:nvSpPr>
          <p:cNvPr id="361478" name="Text Box 6"/>
          <p:cNvSpPr txBox="1">
            <a:spLocks noChangeArrowheads="1"/>
          </p:cNvSpPr>
          <p:nvPr/>
        </p:nvSpPr>
        <p:spPr bwMode="auto">
          <a:xfrm>
            <a:off x="5105400" y="5029200"/>
            <a:ext cx="2290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990000"/>
                </a:solidFill>
                <a:latin typeface="Times New Roman" charset="0"/>
              </a:rPr>
              <a:t>DBMS activities</a:t>
            </a:r>
          </a:p>
        </p:txBody>
      </p:sp>
      <p:sp>
        <p:nvSpPr>
          <p:cNvPr id="361479" name="Rectangle 7"/>
          <p:cNvSpPr>
            <a:spLocks noChangeArrowheads="1"/>
          </p:cNvSpPr>
          <p:nvPr/>
        </p:nvSpPr>
        <p:spPr bwMode="auto">
          <a:xfrm>
            <a:off x="457200" y="3048000"/>
            <a:ext cx="4356100" cy="16764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1"/>
              </a:buClr>
              <a:buSzPct val="65000"/>
              <a:buFont typeface="Wingdings" charset="2"/>
              <a:buChar char="n"/>
              <a:defRPr sz="3200">
                <a:solidFill>
                  <a:srgbClr val="000000"/>
                </a:solidFill>
                <a:effectLst>
                  <a:outerShdw blurRad="38100" dist="38100" dir="2700000" algn="tl">
                    <a:srgbClr val="FFFFFF"/>
                  </a:outerShdw>
                </a:effectLst>
                <a:latin typeface="Tahoma" charset="0"/>
                <a:ea typeface="Arial" charset="0"/>
                <a:cs typeface="Arial" charset="0"/>
              </a:defRPr>
            </a:lvl1pPr>
            <a:lvl2pPr marL="742950" indent="-285750">
              <a:spcBef>
                <a:spcPct val="20000"/>
              </a:spcBef>
              <a:buClr>
                <a:schemeClr val="bg1"/>
              </a:buClr>
              <a:buSzPct val="65000"/>
              <a:buFont typeface="Wingdings" charset="2"/>
              <a:buChar char="n"/>
              <a:defRPr sz="2800">
                <a:solidFill>
                  <a:srgbClr val="000000"/>
                </a:solidFill>
                <a:effectLst>
                  <a:outerShdw blurRad="38100" dist="38100" dir="2700000" algn="tl">
                    <a:srgbClr val="FFFFFF"/>
                  </a:outerShdw>
                </a:effectLst>
                <a:latin typeface="Tahoma" charset="0"/>
                <a:ea typeface="Arial" charset="0"/>
                <a:cs typeface="Arial" charset="0"/>
              </a:defRPr>
            </a:lvl2pPr>
            <a:lvl3pPr marL="1143000" indent="-228600">
              <a:spcBef>
                <a:spcPct val="20000"/>
              </a:spcBef>
              <a:buClr>
                <a:schemeClr val="bg1"/>
              </a:buClr>
              <a:buSzPct val="65000"/>
              <a:buFont typeface="Wingdings" charset="2"/>
              <a:buChar char="n"/>
              <a:defRPr sz="2400">
                <a:solidFill>
                  <a:srgbClr val="000000"/>
                </a:solidFill>
                <a:effectLst>
                  <a:outerShdw blurRad="38100" dist="38100" dir="2700000" algn="tl">
                    <a:srgbClr val="FFFFFF"/>
                  </a:outerShdw>
                </a:effectLst>
                <a:latin typeface="Tahoma" charset="0"/>
                <a:ea typeface="Arial" charset="0"/>
                <a:cs typeface="Arial" charset="0"/>
              </a:defRPr>
            </a:lvl3pPr>
            <a:lvl4pPr marL="1600200" indent="-228600">
              <a:spcBef>
                <a:spcPct val="20000"/>
              </a:spcBef>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4pPr>
            <a:lvl5pPr marL="2057400" indent="-228600">
              <a:spcBef>
                <a:spcPct val="20000"/>
              </a:spcBef>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5pPr>
            <a:lvl6pPr marL="2514600" indent="-228600" fontAlgn="base">
              <a:spcBef>
                <a:spcPct val="20000"/>
              </a:spcBef>
              <a:spcAft>
                <a:spcPct val="0"/>
              </a:spcAft>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6pPr>
            <a:lvl7pPr marL="2971800" indent="-228600" fontAlgn="base">
              <a:spcBef>
                <a:spcPct val="20000"/>
              </a:spcBef>
              <a:spcAft>
                <a:spcPct val="0"/>
              </a:spcAft>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7pPr>
            <a:lvl8pPr marL="3429000" indent="-228600" fontAlgn="base">
              <a:spcBef>
                <a:spcPct val="20000"/>
              </a:spcBef>
              <a:spcAft>
                <a:spcPct val="0"/>
              </a:spcAft>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8pPr>
            <a:lvl9pPr marL="3886200" indent="-228600" fontAlgn="base">
              <a:spcBef>
                <a:spcPct val="20000"/>
              </a:spcBef>
              <a:spcAft>
                <a:spcPct val="0"/>
              </a:spcAft>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9pPr>
          </a:lstStyle>
          <a:p>
            <a:pPr>
              <a:buFont typeface="Wingdings" charset="2"/>
              <a:buNone/>
            </a:pPr>
            <a:r>
              <a:rPr lang="en-US" altLang="en-US" sz="2400"/>
              <a:t>Processing Logic</a:t>
            </a:r>
          </a:p>
          <a:p>
            <a:pPr lvl="1"/>
            <a:r>
              <a:rPr lang="en-US" altLang="en-US" sz="2000"/>
              <a:t>I/O processing</a:t>
            </a:r>
          </a:p>
          <a:p>
            <a:pPr lvl="1"/>
            <a:r>
              <a:rPr lang="en-US" altLang="en-US" sz="2000"/>
              <a:t>Business rules</a:t>
            </a:r>
          </a:p>
          <a:p>
            <a:pPr lvl="1"/>
            <a:r>
              <a:rPr lang="en-US" altLang="en-US" sz="2000"/>
              <a:t>Data management</a:t>
            </a:r>
          </a:p>
        </p:txBody>
      </p:sp>
      <p:sp>
        <p:nvSpPr>
          <p:cNvPr id="361480" name="Rectangle 8"/>
          <p:cNvSpPr>
            <a:spLocks noChangeArrowheads="1"/>
          </p:cNvSpPr>
          <p:nvPr/>
        </p:nvSpPr>
        <p:spPr bwMode="auto">
          <a:xfrm>
            <a:off x="457200" y="4724400"/>
            <a:ext cx="4356100" cy="10668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1"/>
              </a:buClr>
              <a:buSzPct val="65000"/>
              <a:buFont typeface="Wingdings" charset="2"/>
              <a:buChar char="n"/>
              <a:defRPr sz="3200">
                <a:solidFill>
                  <a:srgbClr val="000000"/>
                </a:solidFill>
                <a:effectLst>
                  <a:outerShdw blurRad="38100" dist="38100" dir="2700000" algn="tl">
                    <a:srgbClr val="FFFFFF"/>
                  </a:outerShdw>
                </a:effectLst>
                <a:latin typeface="Tahoma" charset="0"/>
                <a:ea typeface="Arial" charset="0"/>
                <a:cs typeface="Arial" charset="0"/>
              </a:defRPr>
            </a:lvl1pPr>
            <a:lvl2pPr marL="742950" indent="-285750">
              <a:spcBef>
                <a:spcPct val="20000"/>
              </a:spcBef>
              <a:buClr>
                <a:schemeClr val="bg1"/>
              </a:buClr>
              <a:buSzPct val="65000"/>
              <a:buFont typeface="Wingdings" charset="2"/>
              <a:buChar char="n"/>
              <a:defRPr sz="2800">
                <a:solidFill>
                  <a:srgbClr val="000000"/>
                </a:solidFill>
                <a:effectLst>
                  <a:outerShdw blurRad="38100" dist="38100" dir="2700000" algn="tl">
                    <a:srgbClr val="FFFFFF"/>
                  </a:outerShdw>
                </a:effectLst>
                <a:latin typeface="Tahoma" charset="0"/>
                <a:ea typeface="Arial" charset="0"/>
                <a:cs typeface="Arial" charset="0"/>
              </a:defRPr>
            </a:lvl2pPr>
            <a:lvl3pPr marL="1143000" indent="-228600">
              <a:spcBef>
                <a:spcPct val="20000"/>
              </a:spcBef>
              <a:buClr>
                <a:schemeClr val="bg1"/>
              </a:buClr>
              <a:buSzPct val="65000"/>
              <a:buFont typeface="Wingdings" charset="2"/>
              <a:buChar char="n"/>
              <a:defRPr sz="2400">
                <a:solidFill>
                  <a:srgbClr val="000000"/>
                </a:solidFill>
                <a:effectLst>
                  <a:outerShdw blurRad="38100" dist="38100" dir="2700000" algn="tl">
                    <a:srgbClr val="FFFFFF"/>
                  </a:outerShdw>
                </a:effectLst>
                <a:latin typeface="Tahoma" charset="0"/>
                <a:ea typeface="Arial" charset="0"/>
                <a:cs typeface="Arial" charset="0"/>
              </a:defRPr>
            </a:lvl3pPr>
            <a:lvl4pPr marL="1600200" indent="-228600">
              <a:spcBef>
                <a:spcPct val="20000"/>
              </a:spcBef>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4pPr>
            <a:lvl5pPr marL="2057400" indent="-228600">
              <a:spcBef>
                <a:spcPct val="20000"/>
              </a:spcBef>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5pPr>
            <a:lvl6pPr marL="2514600" indent="-228600" fontAlgn="base">
              <a:spcBef>
                <a:spcPct val="20000"/>
              </a:spcBef>
              <a:spcAft>
                <a:spcPct val="0"/>
              </a:spcAft>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6pPr>
            <a:lvl7pPr marL="2971800" indent="-228600" fontAlgn="base">
              <a:spcBef>
                <a:spcPct val="20000"/>
              </a:spcBef>
              <a:spcAft>
                <a:spcPct val="0"/>
              </a:spcAft>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7pPr>
            <a:lvl8pPr marL="3429000" indent="-228600" fontAlgn="base">
              <a:spcBef>
                <a:spcPct val="20000"/>
              </a:spcBef>
              <a:spcAft>
                <a:spcPct val="0"/>
              </a:spcAft>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8pPr>
            <a:lvl9pPr marL="3886200" indent="-228600" fontAlgn="base">
              <a:spcBef>
                <a:spcPct val="20000"/>
              </a:spcBef>
              <a:spcAft>
                <a:spcPct val="0"/>
              </a:spcAft>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9pPr>
          </a:lstStyle>
          <a:p>
            <a:pPr>
              <a:lnSpc>
                <a:spcPct val="90000"/>
              </a:lnSpc>
              <a:buFont typeface="Wingdings" charset="2"/>
              <a:buNone/>
            </a:pPr>
            <a:r>
              <a:rPr lang="en-US" altLang="en-US" sz="2400"/>
              <a:t>Storage Logic</a:t>
            </a:r>
          </a:p>
          <a:p>
            <a:pPr lvl="1">
              <a:lnSpc>
                <a:spcPct val="90000"/>
              </a:lnSpc>
            </a:pPr>
            <a:r>
              <a:rPr lang="en-US" altLang="en-US" sz="2000"/>
              <a:t>Data storage/retrieval</a:t>
            </a:r>
          </a:p>
        </p:txBody>
      </p:sp>
      <p:sp>
        <p:nvSpPr>
          <p:cNvPr id="361483" name="Rectangle 11"/>
          <p:cNvSpPr>
            <a:spLocks noChangeArrowheads="1"/>
          </p:cNvSpPr>
          <p:nvPr/>
        </p:nvSpPr>
        <p:spPr bwMode="auto">
          <a:xfrm>
            <a:off x="457200" y="1752600"/>
            <a:ext cx="4356100" cy="12954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1"/>
              </a:buClr>
              <a:buSzPct val="65000"/>
              <a:buFont typeface="Wingdings" charset="2"/>
              <a:buChar char="n"/>
              <a:defRPr sz="3200">
                <a:solidFill>
                  <a:srgbClr val="000000"/>
                </a:solidFill>
                <a:effectLst>
                  <a:outerShdw blurRad="38100" dist="38100" dir="2700000" algn="tl">
                    <a:srgbClr val="FFFFFF"/>
                  </a:outerShdw>
                </a:effectLst>
                <a:latin typeface="Tahoma" charset="0"/>
                <a:ea typeface="Arial" charset="0"/>
                <a:cs typeface="Arial" charset="0"/>
              </a:defRPr>
            </a:lvl1pPr>
            <a:lvl2pPr marL="742950" indent="-285750">
              <a:spcBef>
                <a:spcPct val="20000"/>
              </a:spcBef>
              <a:buClr>
                <a:schemeClr val="bg1"/>
              </a:buClr>
              <a:buSzPct val="65000"/>
              <a:buFont typeface="Wingdings" charset="2"/>
              <a:buChar char="n"/>
              <a:defRPr sz="2800">
                <a:solidFill>
                  <a:srgbClr val="000000"/>
                </a:solidFill>
                <a:effectLst>
                  <a:outerShdw blurRad="38100" dist="38100" dir="2700000" algn="tl">
                    <a:srgbClr val="FFFFFF"/>
                  </a:outerShdw>
                </a:effectLst>
                <a:latin typeface="Tahoma" charset="0"/>
                <a:ea typeface="Arial" charset="0"/>
                <a:cs typeface="Arial" charset="0"/>
              </a:defRPr>
            </a:lvl2pPr>
            <a:lvl3pPr marL="1143000" indent="-228600">
              <a:spcBef>
                <a:spcPct val="20000"/>
              </a:spcBef>
              <a:buClr>
                <a:schemeClr val="bg1"/>
              </a:buClr>
              <a:buSzPct val="65000"/>
              <a:buFont typeface="Wingdings" charset="2"/>
              <a:buChar char="n"/>
              <a:defRPr sz="2400">
                <a:solidFill>
                  <a:srgbClr val="000000"/>
                </a:solidFill>
                <a:effectLst>
                  <a:outerShdw blurRad="38100" dist="38100" dir="2700000" algn="tl">
                    <a:srgbClr val="FFFFFF"/>
                  </a:outerShdw>
                </a:effectLst>
                <a:latin typeface="Tahoma" charset="0"/>
                <a:ea typeface="Arial" charset="0"/>
                <a:cs typeface="Arial" charset="0"/>
              </a:defRPr>
            </a:lvl3pPr>
            <a:lvl4pPr marL="1600200" indent="-228600">
              <a:spcBef>
                <a:spcPct val="20000"/>
              </a:spcBef>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4pPr>
            <a:lvl5pPr marL="2057400" indent="-228600">
              <a:spcBef>
                <a:spcPct val="20000"/>
              </a:spcBef>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5pPr>
            <a:lvl6pPr marL="2514600" indent="-228600" fontAlgn="base">
              <a:spcBef>
                <a:spcPct val="20000"/>
              </a:spcBef>
              <a:spcAft>
                <a:spcPct val="0"/>
              </a:spcAft>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6pPr>
            <a:lvl7pPr marL="2971800" indent="-228600" fontAlgn="base">
              <a:spcBef>
                <a:spcPct val="20000"/>
              </a:spcBef>
              <a:spcAft>
                <a:spcPct val="0"/>
              </a:spcAft>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7pPr>
            <a:lvl8pPr marL="3429000" indent="-228600" fontAlgn="base">
              <a:spcBef>
                <a:spcPct val="20000"/>
              </a:spcBef>
              <a:spcAft>
                <a:spcPct val="0"/>
              </a:spcAft>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8pPr>
            <a:lvl9pPr marL="3886200" indent="-228600" fontAlgn="base">
              <a:spcBef>
                <a:spcPct val="20000"/>
              </a:spcBef>
              <a:spcAft>
                <a:spcPct val="0"/>
              </a:spcAft>
              <a:buClr>
                <a:schemeClr val="bg1"/>
              </a:buClr>
              <a:buSzPct val="65000"/>
              <a:buFont typeface="Wingdings" charset="2"/>
              <a:buChar char="n"/>
              <a:defRPr sz="2000">
                <a:solidFill>
                  <a:srgbClr val="000000"/>
                </a:solidFill>
                <a:effectLst>
                  <a:outerShdw blurRad="38100" dist="38100" dir="2700000" algn="tl">
                    <a:srgbClr val="FFFFFF"/>
                  </a:outerShdw>
                </a:effectLst>
                <a:latin typeface="Tahoma" charset="0"/>
                <a:ea typeface="Arial" charset="0"/>
                <a:cs typeface="Arial" charset="0"/>
              </a:defRPr>
            </a:lvl9pPr>
          </a:lstStyle>
          <a:p>
            <a:pPr>
              <a:buFont typeface="Wingdings" charset="2"/>
              <a:buNone/>
            </a:pPr>
            <a:r>
              <a:rPr lang="en-US" altLang="en-US" sz="2400"/>
              <a:t>Presentation Logic</a:t>
            </a:r>
          </a:p>
          <a:p>
            <a:pPr lvl="1"/>
            <a:r>
              <a:rPr lang="en-US" altLang="en-US" sz="2000"/>
              <a:t>Input – keyboard/mouse</a:t>
            </a:r>
          </a:p>
          <a:p>
            <a:pPr lvl="1"/>
            <a:r>
              <a:rPr lang="en-US" altLang="en-US" sz="2000"/>
              <a:t>Output – monitor/printer</a:t>
            </a:r>
          </a:p>
        </p:txBody>
      </p:sp>
    </p:spTree>
    <p:extLst>
      <p:ext uri="{BB962C8B-B14F-4D97-AF65-F5344CB8AC3E}">
        <p14:creationId xmlns:p14="http://schemas.microsoft.com/office/powerpoint/2010/main" val="58813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14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61476"/>
                                        </p:tgtEl>
                                        <p:attrNameLst>
                                          <p:attrName>style.visibility</p:attrName>
                                        </p:attrNameLst>
                                      </p:cBhvr>
                                      <p:to>
                                        <p:strVal val="visible"/>
                                      </p:to>
                                    </p:set>
                                    <p:animEffect transition="in" filter="blinds(horizontal)">
                                      <p:cBhvr>
                                        <p:cTn id="11" dur="500"/>
                                        <p:tgtEl>
                                          <p:spTgt spid="3614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6147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61477"/>
                                        </p:tgtEl>
                                        <p:attrNameLst>
                                          <p:attrName>style.visibility</p:attrName>
                                        </p:attrNameLst>
                                      </p:cBhvr>
                                      <p:to>
                                        <p:strVal val="visible"/>
                                      </p:to>
                                    </p:set>
                                    <p:animEffect transition="in" filter="blinds(horizontal)">
                                      <p:cBhvr>
                                        <p:cTn id="20" dur="500"/>
                                        <p:tgtEl>
                                          <p:spTgt spid="36147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148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61478"/>
                                        </p:tgtEl>
                                        <p:attrNameLst>
                                          <p:attrName>style.visibility</p:attrName>
                                        </p:attrNameLst>
                                      </p:cBhvr>
                                      <p:to>
                                        <p:strVal val="visible"/>
                                      </p:to>
                                    </p:set>
                                    <p:animEffect transition="in" filter="blinds(horizontal)">
                                      <p:cBhvr>
                                        <p:cTn id="29" dur="500"/>
                                        <p:tgtEl>
                                          <p:spTgt spid="36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autoUpdateAnimBg="0"/>
      <p:bldP spid="361477" grpId="0" autoUpdateAnimBg="0"/>
      <p:bldP spid="361478" grpId="0" autoUpdateAnimBg="0"/>
      <p:bldP spid="361479" grpId="0" animBg="1"/>
      <p:bldP spid="361480" grpId="0" animBg="1"/>
      <p:bldP spid="36148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 name="Picture 8"/>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39687"/>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280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solidFill>
                  <a:schemeClr val="bg1"/>
                </a:solidFill>
              </a:rPr>
              <a:t>Client/Server Architectures</a:t>
            </a:r>
          </a:p>
        </p:txBody>
      </p:sp>
      <p:sp>
        <p:nvSpPr>
          <p:cNvPr id="332803" name="Rectangle 3"/>
          <p:cNvSpPr>
            <a:spLocks noGrp="1" noChangeArrowheads="1"/>
          </p:cNvSpPr>
          <p:nvPr>
            <p:ph type="body" idx="1"/>
          </p:nvPr>
        </p:nvSpPr>
        <p:spPr>
          <a:xfrm>
            <a:off x="304800" y="1905000"/>
            <a:ext cx="6096000" cy="3505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200000"/>
              </a:lnSpc>
            </a:pPr>
            <a:r>
              <a:rPr lang="en-US" altLang="en-US" dirty="0"/>
              <a:t>File Server Architecture</a:t>
            </a:r>
          </a:p>
          <a:p>
            <a:pPr>
              <a:lnSpc>
                <a:spcPct val="200000"/>
              </a:lnSpc>
            </a:pPr>
            <a:r>
              <a:rPr lang="en-US" altLang="en-US" dirty="0"/>
              <a:t>Database Server Architecture</a:t>
            </a:r>
          </a:p>
          <a:p>
            <a:pPr>
              <a:lnSpc>
                <a:spcPct val="200000"/>
              </a:lnSpc>
            </a:pPr>
            <a:r>
              <a:rPr lang="en-US" altLang="en-US" dirty="0"/>
              <a:t>Three-tier Architecture</a:t>
            </a:r>
          </a:p>
        </p:txBody>
      </p:sp>
      <p:grpSp>
        <p:nvGrpSpPr>
          <p:cNvPr id="332808" name="Group 8"/>
          <p:cNvGrpSpPr>
            <a:grpSpLocks/>
          </p:cNvGrpSpPr>
          <p:nvPr/>
        </p:nvGrpSpPr>
        <p:grpSpPr bwMode="auto">
          <a:xfrm>
            <a:off x="5562600" y="1600200"/>
            <a:ext cx="2987675" cy="4191000"/>
            <a:chOff x="3504" y="1008"/>
            <a:chExt cx="1882" cy="2640"/>
          </a:xfrm>
        </p:grpSpPr>
        <p:sp>
          <p:nvSpPr>
            <p:cNvPr id="332805" name="Text Box 5"/>
            <p:cNvSpPr txBox="1">
              <a:spLocks noChangeArrowheads="1"/>
            </p:cNvSpPr>
            <p:nvPr/>
          </p:nvSpPr>
          <p:spPr bwMode="auto">
            <a:xfrm>
              <a:off x="3504" y="1008"/>
              <a:ext cx="178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ltLang="en-US" sz="2400" b="1">
                  <a:solidFill>
                    <a:srgbClr val="990000"/>
                  </a:solidFill>
                  <a:latin typeface="Times New Roman" charset="0"/>
                </a:rPr>
                <a:t>Client does extensive processing</a:t>
              </a:r>
            </a:p>
          </p:txBody>
        </p:sp>
        <p:sp>
          <p:nvSpPr>
            <p:cNvPr id="332806" name="Text Box 6"/>
            <p:cNvSpPr txBox="1">
              <a:spLocks noChangeArrowheads="1"/>
            </p:cNvSpPr>
            <p:nvPr/>
          </p:nvSpPr>
          <p:spPr bwMode="auto">
            <a:xfrm>
              <a:off x="3600" y="3130"/>
              <a:ext cx="178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ltLang="en-US" sz="2400" b="1">
                  <a:solidFill>
                    <a:srgbClr val="990000"/>
                  </a:solidFill>
                  <a:latin typeface="Times New Roman" charset="0"/>
                </a:rPr>
                <a:t>Client does little processing</a:t>
              </a:r>
            </a:p>
          </p:txBody>
        </p:sp>
        <p:sp>
          <p:nvSpPr>
            <p:cNvPr id="332807" name="AutoShape 7"/>
            <p:cNvSpPr>
              <a:spLocks noChangeArrowheads="1"/>
            </p:cNvSpPr>
            <p:nvPr/>
          </p:nvSpPr>
          <p:spPr bwMode="auto">
            <a:xfrm>
              <a:off x="4224" y="1584"/>
              <a:ext cx="528" cy="1536"/>
            </a:xfrm>
            <a:prstGeom prst="upDownArrow">
              <a:avLst>
                <a:gd name="adj1" fmla="val 50000"/>
                <a:gd name="adj2" fmla="val 58182"/>
              </a:avLst>
            </a:prstGeom>
            <a:solidFill>
              <a:srgbClr val="99000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ltLang="en-US">
                <a:solidFill>
                  <a:srgbClr val="990000"/>
                </a:solidFill>
              </a:endParaRPr>
            </a:p>
          </p:txBody>
        </p:sp>
      </p:grpSp>
    </p:spTree>
    <p:extLst>
      <p:ext uri="{BB962C8B-B14F-4D97-AF65-F5344CB8AC3E}">
        <p14:creationId xmlns:p14="http://schemas.microsoft.com/office/powerpoint/2010/main" val="6343361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2808"/>
                                        </p:tgtEl>
                                        <p:attrNameLst>
                                          <p:attrName>style.visibility</p:attrName>
                                        </p:attrNameLst>
                                      </p:cBhvr>
                                      <p:to>
                                        <p:strVal val="visible"/>
                                      </p:to>
                                    </p:set>
                                    <p:animEffect transition="in" filter="blinds(horizontal)">
                                      <p:cBhvr>
                                        <p:cTn id="7" dur="500"/>
                                        <p:tgtEl>
                                          <p:spTgt spid="332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p:cNvPicPr>
          <p:nvPr/>
        </p:nvPicPr>
        <p:blipFill rotWithShape="1">
          <a:blip r:embed="rId3">
            <a:extLst>
              <a:ext uri="{28A0092B-C50C-407E-A947-70E740481C1C}">
                <a14:useLocalDpi xmlns:a14="http://schemas.microsoft.com/office/drawing/2010/main" val="0"/>
              </a:ext>
            </a:extLst>
          </a:blip>
          <a:srcRect r="50000"/>
          <a:stretch/>
        </p:blipFill>
        <p:spPr bwMode="auto">
          <a:xfrm>
            <a:off x="0" y="92838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03" name="Rectangle 1027"/>
          <p:cNvSpPr>
            <a:spLocks noChangeArrowheads="1"/>
          </p:cNvSpPr>
          <p:nvPr/>
        </p:nvSpPr>
        <p:spPr bwMode="auto">
          <a:xfrm>
            <a:off x="762000" y="1186701"/>
            <a:ext cx="804203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endParaRPr lang="en-US" altLang="en-US" sz="2000" dirty="0">
              <a:solidFill>
                <a:schemeClr val="tx2"/>
              </a:solidFill>
            </a:endParaRPr>
          </a:p>
          <a:p>
            <a:pPr algn="ctr"/>
            <a:r>
              <a:rPr lang="en-US" altLang="en-US" sz="4400" dirty="0" smtClean="0">
                <a:solidFill>
                  <a:schemeClr val="bg1"/>
                </a:solidFill>
              </a:rPr>
              <a:t>Client / Server </a:t>
            </a:r>
            <a:endParaRPr lang="en-US" altLang="en-US" sz="4400" dirty="0">
              <a:solidFill>
                <a:schemeClr val="bg1"/>
              </a:solidFill>
            </a:endParaRPr>
          </a:p>
        </p:txBody>
      </p:sp>
      <p:sp>
        <p:nvSpPr>
          <p:cNvPr id="7" name="Rectangle 6"/>
          <p:cNvSpPr/>
          <p:nvPr/>
        </p:nvSpPr>
        <p:spPr>
          <a:xfrm>
            <a:off x="504091" y="2780551"/>
            <a:ext cx="8651632" cy="1200329"/>
          </a:xfrm>
          <a:prstGeom prst="rect">
            <a:avLst/>
          </a:prstGeom>
        </p:spPr>
        <p:txBody>
          <a:bodyPr wrap="square">
            <a:spAutoFit/>
          </a:bodyPr>
          <a:lstStyle/>
          <a:p>
            <a:r>
              <a:rPr lang="en-US" dirty="0">
                <a:latin typeface="Times New Roman" charset="0"/>
              </a:rPr>
              <a:t>The server component of the client/server model has the responsibility of processing requests from multiple clients and maintaining the integrity of the data stored in the database on the server.</a:t>
            </a:r>
          </a:p>
          <a:p>
            <a:r>
              <a:rPr lang="is-IS" dirty="0">
                <a:latin typeface="Times New Roman" charset="0"/>
              </a:rPr>
              <a:t> </a:t>
            </a:r>
            <a:endParaRPr lang="en-US" dirty="0">
              <a:latin typeface="Times New Roman" charset="0"/>
            </a:endParaRPr>
          </a:p>
        </p:txBody>
      </p:sp>
    </p:spTree>
    <p:extLst>
      <p:ext uri="{BB962C8B-B14F-4D97-AF65-F5344CB8AC3E}">
        <p14:creationId xmlns:p14="http://schemas.microsoft.com/office/powerpoint/2010/main" val="1128518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5"/>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23446"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2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solidFill>
                  <a:schemeClr val="bg1"/>
                </a:solidFill>
              </a:rPr>
              <a:t>File Server Architecture</a:t>
            </a:r>
          </a:p>
        </p:txBody>
      </p:sp>
      <p:sp>
        <p:nvSpPr>
          <p:cNvPr id="333827" name="Rectangle 3"/>
          <p:cNvSpPr>
            <a:spLocks noGrp="1" noChangeArrowheads="1"/>
          </p:cNvSpPr>
          <p:nvPr>
            <p:ph type="body" idx="1"/>
          </p:nvPr>
        </p:nvSpPr>
        <p:spPr>
          <a:xfrm>
            <a:off x="381000" y="2057400"/>
            <a:ext cx="82296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800"/>
              <a:t>All processing is done at the PC that requested the data </a:t>
            </a:r>
          </a:p>
          <a:p>
            <a:r>
              <a:rPr lang="en-US" altLang="en-US" sz="2800"/>
              <a:t>Entire files are transferred from the server to the client for processing</a:t>
            </a:r>
          </a:p>
          <a:p>
            <a:r>
              <a:rPr lang="en-US" altLang="en-US" sz="2800"/>
              <a:t>Problems:</a:t>
            </a:r>
          </a:p>
          <a:p>
            <a:pPr lvl="1"/>
            <a:r>
              <a:rPr lang="en-US" altLang="en-US" sz="2400"/>
              <a:t>Huge amount of data transfer on the network</a:t>
            </a:r>
          </a:p>
          <a:p>
            <a:pPr lvl="1"/>
            <a:r>
              <a:rPr lang="en-US" altLang="en-US" sz="2400"/>
              <a:t>Each client must contain full DBMS </a:t>
            </a:r>
            <a:endParaRPr lang="en-US" altLang="en-US" sz="2400">
              <a:sym typeface="Wingdings" charset="2"/>
            </a:endParaRPr>
          </a:p>
          <a:p>
            <a:pPr lvl="2"/>
            <a:r>
              <a:rPr lang="en-US" altLang="en-US" sz="2000"/>
              <a:t>Heavy resource demand on clients</a:t>
            </a:r>
          </a:p>
          <a:p>
            <a:pPr lvl="2"/>
            <a:r>
              <a:rPr lang="en-US" altLang="en-US" sz="2000"/>
              <a:t>Client DBMSs must recognize shared locks, integrity checks, etc.</a:t>
            </a:r>
          </a:p>
          <a:p>
            <a:pPr lvl="1"/>
            <a:endParaRPr lang="en-US" altLang="en-US" sz="2400"/>
          </a:p>
        </p:txBody>
      </p:sp>
      <p:sp>
        <p:nvSpPr>
          <p:cNvPr id="333828" name="Text Box 4"/>
          <p:cNvSpPr txBox="1">
            <a:spLocks noChangeArrowheads="1"/>
          </p:cNvSpPr>
          <p:nvPr/>
        </p:nvSpPr>
        <p:spPr bwMode="auto">
          <a:xfrm>
            <a:off x="3581400" y="2506663"/>
            <a:ext cx="2057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3200" b="1">
                <a:solidFill>
                  <a:srgbClr val="990000"/>
                </a:solidFill>
                <a:effectLst>
                  <a:outerShdw blurRad="38100" dist="38100" dir="2700000" algn="tl">
                    <a:srgbClr val="000000"/>
                  </a:outerShdw>
                </a:effectLst>
                <a:latin typeface="Impact" charset="0"/>
              </a:rPr>
              <a:t>FAT CLIENT</a:t>
            </a:r>
          </a:p>
        </p:txBody>
      </p:sp>
    </p:spTree>
    <p:extLst>
      <p:ext uri="{BB962C8B-B14F-4D97-AF65-F5344CB8AC3E}">
        <p14:creationId xmlns:p14="http://schemas.microsoft.com/office/powerpoint/2010/main" val="11793535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box(in)">
                                      <p:cBhvr>
                                        <p:cTn id="7" dur="500"/>
                                        <p:tgtEl>
                                          <p:spTgt spid="33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723"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4850" name="Picture 2" descr="FIG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25" y="1981200"/>
            <a:ext cx="5257800" cy="3976329"/>
          </a:xfrm>
          <a:prstGeom prst="rect">
            <a:avLst/>
          </a:prstGeom>
          <a:noFill/>
          <a:extLst>
            <a:ext uri="{909E8E84-426E-40DD-AFC4-6F175D3DCCD1}">
              <a14:hiddenFill xmlns:a14="http://schemas.microsoft.com/office/drawing/2010/main">
                <a:solidFill>
                  <a:srgbClr val="FFFFFF"/>
                </a:solidFill>
              </a14:hiddenFill>
            </a:ext>
          </a:extLst>
        </p:spPr>
      </p:pic>
      <p:sp>
        <p:nvSpPr>
          <p:cNvPr id="334851" name="Text Box 3"/>
          <p:cNvSpPr txBox="1">
            <a:spLocks noChangeArrowheads="1"/>
          </p:cNvSpPr>
          <p:nvPr/>
        </p:nvSpPr>
        <p:spPr bwMode="auto">
          <a:xfrm>
            <a:off x="1773238" y="166688"/>
            <a:ext cx="36322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800" dirty="0" smtClean="0">
                <a:solidFill>
                  <a:schemeClr val="bg1"/>
                </a:solidFill>
                <a:latin typeface="Times New Roman" charset="0"/>
              </a:rPr>
              <a:t>File </a:t>
            </a:r>
            <a:r>
              <a:rPr lang="en-US" altLang="en-US" sz="2800" dirty="0">
                <a:solidFill>
                  <a:schemeClr val="bg1"/>
                </a:solidFill>
                <a:latin typeface="Times New Roman" charset="0"/>
              </a:rPr>
              <a:t>Server Architecture</a:t>
            </a:r>
          </a:p>
        </p:txBody>
      </p:sp>
      <p:sp>
        <p:nvSpPr>
          <p:cNvPr id="334852" name="Text Box 4"/>
          <p:cNvSpPr txBox="1">
            <a:spLocks noChangeArrowheads="1"/>
          </p:cNvSpPr>
          <p:nvPr/>
        </p:nvSpPr>
        <p:spPr bwMode="auto">
          <a:xfrm>
            <a:off x="2133600" y="2209800"/>
            <a:ext cx="2057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3200" b="1">
                <a:solidFill>
                  <a:srgbClr val="990000"/>
                </a:solidFill>
                <a:effectLst>
                  <a:outerShdw blurRad="38100" dist="38100" dir="2700000" algn="tl">
                    <a:srgbClr val="000000"/>
                  </a:outerShdw>
                </a:effectLst>
                <a:latin typeface="Impact" charset="0"/>
              </a:rPr>
              <a:t>FAT CLIENT</a:t>
            </a:r>
          </a:p>
        </p:txBody>
      </p:sp>
    </p:spTree>
    <p:extLst>
      <p:ext uri="{BB962C8B-B14F-4D97-AF65-F5344CB8AC3E}">
        <p14:creationId xmlns:p14="http://schemas.microsoft.com/office/powerpoint/2010/main" val="121086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4852"/>
                                        </p:tgtEl>
                                        <p:attrNameLst>
                                          <p:attrName>style.visibility</p:attrName>
                                        </p:attrNameLst>
                                      </p:cBhvr>
                                      <p:to>
                                        <p:strVal val="visible"/>
                                      </p:to>
                                    </p:set>
                                    <p:animEffect transition="in" filter="box(in)">
                                      <p:cBhvr>
                                        <p:cTn id="7" dur="500"/>
                                        <p:tgtEl>
                                          <p:spTgt spid="334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23446" y="-3175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5874" name="Rectangle 2"/>
          <p:cNvSpPr>
            <a:spLocks noGrp="1" noChangeArrowheads="1"/>
          </p:cNvSpPr>
          <p:nvPr>
            <p:ph type="title"/>
          </p:nvPr>
        </p:nvSpPr>
        <p:spPr>
          <a:xfrm>
            <a:off x="457200" y="228600"/>
            <a:ext cx="82296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000" dirty="0">
                <a:solidFill>
                  <a:schemeClr val="bg1"/>
                </a:solidFill>
              </a:rPr>
              <a:t>Two-Tier Database Server Architectures</a:t>
            </a:r>
          </a:p>
        </p:txBody>
      </p:sp>
      <p:sp>
        <p:nvSpPr>
          <p:cNvPr id="335875" name="Rectangle 3"/>
          <p:cNvSpPr>
            <a:spLocks noGrp="1" noChangeArrowheads="1"/>
          </p:cNvSpPr>
          <p:nvPr>
            <p:ph type="body" idx="1"/>
          </p:nvPr>
        </p:nvSpPr>
        <p:spPr>
          <a:xfrm>
            <a:off x="304800" y="1752600"/>
            <a:ext cx="85344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sz="3600"/>
              <a:t>Client is responsible for </a:t>
            </a:r>
          </a:p>
          <a:p>
            <a:pPr lvl="1">
              <a:lnSpc>
                <a:spcPct val="90000"/>
              </a:lnSpc>
            </a:pPr>
            <a:r>
              <a:rPr lang="en-US" altLang="en-US" sz="3200"/>
              <a:t>I/O processing logic </a:t>
            </a:r>
          </a:p>
          <a:p>
            <a:pPr lvl="1">
              <a:lnSpc>
                <a:spcPct val="90000"/>
              </a:lnSpc>
            </a:pPr>
            <a:r>
              <a:rPr lang="en-US" altLang="en-US" sz="3200"/>
              <a:t>Some business rules logic</a:t>
            </a:r>
          </a:p>
          <a:p>
            <a:pPr>
              <a:lnSpc>
                <a:spcPct val="90000"/>
              </a:lnSpc>
            </a:pPr>
            <a:r>
              <a:rPr lang="en-US" altLang="en-US" sz="3600"/>
              <a:t>Server performs all data storage and access processing 	</a:t>
            </a:r>
          </a:p>
          <a:p>
            <a:pPr lvl="1">
              <a:lnSpc>
                <a:spcPct val="90000"/>
              </a:lnSpc>
              <a:buFont typeface="Wingdings" charset="2"/>
              <a:buNone/>
            </a:pPr>
            <a:r>
              <a:rPr lang="en-US" altLang="en-US" sz="3200">
                <a:sym typeface="Wingdings" charset="2"/>
              </a:rPr>
              <a:t> </a:t>
            </a:r>
            <a:r>
              <a:rPr lang="en-US" altLang="en-US" sz="3200" b="1">
                <a:solidFill>
                  <a:srgbClr val="990000"/>
                </a:solidFill>
                <a:effectLst>
                  <a:outerShdw blurRad="38100" dist="38100" dir="2700000" algn="tl">
                    <a:srgbClr val="000000"/>
                  </a:outerShdw>
                </a:effectLst>
                <a:sym typeface="Wingdings" charset="2"/>
              </a:rPr>
              <a:t>DBMS is only on server</a:t>
            </a:r>
            <a:endParaRPr lang="en-US" altLang="en-US" sz="3200" b="1">
              <a:solidFill>
                <a:srgbClr val="990000"/>
              </a:solidFill>
              <a:effectLst>
                <a:outerShdw blurRad="38100" dist="38100" dir="2700000" algn="tl">
                  <a:srgbClr val="000000"/>
                </a:outerShdw>
              </a:effectLst>
            </a:endParaRPr>
          </a:p>
        </p:txBody>
      </p:sp>
    </p:spTree>
    <p:extLst>
      <p:ext uri="{BB962C8B-B14F-4D97-AF65-F5344CB8AC3E}">
        <p14:creationId xmlns:p14="http://schemas.microsoft.com/office/powerpoint/2010/main" val="14363800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3175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498" name="Rectangle 2"/>
          <p:cNvSpPr>
            <a:spLocks noGrp="1" noChangeArrowheads="1"/>
          </p:cNvSpPr>
          <p:nvPr>
            <p:ph type="title"/>
          </p:nvPr>
        </p:nvSpPr>
        <p:spPr>
          <a:xfrm>
            <a:off x="457200" y="228600"/>
            <a:ext cx="82296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000" dirty="0">
                <a:solidFill>
                  <a:schemeClr val="bg1"/>
                </a:solidFill>
              </a:rPr>
              <a:t>Advantages of Two-Tier Approach</a:t>
            </a:r>
          </a:p>
        </p:txBody>
      </p:sp>
      <p:sp>
        <p:nvSpPr>
          <p:cNvPr id="362499" name="Rectangle 3"/>
          <p:cNvSpPr>
            <a:spLocks noGrp="1" noChangeArrowheads="1"/>
          </p:cNvSpPr>
          <p:nvPr>
            <p:ph type="body" idx="1"/>
          </p:nvPr>
        </p:nvSpPr>
        <p:spPr>
          <a:xfrm>
            <a:off x="304800" y="1752600"/>
            <a:ext cx="85344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sz="3600" dirty="0"/>
              <a:t>Clients do not have to be as powerful</a:t>
            </a:r>
          </a:p>
          <a:p>
            <a:pPr>
              <a:lnSpc>
                <a:spcPct val="90000"/>
              </a:lnSpc>
            </a:pPr>
            <a:r>
              <a:rPr lang="en-US" altLang="en-US" sz="3600" dirty="0"/>
              <a:t>Greatly reduces data traffic on the network</a:t>
            </a:r>
          </a:p>
          <a:p>
            <a:pPr>
              <a:lnSpc>
                <a:spcPct val="90000"/>
              </a:lnSpc>
            </a:pPr>
            <a:r>
              <a:rPr lang="en-US" altLang="en-US" sz="3600" dirty="0"/>
              <a:t>Improved data integrity since it is all processed centrally</a:t>
            </a:r>
          </a:p>
          <a:p>
            <a:pPr>
              <a:lnSpc>
                <a:spcPct val="90000"/>
              </a:lnSpc>
            </a:pPr>
            <a:r>
              <a:rPr lang="en-US" altLang="en-US" sz="3600" b="1" dirty="0">
                <a:solidFill>
                  <a:srgbClr val="990000"/>
                </a:solidFill>
                <a:effectLst>
                  <a:outerShdw blurRad="38100" dist="38100" dir="2700000" algn="tl">
                    <a:srgbClr val="000000"/>
                  </a:outerShdw>
                </a:effectLst>
              </a:rPr>
              <a:t>Stored procedures</a:t>
            </a:r>
            <a:r>
              <a:rPr lang="en-US" altLang="en-US" sz="3600" dirty="0"/>
              <a:t> </a:t>
            </a:r>
            <a:r>
              <a:rPr lang="en-US" altLang="en-US" sz="3600" dirty="0">
                <a:sym typeface="Wingdings" charset="2"/>
              </a:rPr>
              <a:t></a:t>
            </a:r>
            <a:r>
              <a:rPr lang="en-US" altLang="en-US" sz="3600" dirty="0"/>
              <a:t> some business rules done on server</a:t>
            </a:r>
          </a:p>
        </p:txBody>
      </p:sp>
    </p:spTree>
    <p:extLst>
      <p:ext uri="{BB962C8B-B14F-4D97-AF65-F5344CB8AC3E}">
        <p14:creationId xmlns:p14="http://schemas.microsoft.com/office/powerpoint/2010/main" val="137614375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123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6898" name="Rectangle 2"/>
          <p:cNvSpPr>
            <a:spLocks noGrp="1" noChangeArrowheads="1"/>
          </p:cNvSpPr>
          <p:nvPr>
            <p:ph type="title"/>
          </p:nvPr>
        </p:nvSpPr>
        <p:spPr/>
        <p:txBody>
          <a:bodyPr/>
          <a:lstStyle/>
          <a:p>
            <a:r>
              <a:rPr lang="en-US" altLang="en-US" dirty="0">
                <a:solidFill>
                  <a:schemeClr val="bg1"/>
                </a:solidFill>
              </a:rPr>
              <a:t>Advantages of </a:t>
            </a:r>
            <a:br>
              <a:rPr lang="en-US" altLang="en-US" dirty="0">
                <a:solidFill>
                  <a:schemeClr val="bg1"/>
                </a:solidFill>
              </a:rPr>
            </a:br>
            <a:r>
              <a:rPr lang="en-US" altLang="en-US" dirty="0">
                <a:solidFill>
                  <a:schemeClr val="bg1"/>
                </a:solidFill>
              </a:rPr>
              <a:t>Stored Procedures</a:t>
            </a:r>
          </a:p>
        </p:txBody>
      </p:sp>
      <p:sp>
        <p:nvSpPr>
          <p:cNvPr id="336899" name="Rectangle 3"/>
          <p:cNvSpPr>
            <a:spLocks noGrp="1" noChangeArrowheads="1"/>
          </p:cNvSpPr>
          <p:nvPr>
            <p:ph type="body" idx="1"/>
          </p:nvPr>
        </p:nvSpPr>
        <p:spPr/>
        <p:txBody>
          <a:bodyPr/>
          <a:lstStyle/>
          <a:p>
            <a:r>
              <a:rPr lang="en-US" altLang="en-US" sz="4000"/>
              <a:t>Compiled SQL statements</a:t>
            </a:r>
          </a:p>
          <a:p>
            <a:r>
              <a:rPr lang="en-US" altLang="en-US" sz="4000"/>
              <a:t>Reduced network traffic</a:t>
            </a:r>
          </a:p>
          <a:p>
            <a:r>
              <a:rPr lang="en-US" altLang="en-US" sz="4000"/>
              <a:t>Improved security</a:t>
            </a:r>
          </a:p>
          <a:p>
            <a:r>
              <a:rPr lang="en-US" altLang="en-US" sz="4000"/>
              <a:t>Improved data integrity</a:t>
            </a:r>
          </a:p>
          <a:p>
            <a:r>
              <a:rPr lang="en-US" altLang="en-US" sz="4000"/>
              <a:t>Thinner clients</a:t>
            </a:r>
          </a:p>
        </p:txBody>
      </p:sp>
    </p:spTree>
    <p:extLst>
      <p:ext uri="{BB962C8B-B14F-4D97-AF65-F5344CB8AC3E}">
        <p14:creationId xmlns:p14="http://schemas.microsoft.com/office/powerpoint/2010/main" val="4492289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22" name="Picture 2" descr="08_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246" y="1936839"/>
            <a:ext cx="5867400" cy="3838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37923" name="Text Box 3"/>
          <p:cNvSpPr txBox="1">
            <a:spLocks noChangeArrowheads="1"/>
          </p:cNvSpPr>
          <p:nvPr/>
        </p:nvSpPr>
        <p:spPr bwMode="auto">
          <a:xfrm>
            <a:off x="0" y="152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r>
              <a:rPr lang="en-US" altLang="en-US" sz="2400" dirty="0" smtClean="0">
                <a:solidFill>
                  <a:schemeClr val="bg1"/>
                </a:solidFill>
                <a:latin typeface="Arial" charset="0"/>
              </a:rPr>
              <a:t>Two-tier </a:t>
            </a:r>
            <a:r>
              <a:rPr lang="en-US" altLang="en-US" sz="2400" dirty="0">
                <a:solidFill>
                  <a:schemeClr val="bg1"/>
                </a:solidFill>
                <a:latin typeface="Arial" charset="0"/>
              </a:rPr>
              <a:t>database server architecture</a:t>
            </a:r>
          </a:p>
        </p:txBody>
      </p:sp>
      <p:sp>
        <p:nvSpPr>
          <p:cNvPr id="337924" name="Text Box 4"/>
          <p:cNvSpPr txBox="1">
            <a:spLocks noChangeArrowheads="1"/>
          </p:cNvSpPr>
          <p:nvPr/>
        </p:nvSpPr>
        <p:spPr bwMode="auto">
          <a:xfrm>
            <a:off x="2743200" y="1925116"/>
            <a:ext cx="1828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3200" b="1">
                <a:solidFill>
                  <a:srgbClr val="990000"/>
                </a:solidFill>
                <a:effectLst>
                  <a:outerShdw blurRad="38100" dist="38100" dir="2700000" algn="tl">
                    <a:srgbClr val="000000"/>
                  </a:outerShdw>
                </a:effectLst>
                <a:latin typeface="Arial Unicode MS" charset="0"/>
              </a:rPr>
              <a:t>Thinner clients</a:t>
            </a:r>
          </a:p>
        </p:txBody>
      </p:sp>
      <p:sp>
        <p:nvSpPr>
          <p:cNvPr id="337925" name="Text Box 5"/>
          <p:cNvSpPr txBox="1">
            <a:spLocks noChangeArrowheads="1"/>
          </p:cNvSpPr>
          <p:nvPr/>
        </p:nvSpPr>
        <p:spPr bwMode="auto">
          <a:xfrm>
            <a:off x="2133600" y="4753342"/>
            <a:ext cx="205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b="1">
                <a:solidFill>
                  <a:srgbClr val="990000"/>
                </a:solidFill>
                <a:effectLst>
                  <a:outerShdw blurRad="38100" dist="38100" dir="2700000" algn="tl">
                    <a:srgbClr val="000000"/>
                  </a:outerShdw>
                </a:effectLst>
                <a:latin typeface="Georgia" charset="0"/>
              </a:rPr>
              <a:t>DBMS only on server</a:t>
            </a:r>
          </a:p>
        </p:txBody>
      </p:sp>
    </p:spTree>
    <p:extLst>
      <p:ext uri="{BB962C8B-B14F-4D97-AF65-F5344CB8AC3E}">
        <p14:creationId xmlns:p14="http://schemas.microsoft.com/office/powerpoint/2010/main" val="1785136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7924"/>
                                        </p:tgtEl>
                                        <p:attrNameLst>
                                          <p:attrName>style.visibility</p:attrName>
                                        </p:attrNameLst>
                                      </p:cBhvr>
                                      <p:to>
                                        <p:strVal val="visible"/>
                                      </p:to>
                                    </p:set>
                                    <p:animEffect transition="in" filter="box(in)">
                                      <p:cBhvr>
                                        <p:cTn id="7" dur="500"/>
                                        <p:tgtEl>
                                          <p:spTgt spid="337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7925"/>
                                        </p:tgtEl>
                                        <p:attrNameLst>
                                          <p:attrName>style.visibility</p:attrName>
                                        </p:attrNameLst>
                                      </p:cBhvr>
                                      <p:to>
                                        <p:strVal val="visible"/>
                                      </p:to>
                                    </p:set>
                                    <p:animEffect transition="in" filter="box(in)">
                                      <p:cBhvr>
                                        <p:cTn id="12" dur="500"/>
                                        <p:tgtEl>
                                          <p:spTgt spid="337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4" grpId="0" autoUpdateAnimBg="0"/>
      <p:bldP spid="33792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 name="Picture 15"/>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946" name="Rectangle 2"/>
          <p:cNvSpPr>
            <a:spLocks noGrp="1" noChangeArrowheads="1"/>
          </p:cNvSpPr>
          <p:nvPr>
            <p:ph type="title"/>
          </p:nvPr>
        </p:nvSpPr>
        <p:spPr>
          <a:xfrm>
            <a:off x="457200" y="76200"/>
            <a:ext cx="8229600" cy="1371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solidFill>
                  <a:schemeClr val="bg1"/>
                </a:solidFill>
              </a:rPr>
              <a:t>Three-Tier Architectures</a:t>
            </a:r>
          </a:p>
        </p:txBody>
      </p:sp>
      <p:sp>
        <p:nvSpPr>
          <p:cNvPr id="338948" name="Rectangle 4"/>
          <p:cNvSpPr>
            <a:spLocks noChangeArrowheads="1"/>
          </p:cNvSpPr>
          <p:nvPr/>
        </p:nvSpPr>
        <p:spPr bwMode="auto">
          <a:xfrm>
            <a:off x="838200" y="4419600"/>
            <a:ext cx="7772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lvl1pPr marL="342900" indent="-342900"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spcBef>
                <a:spcPct val="20000"/>
              </a:spcBef>
              <a:buClr>
                <a:schemeClr val="accent2"/>
              </a:buClr>
              <a:buSzPct val="80000"/>
              <a:buFont typeface="Wingdings" charset="2"/>
              <a:buNone/>
            </a:pPr>
            <a:r>
              <a:rPr lang="en-US" altLang="en-US" sz="3200" b="1" i="1">
                <a:solidFill>
                  <a:srgbClr val="0066FF"/>
                </a:solidFill>
              </a:rPr>
              <a:t>Thin Client</a:t>
            </a:r>
            <a:r>
              <a:rPr lang="en-US" altLang="en-US" sz="3200">
                <a:solidFill>
                  <a:srgbClr val="0066FF"/>
                </a:solidFill>
              </a:rPr>
              <a:t> </a:t>
            </a:r>
          </a:p>
          <a:p>
            <a:pPr lvl="1" eaLnBrk="1" hangingPunct="1">
              <a:spcBef>
                <a:spcPct val="20000"/>
              </a:spcBef>
              <a:buClr>
                <a:schemeClr val="accent2"/>
              </a:buClr>
              <a:buSzPct val="80000"/>
              <a:buFont typeface="Wingdings" charset="2"/>
              <a:buChar char="l"/>
            </a:pPr>
            <a:r>
              <a:rPr lang="en-US" altLang="en-US">
                <a:solidFill>
                  <a:srgbClr val="0066FF"/>
                </a:solidFill>
              </a:rPr>
              <a:t>PC just for user interface and a little application processing. Limited or no data storage (sometimes no hard drive)</a:t>
            </a:r>
          </a:p>
        </p:txBody>
      </p:sp>
      <p:sp>
        <p:nvSpPr>
          <p:cNvPr id="338949" name="Text Box 5"/>
          <p:cNvSpPr txBox="1">
            <a:spLocks noChangeArrowheads="1"/>
          </p:cNvSpPr>
          <p:nvPr/>
        </p:nvSpPr>
        <p:spPr bwMode="auto">
          <a:xfrm>
            <a:off x="4343400" y="1828800"/>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rgbClr val="9933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000" b="1">
                <a:solidFill>
                  <a:srgbClr val="990000"/>
                </a:solidFill>
                <a:latin typeface="Times New Roman" charset="0"/>
              </a:rPr>
              <a:t>GUI interface </a:t>
            </a:r>
          </a:p>
          <a:p>
            <a:r>
              <a:rPr lang="en-US" altLang="en-US" sz="2000" b="1">
                <a:solidFill>
                  <a:srgbClr val="990000"/>
                </a:solidFill>
                <a:latin typeface="Times New Roman" charset="0"/>
              </a:rPr>
              <a:t>(I/O processing)</a:t>
            </a:r>
          </a:p>
        </p:txBody>
      </p:sp>
      <p:sp>
        <p:nvSpPr>
          <p:cNvPr id="338950" name="Text Box 6"/>
          <p:cNvSpPr txBox="1">
            <a:spLocks noChangeArrowheads="1"/>
          </p:cNvSpPr>
          <p:nvPr/>
        </p:nvSpPr>
        <p:spPr bwMode="auto">
          <a:xfrm>
            <a:off x="7010400" y="1828800"/>
            <a:ext cx="1235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rgbClr val="9933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i="1">
                <a:solidFill>
                  <a:srgbClr val="FF6600"/>
                </a:solidFill>
                <a:latin typeface="Times New Roman" charset="0"/>
              </a:rPr>
              <a:t>Browser</a:t>
            </a:r>
          </a:p>
        </p:txBody>
      </p:sp>
      <p:sp>
        <p:nvSpPr>
          <p:cNvPr id="338951" name="Text Box 7"/>
          <p:cNvSpPr txBox="1">
            <a:spLocks noChangeArrowheads="1"/>
          </p:cNvSpPr>
          <p:nvPr/>
        </p:nvSpPr>
        <p:spPr bwMode="auto">
          <a:xfrm>
            <a:off x="4343400" y="28194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rgbClr val="9933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990000"/>
                </a:solidFill>
                <a:latin typeface="Times New Roman" charset="0"/>
              </a:rPr>
              <a:t>Business rules</a:t>
            </a:r>
          </a:p>
        </p:txBody>
      </p:sp>
      <p:sp>
        <p:nvSpPr>
          <p:cNvPr id="338952" name="Text Box 8"/>
          <p:cNvSpPr txBox="1">
            <a:spLocks noChangeArrowheads="1"/>
          </p:cNvSpPr>
          <p:nvPr/>
        </p:nvSpPr>
        <p:spPr bwMode="auto">
          <a:xfrm>
            <a:off x="7010400" y="2743200"/>
            <a:ext cx="163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rgbClr val="9933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i="1">
                <a:solidFill>
                  <a:srgbClr val="FF6600"/>
                </a:solidFill>
                <a:latin typeface="Times New Roman" charset="0"/>
              </a:rPr>
              <a:t>Web Server</a:t>
            </a:r>
          </a:p>
        </p:txBody>
      </p:sp>
      <p:sp>
        <p:nvSpPr>
          <p:cNvPr id="338953" name="Text Box 9"/>
          <p:cNvSpPr txBox="1">
            <a:spLocks noChangeArrowheads="1"/>
          </p:cNvSpPr>
          <p:nvPr/>
        </p:nvSpPr>
        <p:spPr bwMode="auto">
          <a:xfrm>
            <a:off x="4343400" y="3489325"/>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rgbClr val="9933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990000"/>
                </a:solidFill>
                <a:latin typeface="Times New Roman" charset="0"/>
              </a:rPr>
              <a:t>Data storage</a:t>
            </a:r>
          </a:p>
        </p:txBody>
      </p:sp>
      <p:sp>
        <p:nvSpPr>
          <p:cNvPr id="338954" name="Text Box 10"/>
          <p:cNvSpPr txBox="1">
            <a:spLocks noChangeArrowheads="1"/>
          </p:cNvSpPr>
          <p:nvPr/>
        </p:nvSpPr>
        <p:spPr bwMode="auto">
          <a:xfrm>
            <a:off x="7010400" y="3505200"/>
            <a:ext cx="1049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rgbClr val="9933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i="1">
                <a:solidFill>
                  <a:srgbClr val="FF6600"/>
                </a:solidFill>
                <a:latin typeface="Times New Roman" charset="0"/>
              </a:rPr>
              <a:t>DBMS</a:t>
            </a:r>
          </a:p>
        </p:txBody>
      </p:sp>
      <p:sp>
        <p:nvSpPr>
          <p:cNvPr id="338957" name="Rectangle 13"/>
          <p:cNvSpPr>
            <a:spLocks noChangeArrowheads="1"/>
          </p:cNvSpPr>
          <p:nvPr/>
        </p:nvSpPr>
        <p:spPr bwMode="auto">
          <a:xfrm>
            <a:off x="844550" y="1905000"/>
            <a:ext cx="1065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9933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800">
                <a:solidFill>
                  <a:srgbClr val="000000"/>
                </a:solidFill>
                <a:effectLst>
                  <a:outerShdw blurRad="38100" dist="38100" dir="2700000" algn="tl">
                    <a:srgbClr val="FFFFFF"/>
                  </a:outerShdw>
                </a:effectLst>
              </a:rPr>
              <a:t>Client</a:t>
            </a:r>
          </a:p>
        </p:txBody>
      </p:sp>
      <p:sp>
        <p:nvSpPr>
          <p:cNvPr id="338958" name="Rectangle 14"/>
          <p:cNvSpPr>
            <a:spLocks noChangeArrowheads="1"/>
          </p:cNvSpPr>
          <p:nvPr/>
        </p:nvSpPr>
        <p:spPr bwMode="auto">
          <a:xfrm>
            <a:off x="377825" y="2667000"/>
            <a:ext cx="3432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9933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lvl="1"/>
            <a:r>
              <a:rPr lang="en-US" altLang="en-US" sz="2800">
                <a:solidFill>
                  <a:srgbClr val="000000"/>
                </a:solidFill>
                <a:effectLst>
                  <a:outerShdw blurRad="38100" dist="38100" dir="2700000" algn="tl">
                    <a:srgbClr val="FFFFFF"/>
                  </a:outerShdw>
                </a:effectLst>
              </a:rPr>
              <a:t>Application server</a:t>
            </a:r>
          </a:p>
        </p:txBody>
      </p:sp>
      <p:sp>
        <p:nvSpPr>
          <p:cNvPr id="338959" name="Rectangle 15"/>
          <p:cNvSpPr>
            <a:spLocks noChangeArrowheads="1"/>
          </p:cNvSpPr>
          <p:nvPr/>
        </p:nvSpPr>
        <p:spPr bwMode="auto">
          <a:xfrm>
            <a:off x="395288" y="3443288"/>
            <a:ext cx="3186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9933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lvl="1"/>
            <a:r>
              <a:rPr lang="en-US" altLang="en-US" sz="2800">
                <a:solidFill>
                  <a:srgbClr val="000000"/>
                </a:solidFill>
                <a:effectLst>
                  <a:outerShdw blurRad="38100" dist="38100" dir="2700000" algn="tl">
                    <a:srgbClr val="FFFFFF"/>
                  </a:outerShdw>
                </a:effectLst>
              </a:rPr>
              <a:t>Database server</a:t>
            </a:r>
          </a:p>
        </p:txBody>
      </p:sp>
      <p:sp>
        <p:nvSpPr>
          <p:cNvPr id="338961" name="Line 17"/>
          <p:cNvSpPr>
            <a:spLocks noChangeShapeType="1"/>
          </p:cNvSpPr>
          <p:nvPr/>
        </p:nvSpPr>
        <p:spPr bwMode="auto">
          <a:xfrm>
            <a:off x="838200" y="2590800"/>
            <a:ext cx="7620000" cy="0"/>
          </a:xfrm>
          <a:prstGeom prst="line">
            <a:avLst/>
          </a:prstGeom>
          <a:noFill/>
          <a:ln w="127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38962" name="Line 18"/>
          <p:cNvSpPr>
            <a:spLocks noChangeShapeType="1"/>
          </p:cNvSpPr>
          <p:nvPr/>
        </p:nvSpPr>
        <p:spPr bwMode="auto">
          <a:xfrm>
            <a:off x="914400" y="3352800"/>
            <a:ext cx="7620000" cy="0"/>
          </a:xfrm>
          <a:prstGeom prst="line">
            <a:avLst/>
          </a:prstGeom>
          <a:noFill/>
          <a:ln w="127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2986359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38949"/>
                                        </p:tgtEl>
                                        <p:attrNameLst>
                                          <p:attrName>style.visibility</p:attrName>
                                        </p:attrNameLst>
                                      </p:cBhvr>
                                      <p:to>
                                        <p:strVal val="visible"/>
                                      </p:to>
                                    </p:set>
                                    <p:animEffect transition="in" filter="dissolve">
                                      <p:cBhvr>
                                        <p:cTn id="11" dur="500"/>
                                        <p:tgtEl>
                                          <p:spTgt spid="3389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38950"/>
                                        </p:tgtEl>
                                        <p:attrNameLst>
                                          <p:attrName>style.visibility</p:attrName>
                                        </p:attrNameLst>
                                      </p:cBhvr>
                                      <p:to>
                                        <p:strVal val="visible"/>
                                      </p:to>
                                    </p:set>
                                    <p:animEffect transition="in" filter="checkerboard(across)">
                                      <p:cBhvr>
                                        <p:cTn id="16" dur="500"/>
                                        <p:tgtEl>
                                          <p:spTgt spid="3389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896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895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38951"/>
                                        </p:tgtEl>
                                        <p:attrNameLst>
                                          <p:attrName>style.visibility</p:attrName>
                                        </p:attrNameLst>
                                      </p:cBhvr>
                                      <p:to>
                                        <p:strVal val="visible"/>
                                      </p:to>
                                    </p:set>
                                    <p:animEffect transition="in" filter="dissolve">
                                      <p:cBhvr>
                                        <p:cTn id="29" dur="500"/>
                                        <p:tgtEl>
                                          <p:spTgt spid="33895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338952"/>
                                        </p:tgtEl>
                                        <p:attrNameLst>
                                          <p:attrName>style.visibility</p:attrName>
                                        </p:attrNameLst>
                                      </p:cBhvr>
                                      <p:to>
                                        <p:strVal val="visible"/>
                                      </p:to>
                                    </p:set>
                                    <p:animEffect transition="in" filter="checkerboard(across)">
                                      <p:cBhvr>
                                        <p:cTn id="34" dur="500"/>
                                        <p:tgtEl>
                                          <p:spTgt spid="33895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896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895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38953"/>
                                        </p:tgtEl>
                                        <p:attrNameLst>
                                          <p:attrName>style.visibility</p:attrName>
                                        </p:attrNameLst>
                                      </p:cBhvr>
                                      <p:to>
                                        <p:strVal val="visible"/>
                                      </p:to>
                                    </p:set>
                                    <p:animEffect transition="in" filter="dissolve">
                                      <p:cBhvr>
                                        <p:cTn id="47" dur="500"/>
                                        <p:tgtEl>
                                          <p:spTgt spid="33895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338954"/>
                                        </p:tgtEl>
                                        <p:attrNameLst>
                                          <p:attrName>style.visibility</p:attrName>
                                        </p:attrNameLst>
                                      </p:cBhvr>
                                      <p:to>
                                        <p:strVal val="visible"/>
                                      </p:to>
                                    </p:set>
                                    <p:animEffect transition="in" filter="checkerboard(across)">
                                      <p:cBhvr>
                                        <p:cTn id="52" dur="500"/>
                                        <p:tgtEl>
                                          <p:spTgt spid="33895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38948">
                                            <p:txEl>
                                              <p:pRg st="0" end="0"/>
                                            </p:txEl>
                                          </p:spTgt>
                                        </p:tgtEl>
                                        <p:attrNameLst>
                                          <p:attrName>style.visibility</p:attrName>
                                        </p:attrNameLst>
                                      </p:cBhvr>
                                      <p:to>
                                        <p:strVal val="visible"/>
                                      </p:to>
                                    </p:set>
                                    <p:animEffect transition="in" filter="blinds(horizontal)">
                                      <p:cBhvr>
                                        <p:cTn id="57" dur="500"/>
                                        <p:tgtEl>
                                          <p:spTgt spid="338948">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38948">
                                            <p:txEl>
                                              <p:pRg st="1" end="1"/>
                                            </p:txEl>
                                          </p:spTgt>
                                        </p:tgtEl>
                                        <p:attrNameLst>
                                          <p:attrName>style.visibility</p:attrName>
                                        </p:attrNameLst>
                                      </p:cBhvr>
                                      <p:to>
                                        <p:strVal val="visible"/>
                                      </p:to>
                                    </p:set>
                                    <p:animEffect transition="in" filter="blinds(horizontal)">
                                      <p:cBhvr>
                                        <p:cTn id="62" dur="500"/>
                                        <p:tgtEl>
                                          <p:spTgt spid="3389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8" grpId="0" build="p" bldLvl="2" autoUpdateAnimBg="0"/>
      <p:bldP spid="338949" grpId="0" autoUpdateAnimBg="0"/>
      <p:bldP spid="338950" grpId="0" autoUpdateAnimBg="0"/>
      <p:bldP spid="338951" grpId="0" autoUpdateAnimBg="0"/>
      <p:bldP spid="338952" grpId="0" autoUpdateAnimBg="0"/>
      <p:bldP spid="338953" grpId="0" autoUpdateAnimBg="0"/>
      <p:bldP spid="338954" grpId="0" autoUpdateAnimBg="0"/>
      <p:bldP spid="338957" grpId="0"/>
      <p:bldP spid="338958" grpId="0"/>
      <p:bldP spid="338959" grpId="0"/>
      <p:bldP spid="338961" grpId="0" animBg="1"/>
      <p:bldP spid="33896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47625" y="-2369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970" name="Picture 2" descr="FIG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75" y="1490865"/>
            <a:ext cx="5953125" cy="4517620"/>
          </a:xfrm>
          <a:prstGeom prst="rect">
            <a:avLst/>
          </a:prstGeom>
          <a:noFill/>
          <a:extLst>
            <a:ext uri="{909E8E84-426E-40DD-AFC4-6F175D3DCCD1}">
              <a14:hiddenFill xmlns:a14="http://schemas.microsoft.com/office/drawing/2010/main">
                <a:solidFill>
                  <a:srgbClr val="FFFFFF"/>
                </a:solidFill>
              </a14:hiddenFill>
            </a:ext>
          </a:extLst>
        </p:spPr>
      </p:pic>
      <p:sp>
        <p:nvSpPr>
          <p:cNvPr id="339971" name="Text Box 3"/>
          <p:cNvSpPr txBox="1">
            <a:spLocks noChangeArrowheads="1"/>
          </p:cNvSpPr>
          <p:nvPr/>
        </p:nvSpPr>
        <p:spPr bwMode="auto">
          <a:xfrm>
            <a:off x="3041029" y="304800"/>
            <a:ext cx="32143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altLang="en-US" sz="2400" smtClean="0">
                <a:solidFill>
                  <a:schemeClr val="bg1"/>
                </a:solidFill>
                <a:latin typeface="Arial" charset="0"/>
              </a:rPr>
              <a:t>Three-tier </a:t>
            </a:r>
            <a:r>
              <a:rPr lang="en-US" altLang="en-US" sz="2400" dirty="0">
                <a:solidFill>
                  <a:schemeClr val="bg1"/>
                </a:solidFill>
                <a:latin typeface="Arial" charset="0"/>
              </a:rPr>
              <a:t>architecture</a:t>
            </a:r>
          </a:p>
        </p:txBody>
      </p:sp>
      <p:sp>
        <p:nvSpPr>
          <p:cNvPr id="339972" name="Text Box 4"/>
          <p:cNvSpPr txBox="1">
            <a:spLocks noChangeArrowheads="1"/>
          </p:cNvSpPr>
          <p:nvPr/>
        </p:nvSpPr>
        <p:spPr bwMode="auto">
          <a:xfrm>
            <a:off x="3590925" y="1877810"/>
            <a:ext cx="205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b="1">
                <a:solidFill>
                  <a:srgbClr val="FF9900"/>
                </a:solidFill>
                <a:effectLst>
                  <a:outerShdw blurRad="38100" dist="38100" dir="2700000" algn="tl">
                    <a:srgbClr val="000000"/>
                  </a:outerShdw>
                </a:effectLst>
                <a:latin typeface="Arial Narrow" charset="0"/>
              </a:rPr>
              <a:t>Thinnest clients</a:t>
            </a:r>
          </a:p>
        </p:txBody>
      </p:sp>
      <p:sp>
        <p:nvSpPr>
          <p:cNvPr id="339973" name="Text Box 5"/>
          <p:cNvSpPr txBox="1">
            <a:spLocks noChangeArrowheads="1"/>
          </p:cNvSpPr>
          <p:nvPr/>
        </p:nvSpPr>
        <p:spPr bwMode="auto">
          <a:xfrm>
            <a:off x="5648325" y="3429000"/>
            <a:ext cx="2743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800" b="1">
                <a:solidFill>
                  <a:srgbClr val="FF9900"/>
                </a:solidFill>
                <a:effectLst>
                  <a:outerShdw blurRad="38100" dist="38100" dir="2700000" algn="tl">
                    <a:srgbClr val="000000"/>
                  </a:outerShdw>
                </a:effectLst>
                <a:latin typeface="Arial Narrow" charset="0"/>
              </a:rPr>
              <a:t>Business rules on separate server</a:t>
            </a:r>
          </a:p>
        </p:txBody>
      </p:sp>
      <p:sp>
        <p:nvSpPr>
          <p:cNvPr id="339974" name="Text Box 6"/>
          <p:cNvSpPr txBox="1">
            <a:spLocks noChangeArrowheads="1"/>
          </p:cNvSpPr>
          <p:nvPr/>
        </p:nvSpPr>
        <p:spPr bwMode="auto">
          <a:xfrm>
            <a:off x="2476500" y="5186160"/>
            <a:ext cx="2438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b="1">
                <a:solidFill>
                  <a:srgbClr val="FF9900"/>
                </a:solidFill>
                <a:effectLst>
                  <a:outerShdw blurRad="38100" dist="38100" dir="2700000" algn="tl">
                    <a:srgbClr val="000000"/>
                  </a:outerShdw>
                </a:effectLst>
                <a:latin typeface="Georgia" charset="0"/>
              </a:rPr>
              <a:t>DBMS only on DB server</a:t>
            </a:r>
          </a:p>
        </p:txBody>
      </p:sp>
    </p:spTree>
    <p:extLst>
      <p:ext uri="{BB962C8B-B14F-4D97-AF65-F5344CB8AC3E}">
        <p14:creationId xmlns:p14="http://schemas.microsoft.com/office/powerpoint/2010/main" val="504725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9972"/>
                                        </p:tgtEl>
                                        <p:attrNameLst>
                                          <p:attrName>style.visibility</p:attrName>
                                        </p:attrNameLst>
                                      </p:cBhvr>
                                      <p:to>
                                        <p:strVal val="visible"/>
                                      </p:to>
                                    </p:set>
                                    <p:animEffect transition="in" filter="box(in)">
                                      <p:cBhvr>
                                        <p:cTn id="7" dur="500"/>
                                        <p:tgtEl>
                                          <p:spTgt spid="339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9973"/>
                                        </p:tgtEl>
                                        <p:attrNameLst>
                                          <p:attrName>style.visibility</p:attrName>
                                        </p:attrNameLst>
                                      </p:cBhvr>
                                      <p:to>
                                        <p:strVal val="visible"/>
                                      </p:to>
                                    </p:set>
                                    <p:animEffect transition="in" filter="box(in)">
                                      <p:cBhvr>
                                        <p:cTn id="12" dur="500"/>
                                        <p:tgtEl>
                                          <p:spTgt spid="339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9974"/>
                                        </p:tgtEl>
                                        <p:attrNameLst>
                                          <p:attrName>style.visibility</p:attrName>
                                        </p:attrNameLst>
                                      </p:cBhvr>
                                      <p:to>
                                        <p:strVal val="visible"/>
                                      </p:to>
                                    </p:set>
                                    <p:animEffect transition="in" filter="box(in)">
                                      <p:cBhvr>
                                        <p:cTn id="17" dur="500"/>
                                        <p:tgtEl>
                                          <p:spTgt spid="339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2" grpId="0" autoUpdateAnimBg="0"/>
      <p:bldP spid="339973" grpId="0" autoUpdateAnimBg="0"/>
      <p:bldP spid="33997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0994" name="Rectangle 2"/>
          <p:cNvSpPr>
            <a:spLocks noGrp="1" noChangeArrowheads="1"/>
          </p:cNvSpPr>
          <p:nvPr>
            <p:ph type="title"/>
          </p:nvPr>
        </p:nvSpPr>
        <p:spPr/>
        <p:txBody>
          <a:bodyPr/>
          <a:lstStyle/>
          <a:p>
            <a:r>
              <a:rPr lang="en-US" altLang="en-US" dirty="0">
                <a:solidFill>
                  <a:schemeClr val="bg1"/>
                </a:solidFill>
              </a:rPr>
              <a:t>Advantages of Three-Tier Architectures</a:t>
            </a:r>
          </a:p>
        </p:txBody>
      </p:sp>
      <p:sp>
        <p:nvSpPr>
          <p:cNvPr id="340995" name="Rectangle 3"/>
          <p:cNvSpPr>
            <a:spLocks noGrp="1" noChangeArrowheads="1"/>
          </p:cNvSpPr>
          <p:nvPr>
            <p:ph type="body" idx="1"/>
          </p:nvPr>
        </p:nvSpPr>
        <p:spPr/>
        <p:txBody>
          <a:bodyPr/>
          <a:lstStyle/>
          <a:p>
            <a:r>
              <a:rPr lang="en-US" altLang="en-US"/>
              <a:t>Scalability</a:t>
            </a:r>
          </a:p>
          <a:p>
            <a:r>
              <a:rPr lang="en-US" altLang="en-US"/>
              <a:t>Technological flexibility</a:t>
            </a:r>
          </a:p>
          <a:p>
            <a:r>
              <a:rPr lang="en-US" altLang="en-US"/>
              <a:t>Long-term cost reduction</a:t>
            </a:r>
          </a:p>
          <a:p>
            <a:r>
              <a:rPr lang="en-US" altLang="en-US"/>
              <a:t>Better match of systems to business needs</a:t>
            </a:r>
          </a:p>
          <a:p>
            <a:r>
              <a:rPr lang="en-US" altLang="en-US"/>
              <a:t>Improved customer service</a:t>
            </a:r>
          </a:p>
          <a:p>
            <a:r>
              <a:rPr lang="en-US" altLang="en-US"/>
              <a:t>Competitive advantage</a:t>
            </a:r>
          </a:p>
          <a:p>
            <a:r>
              <a:rPr lang="en-US" altLang="en-US"/>
              <a:t>Reduced risk</a:t>
            </a:r>
          </a:p>
          <a:p>
            <a:endParaRPr lang="en-US" altLang="en-US"/>
          </a:p>
        </p:txBody>
      </p:sp>
    </p:spTree>
    <p:extLst>
      <p:ext uri="{BB962C8B-B14F-4D97-AF65-F5344CB8AC3E}">
        <p14:creationId xmlns:p14="http://schemas.microsoft.com/office/powerpoint/2010/main" val="3567534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2018" name="Rectangle 2"/>
          <p:cNvSpPr>
            <a:spLocks noGrp="1" noChangeArrowheads="1"/>
          </p:cNvSpPr>
          <p:nvPr>
            <p:ph type="title"/>
          </p:nvPr>
        </p:nvSpPr>
        <p:spPr/>
        <p:txBody>
          <a:bodyPr/>
          <a:lstStyle/>
          <a:p>
            <a:r>
              <a:rPr lang="en-US" altLang="en-US" dirty="0">
                <a:solidFill>
                  <a:schemeClr val="bg1"/>
                </a:solidFill>
              </a:rPr>
              <a:t>Challenges of Three-tier Architectures</a:t>
            </a:r>
          </a:p>
        </p:txBody>
      </p:sp>
      <p:sp>
        <p:nvSpPr>
          <p:cNvPr id="342019" name="Rectangle 3"/>
          <p:cNvSpPr>
            <a:spLocks noGrp="1" noChangeArrowheads="1"/>
          </p:cNvSpPr>
          <p:nvPr>
            <p:ph type="body" idx="1"/>
          </p:nvPr>
        </p:nvSpPr>
        <p:spPr>
          <a:xfrm>
            <a:off x="381000" y="2362200"/>
            <a:ext cx="8305800" cy="3581400"/>
          </a:xfrm>
        </p:spPr>
        <p:txBody>
          <a:bodyPr/>
          <a:lstStyle/>
          <a:p>
            <a:pPr>
              <a:lnSpc>
                <a:spcPct val="90000"/>
              </a:lnSpc>
            </a:pPr>
            <a:r>
              <a:rPr lang="en-US" altLang="en-US" sz="4000"/>
              <a:t>High short-term costs</a:t>
            </a:r>
          </a:p>
          <a:p>
            <a:pPr>
              <a:lnSpc>
                <a:spcPct val="90000"/>
              </a:lnSpc>
            </a:pPr>
            <a:r>
              <a:rPr lang="en-US" altLang="en-US" sz="4000"/>
              <a:t>Tools and training</a:t>
            </a:r>
          </a:p>
          <a:p>
            <a:pPr>
              <a:lnSpc>
                <a:spcPct val="90000"/>
              </a:lnSpc>
            </a:pPr>
            <a:r>
              <a:rPr lang="en-US" altLang="en-US" sz="4000"/>
              <a:t>Experience</a:t>
            </a:r>
          </a:p>
          <a:p>
            <a:pPr>
              <a:lnSpc>
                <a:spcPct val="90000"/>
              </a:lnSpc>
            </a:pPr>
            <a:r>
              <a:rPr lang="en-US" altLang="en-US" sz="4000"/>
              <a:t>Incompatible standards</a:t>
            </a:r>
          </a:p>
          <a:p>
            <a:pPr>
              <a:lnSpc>
                <a:spcPct val="90000"/>
              </a:lnSpc>
            </a:pPr>
            <a:r>
              <a:rPr lang="en-US" altLang="en-US" sz="4000"/>
              <a:t>Lack of compatible end-user tools</a:t>
            </a:r>
          </a:p>
        </p:txBody>
      </p:sp>
    </p:spTree>
    <p:extLst>
      <p:ext uri="{BB962C8B-B14F-4D97-AF65-F5344CB8AC3E}">
        <p14:creationId xmlns:p14="http://schemas.microsoft.com/office/powerpoint/2010/main" val="180908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758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426" name="Rectangle 2"/>
          <p:cNvSpPr>
            <a:spLocks noGrp="1" noChangeArrowheads="1"/>
          </p:cNvSpPr>
          <p:nvPr>
            <p:ph type="title"/>
          </p:nvPr>
        </p:nvSpPr>
        <p:spPr>
          <a:xfrm>
            <a:off x="457200" y="228600"/>
            <a:ext cx="8229600" cy="1371600"/>
          </a:xfrm>
        </p:spPr>
        <p:txBody>
          <a:bodyPr/>
          <a:lstStyle/>
          <a:p>
            <a:r>
              <a:rPr lang="en-US" altLang="en-US" dirty="0">
                <a:solidFill>
                  <a:schemeClr val="bg1"/>
                </a:solidFill>
              </a:rPr>
              <a:t>Objectives</a:t>
            </a:r>
          </a:p>
        </p:txBody>
      </p:sp>
      <p:sp>
        <p:nvSpPr>
          <p:cNvPr id="359427" name="Rectangle 3"/>
          <p:cNvSpPr>
            <a:spLocks noGrp="1" noChangeArrowheads="1"/>
          </p:cNvSpPr>
          <p:nvPr>
            <p:ph type="body" idx="1"/>
          </p:nvPr>
        </p:nvSpPr>
        <p:spPr>
          <a:xfrm>
            <a:off x="457200" y="1600200"/>
            <a:ext cx="8229600" cy="4495800"/>
          </a:xfrm>
        </p:spPr>
        <p:txBody>
          <a:bodyPr/>
          <a:lstStyle/>
          <a:p>
            <a:pPr>
              <a:lnSpc>
                <a:spcPct val="90000"/>
              </a:lnSpc>
            </a:pPr>
            <a:r>
              <a:rPr lang="en-US" altLang="en-US" sz="2400"/>
              <a:t>Definition of terms</a:t>
            </a:r>
          </a:p>
          <a:p>
            <a:pPr>
              <a:lnSpc>
                <a:spcPct val="90000"/>
              </a:lnSpc>
            </a:pPr>
            <a:r>
              <a:rPr lang="en-US" altLang="en-US" sz="2400"/>
              <a:t>List advantages of client/server architecture</a:t>
            </a:r>
          </a:p>
          <a:p>
            <a:pPr>
              <a:lnSpc>
                <a:spcPct val="90000"/>
              </a:lnSpc>
            </a:pPr>
            <a:r>
              <a:rPr lang="en-US" altLang="en-US" sz="2400"/>
              <a:t>Explain three application components: presentation, processing, and storage</a:t>
            </a:r>
          </a:p>
          <a:p>
            <a:pPr>
              <a:lnSpc>
                <a:spcPct val="90000"/>
              </a:lnSpc>
            </a:pPr>
            <a:r>
              <a:rPr lang="en-US" altLang="en-US" sz="2400"/>
              <a:t>Suggest partitioning possibilities</a:t>
            </a:r>
          </a:p>
          <a:p>
            <a:pPr>
              <a:lnSpc>
                <a:spcPct val="90000"/>
              </a:lnSpc>
            </a:pPr>
            <a:r>
              <a:rPr lang="en-US" altLang="en-US" sz="2400"/>
              <a:t>Distinguish between file server, database server, 3-tier, and n-tier approaches</a:t>
            </a:r>
          </a:p>
          <a:p>
            <a:pPr>
              <a:lnSpc>
                <a:spcPct val="90000"/>
              </a:lnSpc>
            </a:pPr>
            <a:r>
              <a:rPr lang="en-US" altLang="en-US" sz="2400"/>
              <a:t>Describe and discuss middleware</a:t>
            </a:r>
          </a:p>
          <a:p>
            <a:pPr>
              <a:lnSpc>
                <a:spcPct val="90000"/>
              </a:lnSpc>
            </a:pPr>
            <a:r>
              <a:rPr lang="en-US" altLang="en-US" sz="2400"/>
              <a:t>Explain query-by-example (QBE)</a:t>
            </a:r>
          </a:p>
          <a:p>
            <a:pPr>
              <a:lnSpc>
                <a:spcPct val="90000"/>
              </a:lnSpc>
            </a:pPr>
            <a:r>
              <a:rPr lang="en-US" altLang="en-US" sz="2400"/>
              <a:t>Explain database linking via ODBC and JDBC</a:t>
            </a:r>
          </a:p>
          <a:p>
            <a:pPr>
              <a:lnSpc>
                <a:spcPct val="90000"/>
              </a:lnSpc>
            </a:pPr>
            <a:r>
              <a:rPr lang="en-US" altLang="en-US" sz="2400"/>
              <a:t>Explain VBA and Microsoft Access</a:t>
            </a:r>
          </a:p>
          <a:p>
            <a:pPr>
              <a:lnSpc>
                <a:spcPct val="90000"/>
              </a:lnSpc>
            </a:pPr>
            <a:endParaRPr lang="en-US" altLang="en-US" sz="2400"/>
          </a:p>
        </p:txBody>
      </p:sp>
    </p:spTree>
    <p:extLst>
      <p:ext uri="{BB962C8B-B14F-4D97-AF65-F5344CB8AC3E}">
        <p14:creationId xmlns:p14="http://schemas.microsoft.com/office/powerpoint/2010/main" val="147570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942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59427">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942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59427">
                                            <p:txEl>
                                              <p:pRg st="1" end="1"/>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942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59427">
                                            <p:txEl>
                                              <p:pRg st="2" end="2"/>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942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59427">
                                            <p:txEl>
                                              <p:pRg st="3" end="3"/>
                                            </p:txEl>
                                          </p:spTgt>
                                        </p:tgtEl>
                                        <p:attrNameLst>
                                          <p:attrName>ppt_c</p:attrName>
                                        </p:attrNameLst>
                                      </p:cBhvr>
                                      <p:to>
                                        <a:schemeClr val="accent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942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59427">
                                            <p:txEl>
                                              <p:pRg st="4" end="4"/>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942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59427">
                                            <p:txEl>
                                              <p:pRg st="5" end="5"/>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942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59427">
                                            <p:txEl>
                                              <p:pRg st="6" end="6"/>
                                            </p:txEl>
                                          </p:spTgt>
                                        </p:tgtEl>
                                        <p:attrNameLst>
                                          <p:attrName>ppt_c</p:attrName>
                                        </p:attrNameLst>
                                      </p:cBhvr>
                                      <p:to>
                                        <a:schemeClr val="accent1"/>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59427">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59427">
                                            <p:txEl>
                                              <p:pRg st="7" end="7"/>
                                            </p:txEl>
                                          </p:spTgt>
                                        </p:tgtEl>
                                        <p:attrNameLst>
                                          <p:attrName>ppt_c</p:attrName>
                                        </p:attrNameLst>
                                      </p:cBhvr>
                                      <p:to>
                                        <a:schemeClr val="accent1"/>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59427">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359427">
                                            <p:txEl>
                                              <p:pRg st="8" end="8"/>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889844"/>
            <a:ext cx="7696200" cy="1754326"/>
          </a:xfrm>
          <a:prstGeom prst="rect">
            <a:avLst/>
          </a:prstGeom>
        </p:spPr>
        <p:txBody>
          <a:bodyPr wrap="square">
            <a:spAutoFit/>
          </a:bodyPr>
          <a:lstStyle/>
          <a:p>
            <a:r>
              <a:rPr lang="en-US" dirty="0">
                <a:latin typeface="Times New Roman" charset="0"/>
              </a:rPr>
              <a:t>A request from a client is constructed of SQL statements, which are stored in a </a:t>
            </a:r>
            <a:r>
              <a:rPr lang="en-US" dirty="0" smtClean="0">
                <a:latin typeface="Times New Roman" charset="0"/>
              </a:rPr>
              <a:t>The </a:t>
            </a:r>
            <a:r>
              <a:rPr lang="en-US" dirty="0">
                <a:latin typeface="Times New Roman" charset="0"/>
              </a:rPr>
              <a:t>file is transferred to the server component for processing. </a:t>
            </a:r>
            <a:endParaRPr lang="en-US" dirty="0" smtClean="0">
              <a:latin typeface="Times New Roman" charset="0"/>
            </a:endParaRPr>
          </a:p>
          <a:p>
            <a:endParaRPr lang="en-US" dirty="0">
              <a:latin typeface="Times New Roman" charset="0"/>
            </a:endParaRPr>
          </a:p>
          <a:p>
            <a:r>
              <a:rPr lang="en-US" dirty="0" smtClean="0">
                <a:latin typeface="Times New Roman" charset="0"/>
              </a:rPr>
              <a:t>Database </a:t>
            </a:r>
            <a:r>
              <a:rPr lang="en-US" dirty="0">
                <a:latin typeface="Times New Roman" charset="0"/>
              </a:rPr>
              <a:t>management software on the server reads and follows the directions of the SQL </a:t>
            </a:r>
            <a:r>
              <a:rPr lang="en-US" dirty="0" smtClean="0">
                <a:latin typeface="Times New Roman" charset="0"/>
              </a:rPr>
              <a:t>state-</a:t>
            </a:r>
            <a:r>
              <a:rPr lang="en-US" dirty="0" err="1" smtClean="0">
                <a:latin typeface="Times New Roman" charset="0"/>
              </a:rPr>
              <a:t>ments</a:t>
            </a:r>
            <a:r>
              <a:rPr lang="en-US" dirty="0" smtClean="0">
                <a:latin typeface="Times New Roman" charset="0"/>
              </a:rPr>
              <a:t> </a:t>
            </a:r>
            <a:r>
              <a:rPr lang="en-US" dirty="0">
                <a:latin typeface="Times New Roman" charset="0"/>
              </a:rPr>
              <a:t>in the request.</a:t>
            </a:r>
          </a:p>
          <a:p>
            <a:r>
              <a:rPr lang="en-US" dirty="0" smtClean="0">
                <a:latin typeface="Times New Roman" charset="0"/>
              </a:rPr>
              <a:t>.</a:t>
            </a:r>
            <a:endParaRPr lang="en-US" dirty="0">
              <a:latin typeface="Times New Roman" charset="0"/>
            </a:endParaRPr>
          </a:p>
        </p:txBody>
      </p:sp>
      <p:pic>
        <p:nvPicPr>
          <p:cNvPr id="6" name="Picture 5"/>
          <p:cNvPicPr>
            <a:picLocks noChangeAspect="1"/>
          </p:cNvPicPr>
          <p:nvPr/>
        </p:nvPicPr>
        <p:blipFill>
          <a:blip r:embed="rId2"/>
          <a:stretch>
            <a:fillRect/>
          </a:stretch>
        </p:blipFill>
        <p:spPr>
          <a:xfrm>
            <a:off x="1371600" y="2819400"/>
            <a:ext cx="6707623" cy="2766030"/>
          </a:xfrm>
          <a:prstGeom prst="rect">
            <a:avLst/>
          </a:prstGeom>
        </p:spPr>
      </p:pic>
    </p:spTree>
    <p:extLst>
      <p:ext uri="{BB962C8B-B14F-4D97-AF65-F5344CB8AC3E}">
        <p14:creationId xmlns:p14="http://schemas.microsoft.com/office/powerpoint/2010/main" val="1234315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92838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7"/>
          <p:cNvSpPr>
            <a:spLocks noChangeArrowheads="1"/>
          </p:cNvSpPr>
          <p:nvPr/>
        </p:nvSpPr>
        <p:spPr bwMode="auto">
          <a:xfrm>
            <a:off x="762000" y="1186701"/>
            <a:ext cx="804203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endParaRPr lang="en-US" altLang="en-US" sz="2000" dirty="0">
              <a:solidFill>
                <a:schemeClr val="tx2"/>
              </a:solidFill>
            </a:endParaRPr>
          </a:p>
          <a:p>
            <a:pPr algn="ctr"/>
            <a:r>
              <a:rPr lang="en-US" altLang="en-US" sz="4400" dirty="0" smtClean="0">
                <a:solidFill>
                  <a:schemeClr val="bg1"/>
                </a:solidFill>
              </a:rPr>
              <a:t>Client / Server Database </a:t>
            </a:r>
            <a:endParaRPr lang="en-US" altLang="en-US" sz="4400" dirty="0">
              <a:solidFill>
                <a:schemeClr val="bg1"/>
              </a:solidFill>
            </a:endParaRPr>
          </a:p>
        </p:txBody>
      </p:sp>
      <p:sp>
        <p:nvSpPr>
          <p:cNvPr id="7" name="Rectangle 6"/>
          <p:cNvSpPr/>
          <p:nvPr/>
        </p:nvSpPr>
        <p:spPr>
          <a:xfrm>
            <a:off x="381000" y="2780551"/>
            <a:ext cx="8042032" cy="1754326"/>
          </a:xfrm>
          <a:prstGeom prst="rect">
            <a:avLst/>
          </a:prstGeom>
        </p:spPr>
        <p:txBody>
          <a:bodyPr wrap="square">
            <a:spAutoFit/>
          </a:bodyPr>
          <a:lstStyle/>
          <a:p>
            <a:r>
              <a:rPr lang="en-US" dirty="0">
                <a:latin typeface="Times New Roman" charset="0"/>
              </a:rPr>
              <a:t>A database management system is designed to respond to multiple requests within a reasonable time frame, but requests can be delayed because the server component of the client/server model is the central point for requests. It can become a bottleneck on the network. If two requests require the same resources (i.e., data), the second request must wait until the first is processed.</a:t>
            </a:r>
          </a:p>
          <a:p>
            <a:r>
              <a:rPr lang="cs-CZ" dirty="0">
                <a:latin typeface="Times New Roman" charset="0"/>
              </a:rPr>
              <a:t> </a:t>
            </a:r>
          </a:p>
        </p:txBody>
      </p:sp>
    </p:spTree>
    <p:extLst>
      <p:ext uri="{BB962C8B-B14F-4D97-AF65-F5344CB8AC3E}">
        <p14:creationId xmlns:p14="http://schemas.microsoft.com/office/powerpoint/2010/main" val="800154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113" y="-34924"/>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Grp="1" noChangeArrowheads="1"/>
          </p:cNvSpPr>
          <p:nvPr>
            <p:ph type="title"/>
          </p:nvPr>
        </p:nvSpPr>
        <p:spPr/>
        <p:txBody>
          <a:bodyPr/>
          <a:lstStyle/>
          <a:p>
            <a:pPr rtl="0"/>
            <a:r>
              <a:rPr lang="en-US" altLang="en-US" dirty="0">
                <a:solidFill>
                  <a:schemeClr val="bg1"/>
                </a:solidFill>
              </a:rPr>
              <a:t>Databases History</a:t>
            </a:r>
          </a:p>
        </p:txBody>
      </p:sp>
      <p:sp>
        <p:nvSpPr>
          <p:cNvPr id="6147" name="Rectangle 3"/>
          <p:cNvSpPr>
            <a:spLocks noGrp="1" noChangeArrowheads="1"/>
          </p:cNvSpPr>
          <p:nvPr>
            <p:ph type="body" idx="1"/>
          </p:nvPr>
        </p:nvSpPr>
        <p:spPr>
          <a:xfrm>
            <a:off x="468313" y="1700213"/>
            <a:ext cx="8229600" cy="4411662"/>
          </a:xfrm>
        </p:spPr>
        <p:txBody>
          <a:bodyPr/>
          <a:lstStyle/>
          <a:p>
            <a:pPr algn="l" rtl="0"/>
            <a:r>
              <a:rPr lang="en-US" altLang="en-US" dirty="0"/>
              <a:t>The first databases were stored on large centralized mainframe computers that users accessed from terminals</a:t>
            </a:r>
          </a:p>
          <a:p>
            <a:pPr algn="l" rtl="0"/>
            <a:r>
              <a:rPr lang="en-US" altLang="en-US" dirty="0"/>
              <a:t>As distributed computing and microcomputers became popular during the 1980s, two knew kinds of databases emerged: </a:t>
            </a:r>
            <a:r>
              <a:rPr lang="en-US" altLang="en-US" b="1" dirty="0">
                <a:solidFill>
                  <a:srgbClr val="D60093"/>
                </a:solidFill>
              </a:rPr>
              <a:t>personal databases</a:t>
            </a:r>
            <a:r>
              <a:rPr lang="en-US" altLang="en-US" dirty="0"/>
              <a:t> and </a:t>
            </a:r>
            <a:r>
              <a:rPr lang="en-US" altLang="en-US" b="1" dirty="0">
                <a:solidFill>
                  <a:srgbClr val="0099CC"/>
                </a:solidFill>
              </a:rPr>
              <a:t>client/server databases.   </a:t>
            </a:r>
          </a:p>
        </p:txBody>
      </p:sp>
    </p:spTree>
    <p:extLst>
      <p:ext uri="{BB962C8B-B14F-4D97-AF65-F5344CB8AC3E}">
        <p14:creationId xmlns:p14="http://schemas.microsoft.com/office/powerpoint/2010/main" val="1538222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23446" y="-25399"/>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title"/>
          </p:nvPr>
        </p:nvSpPr>
        <p:spPr/>
        <p:txBody>
          <a:bodyPr/>
          <a:lstStyle/>
          <a:p>
            <a:r>
              <a:rPr lang="en-US" altLang="en-US" dirty="0">
                <a:solidFill>
                  <a:schemeClr val="bg1"/>
                </a:solidFill>
              </a:rPr>
              <a:t>Personal Databases</a:t>
            </a:r>
          </a:p>
        </p:txBody>
      </p:sp>
      <p:sp>
        <p:nvSpPr>
          <p:cNvPr id="3075" name="Rectangle 3"/>
          <p:cNvSpPr>
            <a:spLocks noGrp="1" noChangeArrowheads="1"/>
          </p:cNvSpPr>
          <p:nvPr>
            <p:ph type="body" idx="1"/>
          </p:nvPr>
        </p:nvSpPr>
        <p:spPr>
          <a:xfrm>
            <a:off x="457200" y="1719263"/>
            <a:ext cx="7931150" cy="4446587"/>
          </a:xfrm>
        </p:spPr>
        <p:txBody>
          <a:bodyPr/>
          <a:lstStyle/>
          <a:p>
            <a:pPr algn="l" rtl="0"/>
            <a:r>
              <a:rPr lang="en-US" altLang="en-US" sz="2800" dirty="0"/>
              <a:t>Personal database systems, such as </a:t>
            </a:r>
            <a:r>
              <a:rPr lang="en-US" altLang="en-US" sz="2800" b="1" dirty="0"/>
              <a:t>Microsoft Access and FoxPro</a:t>
            </a:r>
            <a:r>
              <a:rPr lang="en-US" altLang="en-US" sz="2800" dirty="0"/>
              <a:t>, are aimed toward single-user database applications that usually are stored on a single user’s desktop computer, or a client workstation.</a:t>
            </a:r>
          </a:p>
          <a:p>
            <a:pPr algn="l" rtl="0"/>
            <a:r>
              <a:rPr lang="en-US" altLang="en-US" sz="2800" dirty="0"/>
              <a:t>When a personal DBMS is used for multi-user application, the database application files are stored on a file server and transmitted to the individual users across the network.</a:t>
            </a:r>
          </a:p>
        </p:txBody>
      </p:sp>
    </p:spTree>
    <p:extLst>
      <p:ext uri="{BB962C8B-B14F-4D97-AF65-F5344CB8AC3E}">
        <p14:creationId xmlns:p14="http://schemas.microsoft.com/office/powerpoint/2010/main" val="1489734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title"/>
          </p:nvPr>
        </p:nvSpPr>
        <p:spPr/>
        <p:txBody>
          <a:bodyPr/>
          <a:lstStyle/>
          <a:p>
            <a:r>
              <a:rPr lang="en-US" altLang="en-US" dirty="0">
                <a:solidFill>
                  <a:schemeClr val="bg1"/>
                </a:solidFill>
              </a:rPr>
              <a:t>Personal Databases</a:t>
            </a:r>
          </a:p>
        </p:txBody>
      </p:sp>
      <p:sp>
        <p:nvSpPr>
          <p:cNvPr id="11267" name="Rectangle 3"/>
          <p:cNvSpPr>
            <a:spLocks noGrp="1" noChangeArrowheads="1"/>
          </p:cNvSpPr>
          <p:nvPr>
            <p:ph type="body" idx="1"/>
          </p:nvPr>
        </p:nvSpPr>
        <p:spPr/>
        <p:txBody>
          <a:bodyPr/>
          <a:lstStyle/>
          <a:p>
            <a:pPr algn="l" rtl="0"/>
            <a:r>
              <a:rPr lang="en-US" altLang="en-US" sz="2800"/>
              <a:t>With </a:t>
            </a:r>
            <a:r>
              <a:rPr lang="en-US" altLang="en-US" sz="2800">
                <a:solidFill>
                  <a:srgbClr val="FF3399"/>
                </a:solidFill>
              </a:rPr>
              <a:t>a personal DBMS</a:t>
            </a:r>
            <a:r>
              <a:rPr lang="en-US" altLang="en-US" sz="2800"/>
              <a:t>, each client workstation must load the entire database application into main memory along with the client database application in order to view, insert, update, or print data.</a:t>
            </a:r>
          </a:p>
          <a:p>
            <a:pPr algn="l" rtl="0"/>
            <a:r>
              <a:rPr lang="en-US" altLang="en-US" sz="2800"/>
              <a:t>Recent personal databases use indexed files that enable the server to send only part of the DB, but in either case, these DBMSs put a heavy demand on client workstations and on the network.</a:t>
            </a:r>
          </a:p>
        </p:txBody>
      </p:sp>
    </p:spTree>
    <p:extLst>
      <p:ext uri="{BB962C8B-B14F-4D97-AF65-F5344CB8AC3E}">
        <p14:creationId xmlns:p14="http://schemas.microsoft.com/office/powerpoint/2010/main" val="449430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3">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2"/>
          <p:cNvSpPr>
            <a:spLocks noGrp="1" noChangeArrowheads="1"/>
          </p:cNvSpPr>
          <p:nvPr>
            <p:ph type="title"/>
          </p:nvPr>
        </p:nvSpPr>
        <p:spPr/>
        <p:txBody>
          <a:bodyPr/>
          <a:lstStyle/>
          <a:p>
            <a:pPr rtl="0"/>
            <a:r>
              <a:rPr lang="en-US" altLang="en-US" dirty="0">
                <a:solidFill>
                  <a:schemeClr val="bg1"/>
                </a:solidFill>
              </a:rPr>
              <a:t>Client/Server Databases</a:t>
            </a:r>
          </a:p>
        </p:txBody>
      </p:sp>
      <p:sp>
        <p:nvSpPr>
          <p:cNvPr id="12291" name="Rectangle 3"/>
          <p:cNvSpPr>
            <a:spLocks noGrp="1" noChangeArrowheads="1"/>
          </p:cNvSpPr>
          <p:nvPr>
            <p:ph type="body" idx="1"/>
          </p:nvPr>
        </p:nvSpPr>
        <p:spPr/>
        <p:txBody>
          <a:bodyPr/>
          <a:lstStyle/>
          <a:p>
            <a:pPr algn="l" rtl="0"/>
            <a:r>
              <a:rPr lang="en-US" altLang="en-US" sz="2600"/>
              <a:t>In contrast </a:t>
            </a:r>
            <a:r>
              <a:rPr lang="en-US" altLang="en-US" sz="2600" b="1">
                <a:solidFill>
                  <a:srgbClr val="0099CC"/>
                </a:solidFill>
              </a:rPr>
              <a:t>client/server databases</a:t>
            </a:r>
            <a:r>
              <a:rPr lang="en-US" altLang="en-US" sz="2600" b="1"/>
              <a:t>,</a:t>
            </a:r>
            <a:r>
              <a:rPr lang="en-US" altLang="en-US" sz="2600"/>
              <a:t> such as </a:t>
            </a:r>
            <a:r>
              <a:rPr lang="en-US" altLang="en-US" sz="2600">
                <a:solidFill>
                  <a:srgbClr val="FF3399"/>
                </a:solidFill>
              </a:rPr>
              <a:t>Oracle</a:t>
            </a:r>
            <a:r>
              <a:rPr lang="en-US" altLang="en-US" sz="2600"/>
              <a:t>, split the DBMS and the applications accessing the DBMS into a “</a:t>
            </a:r>
            <a:r>
              <a:rPr lang="en-US" altLang="en-US" sz="2600">
                <a:solidFill>
                  <a:srgbClr val="990033"/>
                </a:solidFill>
              </a:rPr>
              <a:t>process</a:t>
            </a:r>
            <a:r>
              <a:rPr lang="en-US" altLang="en-US" sz="2600"/>
              <a:t>” running on the server and the “</a:t>
            </a:r>
            <a:r>
              <a:rPr lang="en-US" altLang="en-US" sz="2600">
                <a:solidFill>
                  <a:srgbClr val="990033"/>
                </a:solidFill>
              </a:rPr>
              <a:t>applications running</a:t>
            </a:r>
            <a:r>
              <a:rPr lang="en-US" altLang="en-US" sz="2600"/>
              <a:t>” on the client.</a:t>
            </a:r>
          </a:p>
          <a:p>
            <a:pPr algn="l" rtl="0"/>
            <a:r>
              <a:rPr lang="en-US" altLang="en-US" sz="2600"/>
              <a:t>The </a:t>
            </a:r>
            <a:r>
              <a:rPr lang="en-US" altLang="en-US" sz="2600" b="1"/>
              <a:t>client application</a:t>
            </a:r>
            <a:r>
              <a:rPr lang="en-US" altLang="en-US" sz="2600"/>
              <a:t> sends data requests across the network. When the server receives a request, the server</a:t>
            </a:r>
            <a:r>
              <a:rPr lang="en-US" altLang="en-US" sz="2600" b="1"/>
              <a:t> DBMS process </a:t>
            </a:r>
            <a:r>
              <a:rPr lang="en-US" altLang="en-US" sz="2600"/>
              <a:t>retrieves the data from the database, performs the requested functions on the data (sorting, filtering, etc) and sends </a:t>
            </a:r>
            <a:r>
              <a:rPr lang="en-US" altLang="en-US" sz="2600" i="1" u="sng">
                <a:solidFill>
                  <a:srgbClr val="FF3399"/>
                </a:solidFill>
              </a:rPr>
              <a:t>only</a:t>
            </a:r>
            <a:r>
              <a:rPr lang="en-US" altLang="en-US" sz="2600"/>
              <a:t> the final query result (not the entire database) back via the network to the client.</a:t>
            </a:r>
          </a:p>
        </p:txBody>
      </p:sp>
    </p:spTree>
    <p:extLst>
      <p:ext uri="{BB962C8B-B14F-4D97-AF65-F5344CB8AC3E}">
        <p14:creationId xmlns:p14="http://schemas.microsoft.com/office/powerpoint/2010/main" val="8772841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7585" y="-54768"/>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Rectangle 2"/>
          <p:cNvSpPr>
            <a:spLocks noGrp="1" noChangeArrowheads="1"/>
          </p:cNvSpPr>
          <p:nvPr>
            <p:ph type="title"/>
          </p:nvPr>
        </p:nvSpPr>
        <p:spPr/>
        <p:txBody>
          <a:bodyPr/>
          <a:lstStyle/>
          <a:p>
            <a:r>
              <a:rPr lang="en-US" altLang="en-US" dirty="0">
                <a:solidFill>
                  <a:schemeClr val="bg1"/>
                </a:solidFill>
              </a:rPr>
              <a:t>Personal vs. Client/Server</a:t>
            </a:r>
          </a:p>
        </p:txBody>
      </p:sp>
      <p:sp>
        <p:nvSpPr>
          <p:cNvPr id="13315" name="Rectangle 3"/>
          <p:cNvSpPr>
            <a:spLocks noGrp="1" noChangeArrowheads="1"/>
          </p:cNvSpPr>
          <p:nvPr>
            <p:ph type="body" idx="1"/>
          </p:nvPr>
        </p:nvSpPr>
        <p:spPr/>
        <p:txBody>
          <a:bodyPr/>
          <a:lstStyle/>
          <a:p>
            <a:pPr algn="l" rtl="0"/>
            <a:r>
              <a:rPr lang="en-US" altLang="en-US"/>
              <a:t>Multi-user client/server databases generate less network traffic than personal database.</a:t>
            </a:r>
            <a:endParaRPr lang="en-US" altLang="en-US" sz="2900" b="1"/>
          </a:p>
          <a:p>
            <a:pPr algn="l" rtl="0"/>
            <a:r>
              <a:rPr lang="en-US" altLang="en-US" sz="2900" b="1"/>
              <a:t>Handle client failures:</a:t>
            </a:r>
            <a:r>
              <a:rPr lang="en-US" altLang="en-US" sz="2900"/>
              <a:t> In a personal database system, when a client workstation fails, the DB is likely to become damaged due to interrupted updates, insertions or deletions. Records in use at that time of the failure are locked by failed client, which means they are unavailable to other users.</a:t>
            </a:r>
            <a:endParaRPr lang="en-US" altLang="en-US" sz="2900" b="1"/>
          </a:p>
        </p:txBody>
      </p:sp>
    </p:spTree>
    <p:extLst>
      <p:ext uri="{BB962C8B-B14F-4D97-AF65-F5344CB8AC3E}">
        <p14:creationId xmlns:p14="http://schemas.microsoft.com/office/powerpoint/2010/main" val="806622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Rectangle 2"/>
          <p:cNvSpPr>
            <a:spLocks noGrp="1" noChangeArrowheads="1"/>
          </p:cNvSpPr>
          <p:nvPr>
            <p:ph type="title"/>
          </p:nvPr>
        </p:nvSpPr>
        <p:spPr/>
        <p:txBody>
          <a:bodyPr/>
          <a:lstStyle/>
          <a:p>
            <a:r>
              <a:rPr lang="en-US" altLang="en-US" dirty="0">
                <a:solidFill>
                  <a:schemeClr val="bg1"/>
                </a:solidFill>
              </a:rPr>
              <a:t>Personal vs. Client/Server</a:t>
            </a:r>
          </a:p>
        </p:txBody>
      </p:sp>
      <p:sp>
        <p:nvSpPr>
          <p:cNvPr id="14339" name="Rectangle 3"/>
          <p:cNvSpPr>
            <a:spLocks noGrp="1" noChangeArrowheads="1"/>
          </p:cNvSpPr>
          <p:nvPr>
            <p:ph type="body" idx="1"/>
          </p:nvPr>
        </p:nvSpPr>
        <p:spPr/>
        <p:txBody>
          <a:bodyPr/>
          <a:lstStyle/>
          <a:p>
            <a:pPr algn="l" rtl="0"/>
            <a:r>
              <a:rPr lang="en-US" altLang="en-US" sz="2600"/>
              <a:t>On the other hand, </a:t>
            </a:r>
            <a:r>
              <a:rPr lang="en-US" altLang="en-US" sz="2600">
                <a:solidFill>
                  <a:srgbClr val="0099CC"/>
                </a:solidFill>
              </a:rPr>
              <a:t>a client/server database</a:t>
            </a:r>
            <a:r>
              <a:rPr lang="en-US" altLang="en-US" sz="2600"/>
              <a:t> is not affected when a client workstation fails. The failed client’s in-progress transactions are lost, but the failure of a single client does not affect other users.</a:t>
            </a:r>
          </a:p>
          <a:p>
            <a:pPr algn="l" rtl="0"/>
            <a:r>
              <a:rPr lang="en-US" altLang="en-US" sz="2600"/>
              <a:t>In the case of a server failure, a central synchronized </a:t>
            </a:r>
            <a:r>
              <a:rPr lang="en-US" altLang="en-US" sz="2600" b="1">
                <a:solidFill>
                  <a:srgbClr val="FF3399"/>
                </a:solidFill>
              </a:rPr>
              <a:t>transaction log</a:t>
            </a:r>
            <a:r>
              <a:rPr lang="en-US" altLang="en-US" sz="2600"/>
              <a:t>, which contains a record of all current  database changes, enables in-progress transactions from all clients to be either fully completed or </a:t>
            </a:r>
            <a:r>
              <a:rPr lang="en-US" altLang="en-US" sz="2600" b="1">
                <a:solidFill>
                  <a:srgbClr val="FF3399"/>
                </a:solidFill>
              </a:rPr>
              <a:t>rolled back</a:t>
            </a:r>
            <a:r>
              <a:rPr lang="en-US" altLang="en-US" sz="2600">
                <a:solidFill>
                  <a:srgbClr val="FF3399"/>
                </a:solidFill>
              </a:rPr>
              <a:t>.</a:t>
            </a:r>
            <a:endParaRPr lang="en-US" altLang="en-US" sz="2600"/>
          </a:p>
        </p:txBody>
      </p:sp>
    </p:spTree>
    <p:extLst>
      <p:ext uri="{BB962C8B-B14F-4D97-AF65-F5344CB8AC3E}">
        <p14:creationId xmlns:p14="http://schemas.microsoft.com/office/powerpoint/2010/main" val="1991174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Rectangle 2"/>
          <p:cNvSpPr>
            <a:spLocks noGrp="1" noChangeArrowheads="1"/>
          </p:cNvSpPr>
          <p:nvPr>
            <p:ph type="title"/>
          </p:nvPr>
        </p:nvSpPr>
        <p:spPr/>
        <p:txBody>
          <a:bodyPr/>
          <a:lstStyle/>
          <a:p>
            <a:r>
              <a:rPr lang="en-US" altLang="en-US" dirty="0">
                <a:solidFill>
                  <a:schemeClr val="bg1"/>
                </a:solidFill>
              </a:rPr>
              <a:t>Personal vs. Client/Server</a:t>
            </a:r>
          </a:p>
        </p:txBody>
      </p:sp>
      <p:sp>
        <p:nvSpPr>
          <p:cNvPr id="15363" name="Rectangle 3"/>
          <p:cNvSpPr>
            <a:spLocks noGrp="1" noChangeArrowheads="1"/>
          </p:cNvSpPr>
          <p:nvPr>
            <p:ph type="body" idx="1"/>
          </p:nvPr>
        </p:nvSpPr>
        <p:spPr>
          <a:xfrm>
            <a:off x="468313" y="1700213"/>
            <a:ext cx="8229600" cy="4411662"/>
          </a:xfrm>
        </p:spPr>
        <p:txBody>
          <a:bodyPr/>
          <a:lstStyle/>
          <a:p>
            <a:pPr algn="l" rtl="0">
              <a:lnSpc>
                <a:spcPct val="80000"/>
              </a:lnSpc>
            </a:pPr>
            <a:r>
              <a:rPr lang="en-US" altLang="en-US" sz="2600" b="1"/>
              <a:t>Handle competing user transactions</a:t>
            </a:r>
            <a:r>
              <a:rPr lang="en-US" altLang="en-US" sz="2600"/>
              <a:t>:  In </a:t>
            </a:r>
            <a:r>
              <a:rPr lang="en-US" altLang="en-US" sz="2600">
                <a:solidFill>
                  <a:srgbClr val="0099CC"/>
                </a:solidFill>
              </a:rPr>
              <a:t>a client/server system</a:t>
            </a:r>
            <a:r>
              <a:rPr lang="en-US" altLang="en-US" sz="2600"/>
              <a:t> the transaction causes the database to read the table and simultaneously </a:t>
            </a:r>
            <a:r>
              <a:rPr lang="en-US" altLang="en-US" sz="2600" u="sng">
                <a:solidFill>
                  <a:srgbClr val="D60093"/>
                </a:solidFill>
              </a:rPr>
              <a:t>lock</a:t>
            </a:r>
            <a:r>
              <a:rPr lang="en-US" altLang="en-US" sz="2600"/>
              <a:t> all or part of the table prior to updating the table.</a:t>
            </a:r>
          </a:p>
          <a:p>
            <a:pPr algn="l" rtl="0">
              <a:lnSpc>
                <a:spcPct val="80000"/>
              </a:lnSpc>
            </a:pPr>
            <a:r>
              <a:rPr lang="en-US" altLang="en-US" sz="2600">
                <a:solidFill>
                  <a:srgbClr val="FF3399"/>
                </a:solidFill>
              </a:rPr>
              <a:t>A personal database</a:t>
            </a:r>
            <a:r>
              <a:rPr lang="en-US" altLang="en-US" sz="2600"/>
              <a:t>, uses </a:t>
            </a:r>
            <a:r>
              <a:rPr lang="en-US" altLang="en-US" sz="2600" b="1">
                <a:solidFill>
                  <a:srgbClr val="FF3399"/>
                </a:solidFill>
              </a:rPr>
              <a:t>optimistic locking</a:t>
            </a:r>
            <a:r>
              <a:rPr lang="en-US" altLang="en-US" sz="2600"/>
              <a:t>: it hopes that two competing transactions will not access the same record at the same time. Optimistic locking, therefore, does not really lock the table. Access will notify the user that the table has been changed since he or she last read it, but then Access offers to proceed and save the update anyway</a:t>
            </a:r>
          </a:p>
        </p:txBody>
      </p:sp>
    </p:spTree>
    <p:extLst>
      <p:ext uri="{BB962C8B-B14F-4D97-AF65-F5344CB8AC3E}">
        <p14:creationId xmlns:p14="http://schemas.microsoft.com/office/powerpoint/2010/main" val="1429360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2"/>
          <p:cNvSpPr>
            <a:spLocks noGrp="1" noChangeArrowheads="1"/>
          </p:cNvSpPr>
          <p:nvPr>
            <p:ph type="title"/>
          </p:nvPr>
        </p:nvSpPr>
        <p:spPr/>
        <p:txBody>
          <a:bodyPr/>
          <a:lstStyle/>
          <a:p>
            <a:pPr rtl="0"/>
            <a:r>
              <a:rPr lang="en-US" altLang="en-US" dirty="0">
                <a:solidFill>
                  <a:schemeClr val="bg1"/>
                </a:solidFill>
              </a:rPr>
              <a:t>The Oracle 10</a:t>
            </a:r>
            <a:r>
              <a:rPr lang="en-US" altLang="en-US" i="1" dirty="0">
                <a:solidFill>
                  <a:schemeClr val="bg1"/>
                </a:solidFill>
              </a:rPr>
              <a:t>g </a:t>
            </a:r>
            <a:r>
              <a:rPr lang="en-US" altLang="en-US" dirty="0">
                <a:solidFill>
                  <a:schemeClr val="bg1"/>
                </a:solidFill>
              </a:rPr>
              <a:t>Client/Server Database</a:t>
            </a:r>
            <a:endParaRPr lang="en-US" altLang="en-US" b="0" dirty="0">
              <a:solidFill>
                <a:schemeClr val="bg1"/>
              </a:solidFill>
            </a:endParaRPr>
          </a:p>
        </p:txBody>
      </p:sp>
      <p:sp>
        <p:nvSpPr>
          <p:cNvPr id="37891" name="Rectangle 3"/>
          <p:cNvSpPr>
            <a:spLocks noGrp="1" noChangeArrowheads="1"/>
          </p:cNvSpPr>
          <p:nvPr>
            <p:ph type="body" idx="1"/>
          </p:nvPr>
        </p:nvSpPr>
        <p:spPr/>
        <p:txBody>
          <a:bodyPr/>
          <a:lstStyle/>
          <a:p>
            <a:pPr algn="l" rtl="0"/>
            <a:r>
              <a:rPr lang="en-US" altLang="en-US"/>
              <a:t>Oracle 10</a:t>
            </a:r>
            <a:r>
              <a:rPr lang="en-US" altLang="en-US" i="1"/>
              <a:t>g</a:t>
            </a:r>
            <a:endParaRPr lang="en-US" altLang="en-US"/>
          </a:p>
          <a:p>
            <a:pPr lvl="1" algn="l" rtl="0"/>
            <a:r>
              <a:rPr lang="en-US" altLang="en-US"/>
              <a:t>Latest release of Oracle Corporation’s relational database</a:t>
            </a:r>
          </a:p>
          <a:p>
            <a:pPr lvl="1" algn="l" rtl="0"/>
            <a:r>
              <a:rPr lang="en-US" altLang="en-US"/>
              <a:t>Client/server database</a:t>
            </a:r>
          </a:p>
          <a:p>
            <a:pPr algn="l" rtl="0"/>
            <a:r>
              <a:rPr lang="en-US" altLang="en-US"/>
              <a:t>Server side</a:t>
            </a:r>
          </a:p>
          <a:p>
            <a:pPr lvl="1" algn="l" rtl="0"/>
            <a:r>
              <a:rPr lang="en-US" altLang="en-US"/>
              <a:t>DBMS server process</a:t>
            </a:r>
          </a:p>
          <a:p>
            <a:pPr algn="l" rtl="0"/>
            <a:r>
              <a:rPr lang="en-US" altLang="en-US"/>
              <a:t>Oracle Net</a:t>
            </a:r>
          </a:p>
          <a:p>
            <a:pPr lvl="1" algn="l" rtl="0"/>
            <a:r>
              <a:rPr lang="en-US" altLang="en-US"/>
              <a:t>Utility that enables network communication between client and server</a:t>
            </a:r>
          </a:p>
        </p:txBody>
      </p:sp>
    </p:spTree>
    <p:extLst>
      <p:ext uri="{BB962C8B-B14F-4D97-AF65-F5344CB8AC3E}">
        <p14:creationId xmlns:p14="http://schemas.microsoft.com/office/powerpoint/2010/main" val="1507108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758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5090" name="Rectangle 2"/>
          <p:cNvSpPr>
            <a:spLocks noGrp="1" noChangeArrowheads="1"/>
          </p:cNvSpPr>
          <p:nvPr>
            <p:ph type="title"/>
          </p:nvPr>
        </p:nvSpPr>
        <p:spPr/>
        <p:txBody>
          <a:bodyPr/>
          <a:lstStyle/>
          <a:p>
            <a:r>
              <a:rPr lang="en-US" altLang="en-US" dirty="0">
                <a:solidFill>
                  <a:schemeClr val="bg1"/>
                </a:solidFill>
              </a:rPr>
              <a:t>Parallel Computer Architectures</a:t>
            </a:r>
          </a:p>
        </p:txBody>
      </p:sp>
      <p:sp>
        <p:nvSpPr>
          <p:cNvPr id="345091" name="Rectangle 3"/>
          <p:cNvSpPr>
            <a:spLocks noGrp="1" noChangeArrowheads="1"/>
          </p:cNvSpPr>
          <p:nvPr>
            <p:ph type="body" idx="1"/>
          </p:nvPr>
        </p:nvSpPr>
        <p:spPr/>
        <p:txBody>
          <a:bodyPr/>
          <a:lstStyle/>
          <a:p>
            <a:pPr>
              <a:lnSpc>
                <a:spcPct val="90000"/>
              </a:lnSpc>
            </a:pPr>
            <a:r>
              <a:rPr lang="en-US" altLang="en-US" b="1" i="1" dirty="0"/>
              <a:t>Tightly Coupled</a:t>
            </a:r>
          </a:p>
          <a:p>
            <a:pPr lvl="1">
              <a:lnSpc>
                <a:spcPct val="90000"/>
              </a:lnSpc>
            </a:pPr>
            <a:r>
              <a:rPr lang="en-US" altLang="en-US" dirty="0"/>
              <a:t>Symmetric Multiprocessing (SMP)</a:t>
            </a:r>
          </a:p>
          <a:p>
            <a:pPr lvl="1">
              <a:lnSpc>
                <a:spcPct val="90000"/>
              </a:lnSpc>
            </a:pPr>
            <a:r>
              <a:rPr lang="en-US" altLang="en-US" dirty="0"/>
              <a:t>Multiple CPUs</a:t>
            </a:r>
          </a:p>
          <a:p>
            <a:pPr lvl="1">
              <a:lnSpc>
                <a:spcPct val="90000"/>
              </a:lnSpc>
            </a:pPr>
            <a:r>
              <a:rPr lang="en-US" altLang="en-US" dirty="0"/>
              <a:t>Shared RAM</a:t>
            </a:r>
          </a:p>
          <a:p>
            <a:pPr>
              <a:lnSpc>
                <a:spcPct val="90000"/>
              </a:lnSpc>
            </a:pPr>
            <a:r>
              <a:rPr lang="en-US" altLang="en-US" b="1" i="1" dirty="0"/>
              <a:t>Loosely Coupled</a:t>
            </a:r>
          </a:p>
          <a:p>
            <a:pPr lvl="1">
              <a:lnSpc>
                <a:spcPct val="90000"/>
              </a:lnSpc>
            </a:pPr>
            <a:r>
              <a:rPr lang="en-US" altLang="en-US" dirty="0"/>
              <a:t>Massively Parallel Processing (MPP)</a:t>
            </a:r>
          </a:p>
          <a:p>
            <a:pPr lvl="1">
              <a:lnSpc>
                <a:spcPct val="90000"/>
              </a:lnSpc>
            </a:pPr>
            <a:r>
              <a:rPr lang="en-US" altLang="en-US" dirty="0"/>
              <a:t>Multiple CPUs</a:t>
            </a:r>
          </a:p>
          <a:p>
            <a:pPr lvl="1">
              <a:lnSpc>
                <a:spcPct val="90000"/>
              </a:lnSpc>
            </a:pPr>
            <a:r>
              <a:rPr lang="en-US" altLang="en-US" dirty="0"/>
              <a:t>Each CPU has its own RAM space</a:t>
            </a:r>
          </a:p>
          <a:p>
            <a:pPr>
              <a:lnSpc>
                <a:spcPct val="90000"/>
              </a:lnSpc>
            </a:pPr>
            <a:endParaRPr lang="en-US" altLang="en-US" dirty="0"/>
          </a:p>
        </p:txBody>
      </p:sp>
    </p:spTree>
    <p:extLst>
      <p:ext uri="{BB962C8B-B14F-4D97-AF65-F5344CB8AC3E}">
        <p14:creationId xmlns:p14="http://schemas.microsoft.com/office/powerpoint/2010/main" val="1648735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794" y="7938"/>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Rectangle 2"/>
          <p:cNvSpPr>
            <a:spLocks noGrp="1" noChangeArrowheads="1"/>
          </p:cNvSpPr>
          <p:nvPr>
            <p:ph type="title"/>
          </p:nvPr>
        </p:nvSpPr>
        <p:spPr/>
        <p:txBody>
          <a:bodyPr/>
          <a:lstStyle/>
          <a:p>
            <a:r>
              <a:rPr lang="en-US" altLang="en-US" dirty="0">
                <a:solidFill>
                  <a:schemeClr val="bg1"/>
                </a:solidFill>
              </a:rPr>
              <a:t>Client/Server Architecture for </a:t>
            </a:r>
            <a:br>
              <a:rPr lang="en-US" altLang="en-US" dirty="0">
                <a:solidFill>
                  <a:schemeClr val="bg1"/>
                </a:solidFill>
              </a:rPr>
            </a:br>
            <a:r>
              <a:rPr lang="en-US" altLang="en-US" dirty="0">
                <a:solidFill>
                  <a:schemeClr val="bg1"/>
                </a:solidFill>
              </a:rPr>
              <a:t>Oracle 10</a:t>
            </a:r>
            <a:r>
              <a:rPr lang="en-US" altLang="en-US" i="1" dirty="0">
                <a:solidFill>
                  <a:schemeClr val="bg1"/>
                </a:solidFill>
              </a:rPr>
              <a:t>g </a:t>
            </a:r>
            <a:r>
              <a:rPr lang="en-US" altLang="en-US" dirty="0">
                <a:solidFill>
                  <a:schemeClr val="bg1"/>
                </a:solidFill>
              </a:rPr>
              <a:t>DBMS</a:t>
            </a:r>
          </a:p>
        </p:txBody>
      </p:sp>
      <p:pic>
        <p:nvPicPr>
          <p:cNvPr id="38915" name="Picture 3" descr="Fig01-23"/>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89138" y="3022600"/>
            <a:ext cx="5164137" cy="1804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404909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8" name="Rectangle 2"/>
          <p:cNvSpPr>
            <a:spLocks noGrp="1" noChangeArrowheads="1"/>
          </p:cNvSpPr>
          <p:nvPr>
            <p:ph type="title"/>
          </p:nvPr>
        </p:nvSpPr>
        <p:spPr/>
        <p:txBody>
          <a:bodyPr/>
          <a:lstStyle/>
          <a:p>
            <a:pPr rtl="0"/>
            <a:r>
              <a:rPr lang="en-US" altLang="en-US" dirty="0">
                <a:solidFill>
                  <a:schemeClr val="bg1"/>
                </a:solidFill>
              </a:rPr>
              <a:t>The Oracle 10</a:t>
            </a:r>
            <a:r>
              <a:rPr lang="en-US" altLang="en-US" i="1" dirty="0">
                <a:solidFill>
                  <a:schemeClr val="bg1"/>
                </a:solidFill>
              </a:rPr>
              <a:t>g </a:t>
            </a:r>
            <a:r>
              <a:rPr lang="en-US" altLang="en-US" dirty="0">
                <a:solidFill>
                  <a:schemeClr val="bg1"/>
                </a:solidFill>
              </a:rPr>
              <a:t>Client/Server Database (continued)</a:t>
            </a:r>
          </a:p>
        </p:txBody>
      </p:sp>
      <p:sp>
        <p:nvSpPr>
          <p:cNvPr id="39939" name="Rectangle 3"/>
          <p:cNvSpPr>
            <a:spLocks noGrp="1" noChangeArrowheads="1"/>
          </p:cNvSpPr>
          <p:nvPr>
            <p:ph type="body" idx="1"/>
          </p:nvPr>
        </p:nvSpPr>
        <p:spPr/>
        <p:txBody>
          <a:bodyPr/>
          <a:lstStyle/>
          <a:p>
            <a:pPr algn="l" rtl="0"/>
            <a:r>
              <a:rPr lang="en-US" altLang="en-US"/>
              <a:t>Oracle Application Server</a:t>
            </a:r>
          </a:p>
          <a:p>
            <a:pPr lvl="1" algn="l" rtl="0"/>
            <a:r>
              <a:rPr lang="en-US" altLang="en-US"/>
              <a:t>Used to create World Wide Web pages that allow users to access Oracle databases </a:t>
            </a:r>
          </a:p>
          <a:p>
            <a:pPr algn="l" rtl="0"/>
            <a:r>
              <a:rPr lang="en-US" altLang="en-US"/>
              <a:t>Oracle client products:</a:t>
            </a:r>
          </a:p>
          <a:p>
            <a:pPr lvl="1" algn="l" rtl="0"/>
            <a:r>
              <a:rPr lang="en-US" altLang="en-US"/>
              <a:t>SQL*Plus</a:t>
            </a:r>
          </a:p>
          <a:p>
            <a:pPr lvl="1" algn="l" rtl="0"/>
            <a:r>
              <a:rPr lang="en-US" altLang="en-US"/>
              <a:t>Oracle 10g</a:t>
            </a:r>
            <a:r>
              <a:rPr lang="en-US" altLang="en-US" i="1"/>
              <a:t> </a:t>
            </a:r>
            <a:r>
              <a:rPr lang="en-US" altLang="en-US"/>
              <a:t>Developer Suite</a:t>
            </a:r>
          </a:p>
          <a:p>
            <a:pPr lvl="1" algn="l" rtl="0">
              <a:buFont typeface="Wingdings" charset="2"/>
              <a:buNone/>
            </a:pPr>
            <a:r>
              <a:rPr lang="en-US" altLang="en-US"/>
              <a:t>         Forms Builder</a:t>
            </a:r>
          </a:p>
          <a:p>
            <a:pPr lvl="1" algn="l" rtl="0">
              <a:buFont typeface="Wingdings" charset="2"/>
              <a:buNone/>
            </a:pPr>
            <a:r>
              <a:rPr lang="en-US" altLang="en-US"/>
              <a:t>         reports Builder</a:t>
            </a:r>
          </a:p>
          <a:p>
            <a:pPr lvl="1" algn="l" rtl="0"/>
            <a:r>
              <a:rPr lang="en-US" altLang="en-US"/>
              <a:t>Enterprise Manager</a:t>
            </a:r>
          </a:p>
        </p:txBody>
      </p:sp>
    </p:spTree>
    <p:extLst>
      <p:ext uri="{BB962C8B-B14F-4D97-AF65-F5344CB8AC3E}">
        <p14:creationId xmlns:p14="http://schemas.microsoft.com/office/powerpoint/2010/main" val="20866803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723" y="-11723"/>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650"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en-US" altLang="en-US" dirty="0" smtClean="0">
                <a:solidFill>
                  <a:schemeClr val="bg1"/>
                </a:solidFill>
              </a:rPr>
              <a:t>Summary</a:t>
            </a:r>
            <a:endParaRPr lang="en-US" altLang="en-US" dirty="0">
              <a:solidFill>
                <a:schemeClr val="bg1"/>
              </a:solidFill>
            </a:endParaRPr>
          </a:p>
        </p:txBody>
      </p:sp>
      <p:sp>
        <p:nvSpPr>
          <p:cNvPr id="923651" name="Rectangle 3"/>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altLang="en-US" sz="2800"/>
              <a:t>Are subject to a lot more errors than guided media channels.</a:t>
            </a:r>
          </a:p>
          <a:p>
            <a:pPr>
              <a:lnSpc>
                <a:spcPct val="90000"/>
              </a:lnSpc>
            </a:pPr>
            <a:r>
              <a:rPr lang="en-US" altLang="en-US" sz="2800"/>
              <a:t>Interference is one cause for errors, can be circumvented with high SNR.</a:t>
            </a:r>
          </a:p>
          <a:p>
            <a:pPr>
              <a:lnSpc>
                <a:spcPct val="90000"/>
              </a:lnSpc>
            </a:pPr>
            <a:r>
              <a:rPr lang="en-US" altLang="en-US" sz="2800"/>
              <a:t>The higher the SNR the less capacity is available for transmission due to the broadcast nature of the channel.</a:t>
            </a:r>
          </a:p>
          <a:p>
            <a:pPr>
              <a:lnSpc>
                <a:spcPct val="90000"/>
              </a:lnSpc>
            </a:pPr>
            <a:r>
              <a:rPr lang="en-US" altLang="en-US" sz="2800"/>
              <a:t>Channel also subject to fading and no coverage holes.</a:t>
            </a:r>
          </a:p>
        </p:txBody>
      </p:sp>
    </p:spTree>
    <p:extLst>
      <p:ext uri="{BB962C8B-B14F-4D97-AF65-F5344CB8AC3E}">
        <p14:creationId xmlns:p14="http://schemas.microsoft.com/office/powerpoint/2010/main" val="870521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758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114" name="Rectangle 2"/>
          <p:cNvSpPr>
            <a:spLocks noGrp="1" noChangeArrowheads="1"/>
          </p:cNvSpPr>
          <p:nvPr>
            <p:ph type="title"/>
          </p:nvPr>
        </p:nvSpPr>
        <p:spPr>
          <a:xfrm>
            <a:off x="304800" y="0"/>
            <a:ext cx="8458200" cy="1143000"/>
          </a:xfrm>
        </p:spPr>
        <p:txBody>
          <a:bodyPr/>
          <a:lstStyle/>
          <a:p>
            <a:r>
              <a:rPr lang="en-US" altLang="en-US" dirty="0">
                <a:solidFill>
                  <a:schemeClr val="bg1"/>
                </a:solidFill>
              </a:rPr>
              <a:t>Parallel Computer Architectures</a:t>
            </a:r>
          </a:p>
        </p:txBody>
      </p:sp>
      <p:pic>
        <p:nvPicPr>
          <p:cNvPr id="346115" name="Picture 3" descr="fg09-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49425"/>
            <a:ext cx="3989388" cy="2822575"/>
          </a:xfrm>
          <a:prstGeom prst="rect">
            <a:avLst/>
          </a:prstGeom>
          <a:noFill/>
          <a:extLst>
            <a:ext uri="{909E8E84-426E-40DD-AFC4-6F175D3DCCD1}">
              <a14:hiddenFill xmlns:a14="http://schemas.microsoft.com/office/drawing/2010/main">
                <a:solidFill>
                  <a:srgbClr val="FFFFFF"/>
                </a:solidFill>
              </a14:hiddenFill>
            </a:ext>
          </a:extLst>
        </p:spPr>
      </p:pic>
      <p:sp>
        <p:nvSpPr>
          <p:cNvPr id="346116" name="Text Box 4"/>
          <p:cNvSpPr txBox="1">
            <a:spLocks noChangeArrowheads="1"/>
          </p:cNvSpPr>
          <p:nvPr/>
        </p:nvSpPr>
        <p:spPr bwMode="auto">
          <a:xfrm>
            <a:off x="4359275" y="1749425"/>
            <a:ext cx="4054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smtClean="0">
                <a:solidFill>
                  <a:srgbClr val="000000"/>
                </a:solidFill>
                <a:latin typeface="Times New Roman" charset="0"/>
              </a:rPr>
              <a:t>Tightly </a:t>
            </a:r>
            <a:r>
              <a:rPr lang="en-US" altLang="en-US" sz="2400" dirty="0">
                <a:solidFill>
                  <a:srgbClr val="000000"/>
                </a:solidFill>
                <a:latin typeface="Times New Roman" charset="0"/>
              </a:rPr>
              <a:t>coupled – CPUs share common memory space</a:t>
            </a:r>
          </a:p>
        </p:txBody>
      </p:sp>
      <p:pic>
        <p:nvPicPr>
          <p:cNvPr id="346117" name="Picture 5" descr="fg09-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733800"/>
            <a:ext cx="4648200" cy="2457450"/>
          </a:xfrm>
          <a:prstGeom prst="rect">
            <a:avLst/>
          </a:prstGeom>
          <a:noFill/>
          <a:extLst>
            <a:ext uri="{909E8E84-426E-40DD-AFC4-6F175D3DCCD1}">
              <a14:hiddenFill xmlns:a14="http://schemas.microsoft.com/office/drawing/2010/main">
                <a:solidFill>
                  <a:srgbClr val="FFFFFF"/>
                </a:solidFill>
              </a14:hiddenFill>
            </a:ext>
          </a:extLst>
        </p:spPr>
      </p:pic>
      <p:sp>
        <p:nvSpPr>
          <p:cNvPr id="346118" name="Text Box 6"/>
          <p:cNvSpPr txBox="1">
            <a:spLocks noChangeArrowheads="1"/>
          </p:cNvSpPr>
          <p:nvPr/>
        </p:nvSpPr>
        <p:spPr bwMode="auto">
          <a:xfrm>
            <a:off x="304800" y="5029200"/>
            <a:ext cx="4054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dirty="0" smtClean="0">
                <a:solidFill>
                  <a:srgbClr val="000000"/>
                </a:solidFill>
                <a:latin typeface="Times New Roman" charset="0"/>
              </a:rPr>
              <a:t>Loosely </a:t>
            </a:r>
            <a:r>
              <a:rPr lang="en-US" altLang="en-US" sz="2400" dirty="0">
                <a:solidFill>
                  <a:srgbClr val="000000"/>
                </a:solidFill>
                <a:latin typeface="Times New Roman" charset="0"/>
              </a:rPr>
              <a:t>coupled – CPUs each have their own memory space</a:t>
            </a:r>
          </a:p>
        </p:txBody>
      </p:sp>
    </p:spTree>
    <p:extLst>
      <p:ext uri="{BB962C8B-B14F-4D97-AF65-F5344CB8AC3E}">
        <p14:creationId xmlns:p14="http://schemas.microsoft.com/office/powerpoint/2010/main" val="1313681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758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7138" name="Picture 2" descr="FIG9-5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5791200" cy="2181225"/>
          </a:xfrm>
          <a:prstGeom prst="rect">
            <a:avLst/>
          </a:prstGeom>
          <a:noFill/>
          <a:extLst>
            <a:ext uri="{909E8E84-426E-40DD-AFC4-6F175D3DCCD1}">
              <a14:hiddenFill xmlns:a14="http://schemas.microsoft.com/office/drawing/2010/main">
                <a:solidFill>
                  <a:srgbClr val="FFFFFF"/>
                </a:solidFill>
              </a14:hiddenFill>
            </a:ext>
          </a:extLst>
        </p:spPr>
      </p:pic>
      <p:pic>
        <p:nvPicPr>
          <p:cNvPr id="347139" name="Picture 3" descr="FIG9-5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038600"/>
            <a:ext cx="5791200" cy="2181225"/>
          </a:xfrm>
          <a:prstGeom prst="rect">
            <a:avLst/>
          </a:prstGeom>
          <a:noFill/>
          <a:extLst>
            <a:ext uri="{909E8E84-426E-40DD-AFC4-6F175D3DCCD1}">
              <a14:hiddenFill xmlns:a14="http://schemas.microsoft.com/office/drawing/2010/main">
                <a:solidFill>
                  <a:srgbClr val="FFFFFF"/>
                </a:solidFill>
              </a14:hiddenFill>
            </a:ext>
          </a:extLst>
        </p:spPr>
      </p:pic>
      <p:sp>
        <p:nvSpPr>
          <p:cNvPr id="347140" name="Rectangle 4"/>
          <p:cNvSpPr>
            <a:spLocks noGrp="1" noChangeArrowheads="1"/>
          </p:cNvSpPr>
          <p:nvPr>
            <p:ph type="title"/>
          </p:nvPr>
        </p:nvSpPr>
        <p:spPr>
          <a:xfrm>
            <a:off x="685800" y="228600"/>
            <a:ext cx="7772400" cy="1143000"/>
          </a:xfrm>
        </p:spPr>
        <p:txBody>
          <a:bodyPr/>
          <a:lstStyle/>
          <a:p>
            <a:r>
              <a:rPr lang="en-US" altLang="en-US" dirty="0">
                <a:solidFill>
                  <a:schemeClr val="bg1"/>
                </a:solidFill>
              </a:rPr>
              <a:t>Query Processing with Parallel Processors</a:t>
            </a:r>
          </a:p>
        </p:txBody>
      </p:sp>
      <p:sp>
        <p:nvSpPr>
          <p:cNvPr id="347141" name="Text Box 5"/>
          <p:cNvSpPr txBox="1">
            <a:spLocks noChangeArrowheads="1"/>
          </p:cNvSpPr>
          <p:nvPr/>
        </p:nvSpPr>
        <p:spPr bwMode="auto">
          <a:xfrm>
            <a:off x="6308725" y="2286000"/>
            <a:ext cx="28352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dirty="0" smtClean="0">
                <a:solidFill>
                  <a:srgbClr val="000000"/>
                </a:solidFill>
                <a:latin typeface="Times New Roman" charset="0"/>
              </a:rPr>
              <a:t>Parallel </a:t>
            </a:r>
            <a:r>
              <a:rPr lang="en-US" altLang="en-US" sz="2400" dirty="0">
                <a:solidFill>
                  <a:srgbClr val="000000"/>
                </a:solidFill>
                <a:latin typeface="Times New Roman" charset="0"/>
              </a:rPr>
              <a:t>transactions</a:t>
            </a:r>
          </a:p>
        </p:txBody>
      </p:sp>
      <p:sp>
        <p:nvSpPr>
          <p:cNvPr id="347142" name="Text Box 6"/>
          <p:cNvSpPr txBox="1">
            <a:spLocks noChangeArrowheads="1"/>
          </p:cNvSpPr>
          <p:nvPr/>
        </p:nvSpPr>
        <p:spPr bwMode="auto">
          <a:xfrm>
            <a:off x="6308725" y="4495800"/>
            <a:ext cx="28352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dirty="0" smtClean="0">
                <a:solidFill>
                  <a:srgbClr val="000000"/>
                </a:solidFill>
                <a:latin typeface="Times New Roman" charset="0"/>
              </a:rPr>
              <a:t>Parallel </a:t>
            </a:r>
            <a:r>
              <a:rPr lang="en-US" altLang="en-US" sz="2400" dirty="0">
                <a:solidFill>
                  <a:srgbClr val="000000"/>
                </a:solidFill>
                <a:latin typeface="Times New Roman" charset="0"/>
              </a:rPr>
              <a:t>query</a:t>
            </a:r>
          </a:p>
        </p:txBody>
      </p:sp>
    </p:spTree>
    <p:extLst>
      <p:ext uri="{BB962C8B-B14F-4D97-AF65-F5344CB8AC3E}">
        <p14:creationId xmlns:p14="http://schemas.microsoft.com/office/powerpoint/2010/main" val="765125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758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4066" name="Rectangle 2"/>
          <p:cNvSpPr>
            <a:spLocks noGrp="1" noChangeArrowheads="1"/>
          </p:cNvSpPr>
          <p:nvPr>
            <p:ph type="title"/>
          </p:nvPr>
        </p:nvSpPr>
        <p:spPr>
          <a:xfrm>
            <a:off x="381000" y="228600"/>
            <a:ext cx="7772400" cy="1143000"/>
          </a:xfrm>
        </p:spPr>
        <p:txBody>
          <a:bodyPr/>
          <a:lstStyle/>
          <a:p>
            <a:r>
              <a:rPr lang="en-US" altLang="en-US" dirty="0">
                <a:solidFill>
                  <a:schemeClr val="bg1"/>
                </a:solidFill>
              </a:rPr>
              <a:t>Processing Logic </a:t>
            </a:r>
            <a:r>
              <a:rPr lang="en-US" altLang="en-US" dirty="0" smtClean="0">
                <a:solidFill>
                  <a:schemeClr val="bg1"/>
                </a:solidFill>
              </a:rPr>
              <a:t>Distributions</a:t>
            </a:r>
            <a:endParaRPr lang="en-US" altLang="en-US" dirty="0">
              <a:solidFill>
                <a:schemeClr val="bg1"/>
              </a:solidFill>
            </a:endParaRPr>
          </a:p>
        </p:txBody>
      </p:sp>
      <p:pic>
        <p:nvPicPr>
          <p:cNvPr id="344067" name="Picture 3" descr="fg09-0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612" y="3032125"/>
            <a:ext cx="3989388" cy="3063875"/>
          </a:xfrm>
          <a:prstGeom prst="rect">
            <a:avLst/>
          </a:prstGeom>
          <a:noFill/>
          <a:extLst>
            <a:ext uri="{909E8E84-426E-40DD-AFC4-6F175D3DCCD1}">
              <a14:hiddenFill xmlns:a14="http://schemas.microsoft.com/office/drawing/2010/main">
                <a:solidFill>
                  <a:srgbClr val="FFFFFF"/>
                </a:solidFill>
              </a14:hiddenFill>
            </a:ext>
          </a:extLst>
        </p:spPr>
      </p:pic>
      <p:sp>
        <p:nvSpPr>
          <p:cNvPr id="344068" name="Text Box 4"/>
          <p:cNvSpPr txBox="1">
            <a:spLocks noChangeArrowheads="1"/>
          </p:cNvSpPr>
          <p:nvPr/>
        </p:nvSpPr>
        <p:spPr bwMode="auto">
          <a:xfrm>
            <a:off x="5394325" y="1692275"/>
            <a:ext cx="2847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a:solidFill>
                  <a:srgbClr val="000000"/>
                </a:solidFill>
                <a:latin typeface="Times New Roman" charset="0"/>
              </a:rPr>
              <a:t>Two-tier distributions</a:t>
            </a:r>
          </a:p>
        </p:txBody>
      </p:sp>
      <p:sp>
        <p:nvSpPr>
          <p:cNvPr id="344069" name="Text Box 5"/>
          <p:cNvSpPr txBox="1">
            <a:spLocks noChangeArrowheads="1"/>
          </p:cNvSpPr>
          <p:nvPr/>
        </p:nvSpPr>
        <p:spPr bwMode="auto">
          <a:xfrm>
            <a:off x="2209800" y="5638800"/>
            <a:ext cx="2441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i="1" dirty="0">
                <a:solidFill>
                  <a:srgbClr val="000000"/>
                </a:solidFill>
                <a:latin typeface="Times New Roman" charset="0"/>
              </a:rPr>
              <a:t>n</a:t>
            </a:r>
            <a:r>
              <a:rPr lang="en-US" altLang="en-US" sz="2400" dirty="0">
                <a:solidFill>
                  <a:srgbClr val="000000"/>
                </a:solidFill>
                <a:latin typeface="Times New Roman" charset="0"/>
              </a:rPr>
              <a:t>-tier distributions</a:t>
            </a:r>
          </a:p>
        </p:txBody>
      </p:sp>
      <p:sp>
        <p:nvSpPr>
          <p:cNvPr id="344070" name="Text Box 6"/>
          <p:cNvSpPr txBox="1">
            <a:spLocks noChangeArrowheads="1"/>
          </p:cNvSpPr>
          <p:nvPr/>
        </p:nvSpPr>
        <p:spPr bwMode="auto">
          <a:xfrm>
            <a:off x="5241925" y="2225675"/>
            <a:ext cx="3444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dirty="0">
                <a:solidFill>
                  <a:srgbClr val="000000"/>
                </a:solidFill>
                <a:latin typeface="Times New Roman" charset="0"/>
              </a:rPr>
              <a:t>Processing logic could be at client, server, or both </a:t>
            </a:r>
          </a:p>
        </p:txBody>
      </p:sp>
      <p:sp>
        <p:nvSpPr>
          <p:cNvPr id="344071" name="Text Box 7"/>
          <p:cNvSpPr txBox="1">
            <a:spLocks noChangeArrowheads="1"/>
          </p:cNvSpPr>
          <p:nvPr/>
        </p:nvSpPr>
        <p:spPr bwMode="auto">
          <a:xfrm>
            <a:off x="1203325" y="4298950"/>
            <a:ext cx="3444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dirty="0">
                <a:solidFill>
                  <a:srgbClr val="000000"/>
                </a:solidFill>
                <a:latin typeface="Times New Roman" charset="0"/>
              </a:rPr>
              <a:t>Processing logic will be at application server or Web server</a:t>
            </a:r>
          </a:p>
        </p:txBody>
      </p:sp>
      <p:pic>
        <p:nvPicPr>
          <p:cNvPr id="344072" name="Picture 8" descr="FIG9-8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8" y="1563381"/>
            <a:ext cx="5105400" cy="2220913"/>
          </a:xfrm>
          <a:prstGeom prst="rect">
            <a:avLst/>
          </a:prstGeom>
          <a:noFill/>
          <a:extLst>
            <a:ext uri="{909E8E84-426E-40DD-AFC4-6F175D3DCCD1}">
              <a14:hiddenFill xmlns:a14="http://schemas.microsoft.com/office/drawing/2010/main">
                <a:solidFill>
                  <a:srgbClr val="FFFFFF"/>
                </a:solidFill>
              </a14:hiddenFill>
            </a:ext>
          </a:extLst>
        </p:spPr>
      </p:pic>
      <p:pic>
        <p:nvPicPr>
          <p:cNvPr id="344073" name="Picture 9" descr="FIG9-8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4708" y="3054350"/>
            <a:ext cx="3965575" cy="304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27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4070"/>
                                        </p:tgtEl>
                                        <p:attrNameLst>
                                          <p:attrName>style.visibility</p:attrName>
                                        </p:attrNameLst>
                                      </p:cBhvr>
                                      <p:to>
                                        <p:strVal val="visible"/>
                                      </p:to>
                                    </p:set>
                                    <p:animEffect transition="in" filter="blinds(horizontal)">
                                      <p:cBhvr>
                                        <p:cTn id="7" dur="500"/>
                                        <p:tgtEl>
                                          <p:spTgt spid="3440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4071"/>
                                        </p:tgtEl>
                                        <p:attrNameLst>
                                          <p:attrName>style.visibility</p:attrName>
                                        </p:attrNameLst>
                                      </p:cBhvr>
                                      <p:to>
                                        <p:strVal val="visible"/>
                                      </p:to>
                                    </p:set>
                                    <p:animEffect transition="in" filter="blinds(horizontal)">
                                      <p:cBhvr>
                                        <p:cTn id="12" dur="500"/>
                                        <p:tgtEl>
                                          <p:spTgt spid="344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0" grpId="0" autoUpdateAnimBg="0"/>
      <p:bldP spid="34407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5"/>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758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6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solidFill>
                  <a:schemeClr val="bg1"/>
                </a:solidFill>
              </a:rPr>
              <a:t>Middleware</a:t>
            </a:r>
          </a:p>
        </p:txBody>
      </p:sp>
      <p:sp>
        <p:nvSpPr>
          <p:cNvPr id="348163" name="Rectangle 3"/>
          <p:cNvSpPr>
            <a:spLocks noGrp="1" noChangeArrowheads="1"/>
          </p:cNvSpPr>
          <p:nvPr>
            <p:ph type="body" idx="1"/>
          </p:nvPr>
        </p:nvSpPr>
        <p:spPr>
          <a:xfrm>
            <a:off x="457200" y="1981200"/>
            <a:ext cx="8229600" cy="3200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a:t>Software which allows an application to </a:t>
            </a:r>
            <a:r>
              <a:rPr lang="en-US" altLang="en-US" b="1" i="1">
                <a:solidFill>
                  <a:srgbClr val="990000"/>
                </a:solidFill>
                <a:effectLst>
                  <a:outerShdw blurRad="38100" dist="38100" dir="2700000" algn="tl">
                    <a:srgbClr val="000000"/>
                  </a:outerShdw>
                </a:effectLst>
              </a:rPr>
              <a:t>interoperate</a:t>
            </a:r>
            <a:r>
              <a:rPr lang="en-US" altLang="en-US"/>
              <a:t> with other software</a:t>
            </a:r>
          </a:p>
          <a:p>
            <a:pPr>
              <a:lnSpc>
                <a:spcPct val="90000"/>
              </a:lnSpc>
            </a:pPr>
            <a:r>
              <a:rPr lang="en-US" altLang="en-US"/>
              <a:t>No need for programmer/user to understand internal processing</a:t>
            </a:r>
          </a:p>
          <a:p>
            <a:pPr>
              <a:lnSpc>
                <a:spcPct val="90000"/>
              </a:lnSpc>
            </a:pPr>
            <a:r>
              <a:rPr lang="en-US" altLang="en-US"/>
              <a:t>Accomplished via </a:t>
            </a:r>
            <a:r>
              <a:rPr lang="en-US" altLang="en-US" b="1" i="1">
                <a:solidFill>
                  <a:srgbClr val="990000"/>
                </a:solidFill>
                <a:effectLst>
                  <a:outerShdw blurRad="38100" dist="38100" dir="2700000" algn="tl">
                    <a:srgbClr val="000000"/>
                  </a:outerShdw>
                </a:effectLst>
              </a:rPr>
              <a:t>Application Program Interface</a:t>
            </a:r>
            <a:r>
              <a:rPr lang="en-US" altLang="en-US">
                <a:solidFill>
                  <a:srgbClr val="990000"/>
                </a:solidFill>
                <a:effectLst>
                  <a:outerShdw blurRad="38100" dist="38100" dir="2700000" algn="tl">
                    <a:srgbClr val="000000"/>
                  </a:outerShdw>
                </a:effectLst>
              </a:rPr>
              <a:t> </a:t>
            </a:r>
            <a:r>
              <a:rPr lang="en-US" altLang="en-US"/>
              <a:t>(API)</a:t>
            </a:r>
          </a:p>
        </p:txBody>
      </p:sp>
      <p:sp>
        <p:nvSpPr>
          <p:cNvPr id="348164" name="Text Box 4"/>
          <p:cNvSpPr txBox="1">
            <a:spLocks noChangeArrowheads="1"/>
          </p:cNvSpPr>
          <p:nvPr/>
        </p:nvSpPr>
        <p:spPr bwMode="auto">
          <a:xfrm>
            <a:off x="822325" y="5375275"/>
            <a:ext cx="747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3333CC"/>
                </a:solidFill>
                <a:latin typeface="Times New Roman" charset="0"/>
              </a:rPr>
              <a:t>The </a:t>
            </a:r>
            <a:r>
              <a:rPr lang="en-US" altLang="en-US" sz="2400" b="1" i="1">
                <a:solidFill>
                  <a:srgbClr val="3333CC"/>
                </a:solidFill>
                <a:effectLst>
                  <a:outerShdw blurRad="38100" dist="38100" dir="2700000" algn="tl">
                    <a:srgbClr val="000000"/>
                  </a:outerShdw>
                </a:effectLst>
                <a:latin typeface="Times New Roman" charset="0"/>
              </a:rPr>
              <a:t>“glue”</a:t>
            </a:r>
            <a:r>
              <a:rPr lang="en-US" altLang="en-US" sz="2400" b="1">
                <a:solidFill>
                  <a:srgbClr val="3333CC"/>
                </a:solidFill>
                <a:latin typeface="Times New Roman" charset="0"/>
              </a:rPr>
              <a:t> that holds client/server applications together</a:t>
            </a:r>
          </a:p>
        </p:txBody>
      </p:sp>
    </p:spTree>
    <p:extLst>
      <p:ext uri="{BB962C8B-B14F-4D97-AF65-F5344CB8AC3E}">
        <p14:creationId xmlns:p14="http://schemas.microsoft.com/office/powerpoint/2010/main" val="19589464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48164"/>
                                        </p:tgtEl>
                                        <p:attrNameLst>
                                          <p:attrName>style.visibility</p:attrName>
                                        </p:attrNameLst>
                                      </p:cBhvr>
                                      <p:to>
                                        <p:strVal val="visible"/>
                                      </p:to>
                                    </p:set>
                                    <p:animEffect transition="in" filter="checkerboard(across)">
                                      <p:cBhvr>
                                        <p:cTn id="25" dur="500"/>
                                        <p:tgtEl>
                                          <p:spTgt spid="348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autoUpdateAnimBg="0"/>
      <p:bldP spid="34816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758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6" name="Rectangle 2"/>
          <p:cNvSpPr>
            <a:spLocks noGrp="1" noChangeArrowheads="1"/>
          </p:cNvSpPr>
          <p:nvPr>
            <p:ph type="title"/>
          </p:nvPr>
        </p:nvSpPr>
        <p:spPr>
          <a:xfrm>
            <a:off x="533400" y="0"/>
            <a:ext cx="7772400" cy="1143000"/>
          </a:xfrm>
        </p:spPr>
        <p:txBody>
          <a:bodyPr/>
          <a:lstStyle/>
          <a:p>
            <a:r>
              <a:rPr lang="en-US" altLang="en-US">
                <a:solidFill>
                  <a:schemeClr val="bg1"/>
                </a:solidFill>
              </a:rPr>
              <a:t>Types of Middleware</a:t>
            </a:r>
          </a:p>
        </p:txBody>
      </p:sp>
      <p:sp>
        <p:nvSpPr>
          <p:cNvPr id="349187" name="Rectangle 3"/>
          <p:cNvSpPr>
            <a:spLocks noGrp="1" noChangeArrowheads="1"/>
          </p:cNvSpPr>
          <p:nvPr>
            <p:ph type="body" idx="1"/>
          </p:nvPr>
        </p:nvSpPr>
        <p:spPr>
          <a:xfrm>
            <a:off x="304800" y="1524000"/>
            <a:ext cx="8534400" cy="4114800"/>
          </a:xfrm>
        </p:spPr>
        <p:txBody>
          <a:bodyPr/>
          <a:lstStyle/>
          <a:p>
            <a:pPr>
              <a:lnSpc>
                <a:spcPct val="90000"/>
              </a:lnSpc>
            </a:pPr>
            <a:r>
              <a:rPr lang="en-US" altLang="en-US" sz="2800"/>
              <a:t>Remote Procedure Calls (RPC) </a:t>
            </a:r>
          </a:p>
          <a:p>
            <a:pPr lvl="1">
              <a:lnSpc>
                <a:spcPct val="90000"/>
              </a:lnSpc>
            </a:pPr>
            <a:r>
              <a:rPr lang="en-US" altLang="en-US" sz="2000" dirty="0"/>
              <a:t>client makes calls to procedures running on remote computers</a:t>
            </a:r>
          </a:p>
          <a:p>
            <a:pPr lvl="1">
              <a:lnSpc>
                <a:spcPct val="90000"/>
              </a:lnSpc>
            </a:pPr>
            <a:r>
              <a:rPr lang="en-US" altLang="en-US" sz="2000" dirty="0"/>
              <a:t>synchronous and asynchronous</a:t>
            </a:r>
          </a:p>
          <a:p>
            <a:pPr>
              <a:lnSpc>
                <a:spcPct val="90000"/>
              </a:lnSpc>
            </a:pPr>
            <a:r>
              <a:rPr lang="en-US" altLang="en-US" sz="2800" dirty="0"/>
              <a:t>Message-Oriented Middleware (MOM) </a:t>
            </a:r>
          </a:p>
          <a:p>
            <a:pPr lvl="1">
              <a:lnSpc>
                <a:spcPct val="90000"/>
              </a:lnSpc>
            </a:pPr>
            <a:r>
              <a:rPr lang="en-US" altLang="en-US" sz="2000" dirty="0"/>
              <a:t>asynchronous calls between the client via message queues</a:t>
            </a:r>
          </a:p>
          <a:p>
            <a:pPr>
              <a:lnSpc>
                <a:spcPct val="90000"/>
              </a:lnSpc>
            </a:pPr>
            <a:r>
              <a:rPr lang="en-US" altLang="en-US" sz="2800" dirty="0"/>
              <a:t>Publish/Subscribe</a:t>
            </a:r>
          </a:p>
          <a:p>
            <a:pPr lvl="1">
              <a:lnSpc>
                <a:spcPct val="90000"/>
              </a:lnSpc>
            </a:pPr>
            <a:r>
              <a:rPr lang="en-US" altLang="en-US" sz="2000" dirty="0"/>
              <a:t>push technology </a:t>
            </a:r>
            <a:r>
              <a:rPr lang="en-US" altLang="en-US" sz="2000" dirty="0">
                <a:sym typeface="Wingdings" charset="2"/>
              </a:rPr>
              <a:t> server sends information to client when available</a:t>
            </a:r>
            <a:endParaRPr lang="en-US" altLang="en-US" sz="2000" dirty="0"/>
          </a:p>
          <a:p>
            <a:pPr>
              <a:lnSpc>
                <a:spcPct val="90000"/>
              </a:lnSpc>
            </a:pPr>
            <a:r>
              <a:rPr lang="en-US" altLang="en-US" sz="2800" dirty="0"/>
              <a:t>Object Request Broker (ORB)</a:t>
            </a:r>
          </a:p>
          <a:p>
            <a:pPr lvl="1">
              <a:lnSpc>
                <a:spcPct val="90000"/>
              </a:lnSpc>
            </a:pPr>
            <a:r>
              <a:rPr lang="en-US" altLang="en-US" sz="2000" dirty="0"/>
              <a:t>object-oriented management of communications between clients and servers</a:t>
            </a:r>
          </a:p>
          <a:p>
            <a:pPr>
              <a:lnSpc>
                <a:spcPct val="90000"/>
              </a:lnSpc>
            </a:pPr>
            <a:r>
              <a:rPr lang="en-US" altLang="en-US" sz="2800" dirty="0"/>
              <a:t>SQL-oriented Data Access</a:t>
            </a:r>
          </a:p>
          <a:p>
            <a:pPr lvl="1">
              <a:lnSpc>
                <a:spcPct val="90000"/>
              </a:lnSpc>
            </a:pPr>
            <a:r>
              <a:rPr lang="en-US" altLang="en-US" sz="2000" dirty="0"/>
              <a:t>middleware between applications and database servers</a:t>
            </a:r>
          </a:p>
        </p:txBody>
      </p:sp>
    </p:spTree>
    <p:extLst>
      <p:ext uri="{BB962C8B-B14F-4D97-AF65-F5344CB8AC3E}">
        <p14:creationId xmlns:p14="http://schemas.microsoft.com/office/powerpoint/2010/main" val="941008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9187">
                                            <p:txEl>
                                              <p:pRg st="1" end="1"/>
                                            </p:txEl>
                                          </p:spTgt>
                                        </p:tgtEl>
                                        <p:attrNameLst>
                                          <p:attrName>style.visibility</p:attrName>
                                        </p:attrNameLst>
                                      </p:cBhvr>
                                      <p:to>
                                        <p:strVal val="visible"/>
                                      </p:to>
                                    </p:set>
                                    <p:anim calcmode="lin" valueType="num">
                                      <p:cBhvr additive="base">
                                        <p:cTn id="11" dur="500" fill="hold"/>
                                        <p:tgtEl>
                                          <p:spTgt spid="3491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91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9187">
                                            <p:txEl>
                                              <p:pRg st="2" end="2"/>
                                            </p:txEl>
                                          </p:spTgt>
                                        </p:tgtEl>
                                        <p:attrNameLst>
                                          <p:attrName>style.visibility</p:attrName>
                                        </p:attrNameLst>
                                      </p:cBhvr>
                                      <p:to>
                                        <p:strVal val="visible"/>
                                      </p:to>
                                    </p:set>
                                    <p:anim calcmode="lin" valueType="num">
                                      <p:cBhvr additive="base">
                                        <p:cTn id="15" dur="500" fill="hold"/>
                                        <p:tgtEl>
                                          <p:spTgt spid="3491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9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49187">
                                            <p:txEl>
                                              <p:pRg st="3" end="3"/>
                                            </p:txEl>
                                          </p:spTgt>
                                        </p:tgtEl>
                                        <p:attrNameLst>
                                          <p:attrName>style.visibility</p:attrName>
                                        </p:attrNameLst>
                                      </p:cBhvr>
                                      <p:to>
                                        <p:strVal val="visible"/>
                                      </p:to>
                                    </p:set>
                                    <p:anim calcmode="lin" valueType="num">
                                      <p:cBhvr additive="base">
                                        <p:cTn id="21" dur="500" fill="hold"/>
                                        <p:tgtEl>
                                          <p:spTgt spid="3491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918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49187">
                                            <p:txEl>
                                              <p:pRg st="4" end="4"/>
                                            </p:txEl>
                                          </p:spTgt>
                                        </p:tgtEl>
                                        <p:attrNameLst>
                                          <p:attrName>style.visibility</p:attrName>
                                        </p:attrNameLst>
                                      </p:cBhvr>
                                      <p:to>
                                        <p:strVal val="visible"/>
                                      </p:to>
                                    </p:set>
                                    <p:anim calcmode="lin" valueType="num">
                                      <p:cBhvr additive="base">
                                        <p:cTn id="25" dur="500" fill="hold"/>
                                        <p:tgtEl>
                                          <p:spTgt spid="3491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91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9187">
                                            <p:txEl>
                                              <p:pRg st="5" end="5"/>
                                            </p:txEl>
                                          </p:spTgt>
                                        </p:tgtEl>
                                        <p:attrNameLst>
                                          <p:attrName>style.visibility</p:attrName>
                                        </p:attrNameLst>
                                      </p:cBhvr>
                                      <p:to>
                                        <p:strVal val="visible"/>
                                      </p:to>
                                    </p:set>
                                    <p:anim calcmode="lin" valueType="num">
                                      <p:cBhvr additive="base">
                                        <p:cTn id="31" dur="500" fill="hold"/>
                                        <p:tgtEl>
                                          <p:spTgt spid="3491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918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49187">
                                            <p:txEl>
                                              <p:pRg st="6" end="6"/>
                                            </p:txEl>
                                          </p:spTgt>
                                        </p:tgtEl>
                                        <p:attrNameLst>
                                          <p:attrName>style.visibility</p:attrName>
                                        </p:attrNameLst>
                                      </p:cBhvr>
                                      <p:to>
                                        <p:strVal val="visible"/>
                                      </p:to>
                                    </p:set>
                                    <p:anim calcmode="lin" valueType="num">
                                      <p:cBhvr additive="base">
                                        <p:cTn id="35" dur="500" fill="hold"/>
                                        <p:tgtEl>
                                          <p:spTgt spid="34918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491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49187">
                                            <p:txEl>
                                              <p:pRg st="7" end="7"/>
                                            </p:txEl>
                                          </p:spTgt>
                                        </p:tgtEl>
                                        <p:attrNameLst>
                                          <p:attrName>style.visibility</p:attrName>
                                        </p:attrNameLst>
                                      </p:cBhvr>
                                      <p:to>
                                        <p:strVal val="visible"/>
                                      </p:to>
                                    </p:set>
                                    <p:anim calcmode="lin" valueType="num">
                                      <p:cBhvr additive="base">
                                        <p:cTn id="41" dur="500" fill="hold"/>
                                        <p:tgtEl>
                                          <p:spTgt spid="34918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4918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49187">
                                            <p:txEl>
                                              <p:pRg st="8" end="8"/>
                                            </p:txEl>
                                          </p:spTgt>
                                        </p:tgtEl>
                                        <p:attrNameLst>
                                          <p:attrName>style.visibility</p:attrName>
                                        </p:attrNameLst>
                                      </p:cBhvr>
                                      <p:to>
                                        <p:strVal val="visible"/>
                                      </p:to>
                                    </p:set>
                                    <p:anim calcmode="lin" valueType="num">
                                      <p:cBhvr additive="base">
                                        <p:cTn id="45" dur="500" fill="hold"/>
                                        <p:tgtEl>
                                          <p:spTgt spid="34918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491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49187">
                                            <p:txEl>
                                              <p:pRg st="9" end="9"/>
                                            </p:txEl>
                                          </p:spTgt>
                                        </p:tgtEl>
                                        <p:attrNameLst>
                                          <p:attrName>style.visibility</p:attrName>
                                        </p:attrNameLst>
                                      </p:cBhvr>
                                      <p:to>
                                        <p:strVal val="visible"/>
                                      </p:to>
                                    </p:set>
                                    <p:anim calcmode="lin" valueType="num">
                                      <p:cBhvr additive="base">
                                        <p:cTn id="51" dur="500" fill="hold"/>
                                        <p:tgtEl>
                                          <p:spTgt spid="349187">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49187">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49187">
                                            <p:txEl>
                                              <p:pRg st="10" end="10"/>
                                            </p:txEl>
                                          </p:spTgt>
                                        </p:tgtEl>
                                        <p:attrNameLst>
                                          <p:attrName>style.visibility</p:attrName>
                                        </p:attrNameLst>
                                      </p:cBhvr>
                                      <p:to>
                                        <p:strVal val="visible"/>
                                      </p:to>
                                    </p:set>
                                    <p:anim calcmode="lin" valueType="num">
                                      <p:cBhvr additive="base">
                                        <p:cTn id="55" dur="500" fill="hold"/>
                                        <p:tgtEl>
                                          <p:spTgt spid="349187">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918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autoUpdateAnimBg="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3606</TotalTime>
  <Words>1699</Words>
  <Application>Microsoft Macintosh PowerPoint</Application>
  <PresentationFormat>On-screen Show (4:3)</PresentationFormat>
  <Paragraphs>243</Paragraphs>
  <Slides>42</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42</vt:i4>
      </vt:variant>
    </vt:vector>
  </HeadingPairs>
  <TitlesOfParts>
    <vt:vector size="54" baseType="lpstr">
      <vt:lpstr>Arial Unicode MS</vt:lpstr>
      <vt:lpstr>Calibri</vt:lpstr>
      <vt:lpstr>Calibri Light</vt:lpstr>
      <vt:lpstr>Arial</vt:lpstr>
      <vt:lpstr>Arial Narrow</vt:lpstr>
      <vt:lpstr>Georgia</vt:lpstr>
      <vt:lpstr>Impact</vt:lpstr>
      <vt:lpstr>Tahoma</vt:lpstr>
      <vt:lpstr>Times New Roman</vt:lpstr>
      <vt:lpstr>Wingdings</vt:lpstr>
      <vt:lpstr>1_Office Theme</vt:lpstr>
      <vt:lpstr>Custom Design</vt:lpstr>
      <vt:lpstr>Servers &amp; Request</vt:lpstr>
      <vt:lpstr>PowerPoint Presentation</vt:lpstr>
      <vt:lpstr>Objectives</vt:lpstr>
      <vt:lpstr>Parallel Computer Architectures</vt:lpstr>
      <vt:lpstr>Parallel Computer Architectures</vt:lpstr>
      <vt:lpstr>Query Processing with Parallel Processors</vt:lpstr>
      <vt:lpstr>Processing Logic Distributions</vt:lpstr>
      <vt:lpstr>Middleware</vt:lpstr>
      <vt:lpstr>Types of Middleware</vt:lpstr>
      <vt:lpstr>Database Middleware</vt:lpstr>
      <vt:lpstr>Client/Server Security</vt:lpstr>
      <vt:lpstr>Query-by-Example (QBE)</vt:lpstr>
      <vt:lpstr>PowerPoint Presentation</vt:lpstr>
      <vt:lpstr>PowerPoint Presentation</vt:lpstr>
      <vt:lpstr>Using ODBC to Link External Databases Stored on a Database Server</vt:lpstr>
      <vt:lpstr>ODBC Architecture </vt:lpstr>
      <vt:lpstr>Client/Server Systems</vt:lpstr>
      <vt:lpstr>Application Logic in C/S Systems</vt:lpstr>
      <vt:lpstr>Client/Server Architectures</vt:lpstr>
      <vt:lpstr>File Server Architecture</vt:lpstr>
      <vt:lpstr>PowerPoint Presentation</vt:lpstr>
      <vt:lpstr>Two-Tier Database Server Architectures</vt:lpstr>
      <vt:lpstr>Advantages of Two-Tier Approach</vt:lpstr>
      <vt:lpstr>Advantages of  Stored Procedures</vt:lpstr>
      <vt:lpstr>PowerPoint Presentation</vt:lpstr>
      <vt:lpstr>Three-Tier Architectures</vt:lpstr>
      <vt:lpstr>PowerPoint Presentation</vt:lpstr>
      <vt:lpstr>Advantages of Three-Tier Architectures</vt:lpstr>
      <vt:lpstr>Challenges of Three-tier Architectures</vt:lpstr>
      <vt:lpstr>PowerPoint Presentation</vt:lpstr>
      <vt:lpstr>PowerPoint Presentation</vt:lpstr>
      <vt:lpstr>Databases History</vt:lpstr>
      <vt:lpstr>Personal Databases</vt:lpstr>
      <vt:lpstr>Personal Databases</vt:lpstr>
      <vt:lpstr>Client/Server Databases</vt:lpstr>
      <vt:lpstr>Personal vs. Client/Server</vt:lpstr>
      <vt:lpstr>Personal vs. Client/Server</vt:lpstr>
      <vt:lpstr>Personal vs. Client/Server</vt:lpstr>
      <vt:lpstr>The Oracle 10g Client/Server Database</vt:lpstr>
      <vt:lpstr>Client/Server Architecture for  Oracle 10g DBMS</vt:lpstr>
      <vt:lpstr>The Oracle 10g Client/Server Database (continued)</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Roles of Networks </dc:title>
  <dc:creator>Microsoft Office User</dc:creator>
  <cp:lastModifiedBy>Microsoft Office User</cp:lastModifiedBy>
  <cp:revision>46</cp:revision>
  <dcterms:created xsi:type="dcterms:W3CDTF">2018-02-28T08:31:32Z</dcterms:created>
  <dcterms:modified xsi:type="dcterms:W3CDTF">2018-03-08T13:10:29Z</dcterms:modified>
</cp:coreProperties>
</file>