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33" r:id="rId2"/>
  </p:sldMasterIdLst>
  <p:notesMasterIdLst>
    <p:notesMasterId r:id="rId30"/>
  </p:notesMasterIdLst>
  <p:handoutMasterIdLst>
    <p:handoutMasterId r:id="rId31"/>
  </p:handoutMasterIdLst>
  <p:sldIdLst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300" r:id="rId26"/>
    <p:sldId id="301" r:id="rId27"/>
    <p:sldId id="302" r:id="rId28"/>
    <p:sldId id="30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97"/>
    <a:srgbClr val="FFFFCC"/>
    <a:srgbClr val="FBE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0"/>
    <p:restoredTop sz="86364" autoAdjust="0"/>
  </p:normalViewPr>
  <p:slideViewPr>
    <p:cSldViewPr>
      <p:cViewPr>
        <p:scale>
          <a:sx n="100" d="100"/>
          <a:sy n="100" d="100"/>
        </p:scale>
        <p:origin x="14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8"/>
    </p:cViewPr>
  </p:sorterViewPr>
  <p:notesViewPr>
    <p:cSldViewPr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97072E9-9720-A245-9A2D-74B0DD710D0F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072596B-E771-DE43-BCEF-B71AC004E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20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3CAC50-D0B4-3A4A-92E2-027D85721C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663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3A9CD66-9F51-7E43-987E-A262D4C5AFE9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8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2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8"/>
          <p:cNvSpPr>
            <a:spLocks noChangeShapeType="1"/>
          </p:cNvSpPr>
          <p:nvPr/>
        </p:nvSpPr>
        <p:spPr bwMode="auto">
          <a:xfrm flipH="1">
            <a:off x="0" y="1371600"/>
            <a:ext cx="9144000" cy="0"/>
          </a:xfrm>
          <a:prstGeom prst="line">
            <a:avLst/>
          </a:prstGeom>
          <a:noFill/>
          <a:ln w="158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6315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163513" y="928688"/>
            <a:ext cx="8777287" cy="0"/>
          </a:xfrm>
          <a:prstGeom prst="line">
            <a:avLst/>
          </a:prstGeom>
          <a:noFill/>
          <a:ln w="508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163513" y="928688"/>
            <a:ext cx="8777287" cy="0"/>
          </a:xfrm>
          <a:prstGeom prst="line">
            <a:avLst/>
          </a:prstGeom>
          <a:noFill/>
          <a:ln w="508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3463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876ED-0EC6-9340-A858-C276BA737C90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79948-F426-1B4D-A29D-BE680E211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48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849B-0966-A341-A936-33785E17249C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F4229-58C1-414E-B913-C765D4A7C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1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95FD8-9A8D-DC45-BFCA-319A5EFB5426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98518-DDEA-C841-B70E-5FCAD2DEA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58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F982C-77E3-EE49-8DA7-9EFD3F1298EE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51DF6-6FC8-EF45-9944-EA0C7A1DA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3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50A08-8184-4D4D-8D9C-F9BAC9B80724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8E092-F587-1643-92DB-787B9E1E5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5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699FD-291E-2745-99D8-A6BFA33ECDE5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BECB5-3096-9E49-A318-CBFFBB4BE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3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05421-651B-294C-A4FD-F2595E62DA40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34D29-8D85-0741-A213-39EEDF401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14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0CADA-2DB9-714D-9C1B-A8594B987235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F38A0-B084-864A-87B9-E581B2172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4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16DB-AF53-7C4B-B7F9-5A6199725337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FE35A-146C-CB45-84A3-B0042B4C1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5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046D1-0302-7045-931D-D3FB54845AD6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E4BDF-E78A-B942-98E7-CB7BF9FE3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051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EF29B-7113-7349-A04C-3D6959D76393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3DD21-B95B-5643-89CE-32B2A8E18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2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2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7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3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9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5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7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709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pic>
        <p:nvPicPr>
          <p:cNvPr id="1028" name="Picture 6" descr="1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4338"/>
            <a:ext cx="9144000" cy="9366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172200"/>
            <a:ext cx="23622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6300788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2365375" y="6276975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 smtClean="0"/>
              <a:t>Unit Title : Networking </a:t>
            </a:r>
            <a:endParaRPr lang="en-US" alt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322263" y="6262688"/>
            <a:ext cx="2122487" cy="36671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 smtClean="0"/>
              <a:t>Tutor : Michael Omar</a:t>
            </a:r>
          </a:p>
          <a:p>
            <a:pPr>
              <a:defRPr/>
            </a:pPr>
            <a:r>
              <a:rPr lang="en-US" altLang="en-US" dirty="0" smtClean="0"/>
              <a:t>Release Date: 01/02/18</a:t>
            </a: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AF0A0B-6CC0-9D40-9BB9-E158BAF98993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Network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0D989E-DFAD-8746-946F-BA27840AB6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4.jpe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2130425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Scalable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0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371246" y="665175"/>
            <a:ext cx="2975173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Hierarchical Network Design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71246" y="1676400"/>
            <a:ext cx="8059258" cy="35984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89890">
              <a:lnSpc>
                <a:spcPts val="31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Failure Domains are areas of a network that are impacted when a </a:t>
            </a:r>
          </a:p>
          <a:p>
            <a:pPr marL="42611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critical device or network service experiences problems. </a:t>
            </a:r>
          </a:p>
          <a:p>
            <a:pPr marL="189890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Redundant links and enterprise class equipment minimize </a:t>
            </a:r>
          </a:p>
          <a:p>
            <a:pPr marL="42611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disruption of network. </a:t>
            </a:r>
          </a:p>
          <a:p>
            <a:pPr marL="189890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Smaller failure domains reduce the impact of a failure on company </a:t>
            </a:r>
          </a:p>
          <a:p>
            <a:pPr marL="42611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productivity. </a:t>
            </a:r>
          </a:p>
          <a:p>
            <a:pPr marL="189890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Smaller failure domains also simplify troubleshooting. </a:t>
            </a:r>
          </a:p>
          <a:p>
            <a:pPr marL="189890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Switch block deployment – each switch block acts independently of </a:t>
            </a:r>
          </a:p>
          <a:p>
            <a:pPr marL="42611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 others. Failure of a single device does not impact the whole </a:t>
            </a:r>
          </a:p>
          <a:p>
            <a:pPr marL="42611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network.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011899"/>
            <a:ext cx="367280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60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Failure Domains </a:t>
            </a:r>
            <a:endParaRPr lang="en-US" altLang="zh-CN" sz="3600" dirty="0" smtClean="0">
              <a:solidFill>
                <a:schemeClr val="bg1"/>
              </a:solidFill>
              <a:latin typeface="Arial" pitchFamily="18" charset="0"/>
              <a:cs typeface="Ari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9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0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1066800" y="304800"/>
            <a:ext cx="2449388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Expanding the Network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71246" y="2286000"/>
            <a:ext cx="7956537" cy="25981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89890">
              <a:lnSpc>
                <a:spcPts val="31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Use expandable, modular equipment or clustered devices. </a:t>
            </a:r>
          </a:p>
          <a:p>
            <a:pPr marL="189890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Include design modules that can be added, upgraded, and </a:t>
            </a:r>
          </a:p>
          <a:p>
            <a:pPr marL="42611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modified, without affecting the design of the other functional areas </a:t>
            </a:r>
          </a:p>
          <a:p>
            <a:pPr marL="42611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 the network. </a:t>
            </a:r>
          </a:p>
          <a:p>
            <a:pPr marL="189890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Create a hierarchical addressing scheme. </a:t>
            </a:r>
          </a:p>
          <a:p>
            <a:pPr marL="189890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Use routers or multilayer switches to limit broadcasts and filter </a:t>
            </a:r>
          </a:p>
          <a:p>
            <a:pPr marL="42611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traffic. </a:t>
            </a:r>
          </a:p>
        </p:txBody>
      </p:sp>
      <p:sp>
        <p:nvSpPr>
          <p:cNvPr id="5" name="Rectangle 4"/>
          <p:cNvSpPr/>
          <p:nvPr/>
        </p:nvSpPr>
        <p:spPr>
          <a:xfrm>
            <a:off x="897522" y="767782"/>
            <a:ext cx="523733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60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Designing for Scalability </a:t>
            </a:r>
            <a:endParaRPr lang="en-US" altLang="zh-CN" sz="3600" dirty="0" smtClean="0">
              <a:solidFill>
                <a:schemeClr val="bg1"/>
              </a:solidFill>
              <a:latin typeface="Arial" pitchFamily="18" charset="0"/>
              <a:cs typeface="Ari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8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0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371246" y="59663"/>
            <a:ext cx="2449388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Expanding the Network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71246" y="329402"/>
            <a:ext cx="4714432" cy="12644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Planning for Redundancy </a:t>
            </a:r>
          </a:p>
          <a:p>
            <a:pPr marL="189890">
              <a:lnSpc>
                <a:spcPts val="31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 Installing duplicate equipment </a:t>
            </a:r>
          </a:p>
          <a:p>
            <a:pPr marL="189890">
              <a:lnSpc>
                <a:spcPts val="34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 Providing redundant paths </a:t>
            </a:r>
          </a:p>
        </p:txBody>
      </p:sp>
      <p:pic>
        <p:nvPicPr>
          <p:cNvPr id="6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688683"/>
            <a:ext cx="7082917" cy="431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55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0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371246" y="665175"/>
            <a:ext cx="2449388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Expanding the Network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71246" y="1165766"/>
            <a:ext cx="7698261" cy="211083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Increasing Bandwidth </a:t>
            </a:r>
          </a:p>
          <a:p>
            <a:pPr marL="189890">
              <a:lnSpc>
                <a:spcPts val="31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Link aggregation increases the amount of bandwidth between </a:t>
            </a:r>
          </a:p>
          <a:p>
            <a:pPr marL="42611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devices by creating one logical link made up of several physical </a:t>
            </a:r>
          </a:p>
          <a:p>
            <a:pPr marL="42611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links.  </a:t>
            </a:r>
          </a:p>
          <a:p>
            <a:pPr marL="189890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EtherChannel is a form of link aggregation used in switched </a:t>
            </a:r>
          </a:p>
          <a:p>
            <a:pPr marL="42611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networks. </a:t>
            </a:r>
          </a:p>
        </p:txBody>
      </p:sp>
      <p:pic>
        <p:nvPicPr>
          <p:cNvPr id="6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819400"/>
            <a:ext cx="5256149" cy="325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536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0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371246" y="665175"/>
            <a:ext cx="2449388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Expanding the Network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71246" y="1175440"/>
            <a:ext cx="7030130" cy="11105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Expanding the Access Layer </a:t>
            </a:r>
          </a:p>
          <a:p>
            <a:pPr marL="189890">
              <a:lnSpc>
                <a:spcPts val="31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Access layer connectivity can be extended through wireless </a:t>
            </a:r>
          </a:p>
          <a:p>
            <a:pPr marL="18989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connectivity.  </a:t>
            </a:r>
          </a:p>
        </p:txBody>
      </p:sp>
      <p:pic>
        <p:nvPicPr>
          <p:cNvPr id="6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9709" y="1905000"/>
            <a:ext cx="4876800" cy="41555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7097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-11173" y="0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371246" y="381000"/>
            <a:ext cx="2449388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Expanding the Network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71246" y="650739"/>
            <a:ext cx="5847113" cy="8284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Fine-Tuning Routing Protocols </a:t>
            </a:r>
          </a:p>
          <a:p>
            <a:pPr marL="189890">
              <a:lnSpc>
                <a:spcPts val="31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OSPF works well for large, hierarchical networks.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1805026"/>
            <a:ext cx="7821168" cy="4107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999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2106142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/>
          <p:nvPr/>
        </p:nvSpPr>
        <p:spPr>
          <a:xfrm>
            <a:off x="405079" y="2497811"/>
            <a:ext cx="2568011" cy="180305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400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Selecting Network </a:t>
            </a: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Devices </a:t>
            </a:r>
          </a:p>
          <a:p>
            <a:pPr marL="0">
              <a:lnSpc>
                <a:spcPts val="3000"/>
              </a:lnSpc>
            </a:pPr>
            <a:r>
              <a:rPr lang="en-US" altLang="zh-CN" sz="2800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 </a:t>
            </a:r>
          </a:p>
          <a:p>
            <a:pPr marL="0">
              <a:lnSpc>
                <a:spcPts val="3000"/>
              </a:lnSpc>
            </a:pPr>
            <a:r>
              <a:rPr lang="en-US" altLang="zh-CN" sz="2800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  </a:t>
            </a:r>
          </a:p>
          <a:p>
            <a:pPr marL="0">
              <a:lnSpc>
                <a:spcPts val="3000"/>
              </a:lnSpc>
            </a:pPr>
            <a:r>
              <a:rPr lang="en-US" altLang="zh-CN" sz="2800" dirty="0" smtClean="0">
                <a:solidFill>
                  <a:srgbClr val="EEB524"/>
                </a:solidFill>
                <a:latin typeface="Arial" pitchFamily="18" charset="0"/>
                <a:cs typeface="Arial" pitchFamily="18" charset="0"/>
              </a:rPr>
              <a:t>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93497" y="4756125"/>
            <a:ext cx="2625547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Scaling Networks </a:t>
            </a:r>
          </a:p>
        </p:txBody>
      </p:sp>
    </p:spTree>
    <p:extLst>
      <p:ext uri="{BB962C8B-B14F-4D97-AF65-F5344CB8AC3E}">
        <p14:creationId xmlns:p14="http://schemas.microsoft.com/office/powerpoint/2010/main" val="520127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-35169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371246" y="665175"/>
            <a:ext cx="180818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Switch Hardware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71246" y="1905000"/>
            <a:ext cx="2302233" cy="25468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54229">
              <a:lnSpc>
                <a:spcPts val="59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Select form factor: </a:t>
            </a:r>
          </a:p>
          <a:p>
            <a:pPr marL="154229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Fixed </a:t>
            </a:r>
          </a:p>
          <a:p>
            <a:pPr marL="154229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Modular </a:t>
            </a:r>
          </a:p>
          <a:p>
            <a:pPr marL="154229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Stackable </a:t>
            </a:r>
          </a:p>
          <a:p>
            <a:pPr marL="154229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Non-stackable </a:t>
            </a:r>
          </a:p>
        </p:txBody>
      </p:sp>
      <p:pic>
        <p:nvPicPr>
          <p:cNvPr id="6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743227"/>
            <a:ext cx="5436235" cy="427657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3446" y="1005489"/>
            <a:ext cx="414728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Switch Platforms </a:t>
            </a:r>
          </a:p>
        </p:txBody>
      </p:sp>
    </p:spTree>
    <p:extLst>
      <p:ext uri="{BB962C8B-B14F-4D97-AF65-F5344CB8AC3E}">
        <p14:creationId xmlns:p14="http://schemas.microsoft.com/office/powerpoint/2010/main" val="1529272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-35169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371246" y="665175"/>
            <a:ext cx="180818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Switch Hardware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71246" y="934914"/>
            <a:ext cx="2346796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Port Density </a:t>
            </a:r>
          </a:p>
        </p:txBody>
      </p:sp>
      <p:pic>
        <p:nvPicPr>
          <p:cNvPr id="6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899433"/>
            <a:ext cx="5216144" cy="3663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3981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-35169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371246" y="665175"/>
            <a:ext cx="180818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Switch Hardware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52400" y="1608393"/>
            <a:ext cx="7882927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89890">
              <a:lnSpc>
                <a:spcPts val="31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processing capabilities of a switch are rated by how much data </a:t>
            </a:r>
          </a:p>
          <a:p>
            <a:pPr marL="18989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 switch can process per second.  </a:t>
            </a:r>
          </a:p>
        </p:txBody>
      </p:sp>
      <p:pic>
        <p:nvPicPr>
          <p:cNvPr id="6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2572912"/>
            <a:ext cx="4343400" cy="331393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54015" y="979061"/>
            <a:ext cx="395492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Forwarding Rates </a:t>
            </a:r>
          </a:p>
        </p:txBody>
      </p:sp>
    </p:spTree>
    <p:extLst>
      <p:ext uri="{BB962C8B-B14F-4D97-AF65-F5344CB8AC3E}">
        <p14:creationId xmlns:p14="http://schemas.microsoft.com/office/powerpoint/2010/main" val="16905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2254912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/>
          <p:nvPr/>
        </p:nvSpPr>
        <p:spPr>
          <a:xfrm>
            <a:off x="393497" y="2477322"/>
            <a:ext cx="3375924" cy="11490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800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Introduction </a:t>
            </a:r>
          </a:p>
          <a:p>
            <a:pPr>
              <a:lnSpc>
                <a:spcPts val="3000"/>
              </a:lnSpc>
            </a:pPr>
            <a:r>
              <a:rPr lang="en-US" altLang="zh-CN" sz="2800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 Scaling Networks  </a:t>
            </a:r>
          </a:p>
          <a:p>
            <a:pPr>
              <a:lnSpc>
                <a:spcPts val="3000"/>
              </a:lnSpc>
            </a:pPr>
            <a:r>
              <a:rPr lang="en-US" altLang="zh-CN" sz="2800" dirty="0" smtClean="0">
                <a:solidFill>
                  <a:srgbClr val="EEB524"/>
                </a:solidFill>
                <a:latin typeface="Arial" pitchFamily="18" charset="0"/>
                <a:cs typeface="Arial" pitchFamily="18" charset="0"/>
              </a:rPr>
              <a:t>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93497" y="4756125"/>
            <a:ext cx="2625547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Scaling Networks </a:t>
            </a:r>
          </a:p>
        </p:txBody>
      </p:sp>
    </p:spTree>
    <p:extLst>
      <p:ext uri="{BB962C8B-B14F-4D97-AF65-F5344CB8AC3E}">
        <p14:creationId xmlns:p14="http://schemas.microsoft.com/office/powerpoint/2010/main" val="1805097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-35169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365384" y="609600"/>
            <a:ext cx="180818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Switch Hardware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2969" y="876153"/>
            <a:ext cx="3848811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Power over Ethernet </a:t>
            </a:r>
          </a:p>
        </p:txBody>
      </p:sp>
      <p:pic>
        <p:nvPicPr>
          <p:cNvPr id="6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020" y="2392172"/>
            <a:ext cx="4238117" cy="3004439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532257" y="2387473"/>
            <a:ext cx="4247642" cy="3013964"/>
          </a:xfrm>
          <a:custGeom>
            <a:avLst/>
            <a:gdLst>
              <a:gd name="connsiteX0" fmla="*/ 0 w 4247642"/>
              <a:gd name="connsiteY0" fmla="*/ 3013964 h 3013964"/>
              <a:gd name="connsiteX1" fmla="*/ 4247642 w 4247642"/>
              <a:gd name="connsiteY1" fmla="*/ 3013964 h 3013964"/>
              <a:gd name="connsiteX2" fmla="*/ 4247642 w 4247642"/>
              <a:gd name="connsiteY2" fmla="*/ 0 h 3013964"/>
              <a:gd name="connsiteX3" fmla="*/ 0 w 4247642"/>
              <a:gd name="connsiteY3" fmla="*/ 0 h 30139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247642" h="3013964">
                <a:moveTo>
                  <a:pt x="0" y="3013964"/>
                </a:moveTo>
                <a:lnTo>
                  <a:pt x="4247642" y="3013964"/>
                </a:lnTo>
                <a:lnTo>
                  <a:pt x="4247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9525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94478" y="2058429"/>
            <a:ext cx="3669030" cy="3672078"/>
          </a:xfrm>
          <a:prstGeom prst="rect">
            <a:avLst/>
          </a:prstGeom>
          <a:noFill/>
        </p:spPr>
      </p:pic>
      <p:sp>
        <p:nvSpPr>
          <p:cNvPr id="8" name="Freeform 3"/>
          <p:cNvSpPr/>
          <p:nvPr/>
        </p:nvSpPr>
        <p:spPr>
          <a:xfrm>
            <a:off x="5089779" y="2053666"/>
            <a:ext cx="3678555" cy="3681603"/>
          </a:xfrm>
          <a:custGeom>
            <a:avLst/>
            <a:gdLst>
              <a:gd name="connsiteX0" fmla="*/ 0 w 3678555"/>
              <a:gd name="connsiteY0" fmla="*/ 3681603 h 3681603"/>
              <a:gd name="connsiteX1" fmla="*/ 3678555 w 3678555"/>
              <a:gd name="connsiteY1" fmla="*/ 3681603 h 3681603"/>
              <a:gd name="connsiteX2" fmla="*/ 3678555 w 3678555"/>
              <a:gd name="connsiteY2" fmla="*/ 0 h 3681603"/>
              <a:gd name="connsiteX3" fmla="*/ 0 w 3678555"/>
              <a:gd name="connsiteY3" fmla="*/ 0 h 36816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678555" h="3681603">
                <a:moveTo>
                  <a:pt x="0" y="3681603"/>
                </a:moveTo>
                <a:lnTo>
                  <a:pt x="3678555" y="3681603"/>
                </a:lnTo>
                <a:lnTo>
                  <a:pt x="3678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9525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230" y="2457450"/>
            <a:ext cx="1827403" cy="285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580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-35169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371246" y="665175"/>
            <a:ext cx="180818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Switch Hardware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71246" y="1112981"/>
            <a:ext cx="7655494" cy="23160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Multilayer Switching </a:t>
            </a:r>
          </a:p>
          <a:p>
            <a:pPr marL="189890">
              <a:lnSpc>
                <a:spcPts val="31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Deployed in the core and distribution layers of an organization’s </a:t>
            </a:r>
          </a:p>
          <a:p>
            <a:pPr marL="42611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switched network. </a:t>
            </a:r>
          </a:p>
          <a:p>
            <a:pPr marL="189890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Can build a routing table, support a few routing protocols, and </a:t>
            </a:r>
          </a:p>
          <a:p>
            <a:pPr marL="42611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forward IP packets. </a:t>
            </a:r>
          </a:p>
          <a:p>
            <a:pPr marL="426110">
              <a:lnSpc>
                <a:spcPts val="38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7191" y="2737917"/>
            <a:ext cx="3678809" cy="29008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328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-35169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371246" y="665175"/>
            <a:ext cx="1821011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Router Hardware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71246" y="934914"/>
            <a:ext cx="4007507" cy="3136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Router Requirements </a:t>
            </a:r>
          </a:p>
          <a:p>
            <a:pPr marL="189890">
              <a:lnSpc>
                <a:spcPts val="53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Role of routers: </a:t>
            </a:r>
          </a:p>
          <a:p>
            <a:pPr marL="189890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Interconnect  multiple sites </a:t>
            </a:r>
          </a:p>
          <a:p>
            <a:pPr marL="189890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Provide redundant paths </a:t>
            </a:r>
          </a:p>
          <a:p>
            <a:pPr marL="189890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Connect ISPs </a:t>
            </a:r>
          </a:p>
          <a:p>
            <a:pPr marL="189890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Translate between media </a:t>
            </a:r>
          </a:p>
          <a:p>
            <a:pPr marL="42611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types and protocols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2047" y="1686306"/>
            <a:ext cx="4767834" cy="3599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452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-35169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371246" y="665175"/>
            <a:ext cx="1821011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Router Hardware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71246" y="934914"/>
            <a:ext cx="3788858" cy="39446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Cisco Routers </a:t>
            </a:r>
          </a:p>
          <a:p>
            <a:pPr marL="189890">
              <a:lnSpc>
                <a:spcPts val="6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Three categories of routers: </a:t>
            </a:r>
          </a:p>
          <a:p>
            <a:pPr marL="189890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Branch – Highly available </a:t>
            </a:r>
          </a:p>
          <a:p>
            <a:pPr marL="42611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24/7. </a:t>
            </a:r>
          </a:p>
          <a:p>
            <a:pPr marL="189890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Network Edge – High </a:t>
            </a:r>
          </a:p>
          <a:p>
            <a:pPr marL="42611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performance, high security, </a:t>
            </a:r>
          </a:p>
          <a:p>
            <a:pPr marL="42611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 reliable services. </a:t>
            </a:r>
          </a:p>
          <a:p>
            <a:pPr marL="42611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Connect  campus, data </a:t>
            </a:r>
          </a:p>
          <a:p>
            <a:pPr marL="42611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center, and branch networks. </a:t>
            </a:r>
          </a:p>
          <a:p>
            <a:pPr marL="189890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Service provider routers </a:t>
            </a:r>
          </a:p>
        </p:txBody>
      </p:sp>
      <p:pic>
        <p:nvPicPr>
          <p:cNvPr id="6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637666"/>
            <a:ext cx="4834382" cy="4015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788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-35169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371246" y="665175"/>
            <a:ext cx="1962076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Managing Devices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52400" y="904521"/>
            <a:ext cx="5329985" cy="36497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Basic Router CLI commands </a:t>
            </a:r>
          </a:p>
          <a:p>
            <a:pPr marL="201778">
              <a:lnSpc>
                <a:spcPts val="49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Basic router configuration </a:t>
            </a:r>
          </a:p>
          <a:p>
            <a:pPr marL="21397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includes: </a:t>
            </a:r>
          </a:p>
          <a:p>
            <a:pPr marL="201778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Hostname </a:t>
            </a:r>
          </a:p>
          <a:p>
            <a:pPr marL="201778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Passwords (console, </a:t>
            </a:r>
          </a:p>
          <a:p>
            <a:pPr marL="437998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Telnet/SSH, and privileged </a:t>
            </a:r>
          </a:p>
          <a:p>
            <a:pPr marL="437998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mode) </a:t>
            </a:r>
          </a:p>
          <a:p>
            <a:pPr marL="201778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Interface IP addresses </a:t>
            </a:r>
          </a:p>
          <a:p>
            <a:pPr marL="201778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Enabling a routing protocol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6111" y="1498854"/>
            <a:ext cx="4804156" cy="4087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8410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-35169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371246" y="665175"/>
            <a:ext cx="1962076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Managing Devices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88831" y="1676400"/>
            <a:ext cx="7625485" cy="45730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30454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show ip protocols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– Displays information about routing </a:t>
            </a:r>
          </a:p>
          <a:p>
            <a:pPr marL="366674">
              <a:lnSpc>
                <a:spcPts val="23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protocol configured. </a:t>
            </a:r>
          </a:p>
          <a:p>
            <a:pPr marL="130454">
              <a:lnSpc>
                <a:spcPts val="33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show ip route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– Displays routing table information. </a:t>
            </a:r>
          </a:p>
          <a:p>
            <a:pPr marL="130454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show ip ospf neighbor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– Displays information about OSPF </a:t>
            </a:r>
          </a:p>
          <a:p>
            <a:pPr marL="366674">
              <a:lnSpc>
                <a:spcPts val="23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neighbors. </a:t>
            </a:r>
          </a:p>
          <a:p>
            <a:pPr marL="130454">
              <a:lnSpc>
                <a:spcPts val="33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show ip interfaces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– Displays detailed information about </a:t>
            </a:r>
          </a:p>
          <a:p>
            <a:pPr marL="366674">
              <a:lnSpc>
                <a:spcPts val="23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interfaces. </a:t>
            </a:r>
          </a:p>
          <a:p>
            <a:pPr marL="130454">
              <a:lnSpc>
                <a:spcPts val="33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show ip interface brief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– Displays all interfaces with IP </a:t>
            </a:r>
          </a:p>
          <a:p>
            <a:pPr marL="366674">
              <a:lnSpc>
                <a:spcPts val="23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addressing , interface, and line protocol status. </a:t>
            </a:r>
          </a:p>
          <a:p>
            <a:pPr marL="130454">
              <a:lnSpc>
                <a:spcPts val="33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show cdp neighbors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– Displays information about all directly </a:t>
            </a:r>
          </a:p>
          <a:p>
            <a:pPr marL="366674">
              <a:lnSpc>
                <a:spcPts val="23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connected Cisco devices. </a:t>
            </a:r>
          </a:p>
          <a:p>
            <a:pPr marL="130454">
              <a:lnSpc>
                <a:spcPts val="38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9188" y="1099213"/>
            <a:ext cx="664797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60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Basic Router show Commands </a:t>
            </a:r>
            <a:endParaRPr lang="en-US" altLang="zh-CN" sz="3600" dirty="0">
              <a:solidFill>
                <a:schemeClr val="bg1"/>
              </a:solidFill>
              <a:latin typeface="Arial" pitchFamily="18" charset="0"/>
              <a:cs typeface="Ari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8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-35169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371246" y="665175"/>
            <a:ext cx="1962076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Managing Devices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71246" y="762000"/>
            <a:ext cx="5724754" cy="55092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Basic Switch CLI Commands</a:t>
            </a:r>
            <a:r>
              <a:rPr lang="en-US" altLang="zh-CN" sz="3200" dirty="0" smtClean="0">
                <a:solidFill>
                  <a:srgbClr val="6F8BA0"/>
                </a:solidFill>
                <a:latin typeface="Arial" pitchFamily="18" charset="0"/>
                <a:cs typeface="Arial" pitchFamily="18" charset="0"/>
              </a:rPr>
              <a:t> </a:t>
            </a:r>
          </a:p>
          <a:p>
            <a:pPr marL="160934">
              <a:lnSpc>
                <a:spcPts val="30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Hostname </a:t>
            </a:r>
          </a:p>
          <a:p>
            <a:pPr marL="160934">
              <a:lnSpc>
                <a:spcPts val="3400"/>
              </a:lnSpc>
            </a:pPr>
            <a:r>
              <a:rPr lang="en-US" altLang="zh-CN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Passwords </a:t>
            </a:r>
          </a:p>
          <a:p>
            <a:pPr marL="160934">
              <a:lnSpc>
                <a:spcPts val="2800"/>
              </a:lnSpc>
            </a:pPr>
            <a:r>
              <a:rPr lang="en-US" altLang="zh-CN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In-Band access requires </a:t>
            </a:r>
          </a:p>
          <a:p>
            <a:pPr marL="397154">
              <a:lnSpc>
                <a:spcPts val="22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 Switch to have an IP </a:t>
            </a:r>
          </a:p>
          <a:p>
            <a:pPr marL="397154">
              <a:lnSpc>
                <a:spcPts val="22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address (assigned to VLAN </a:t>
            </a:r>
          </a:p>
          <a:p>
            <a:pPr marL="397154">
              <a:lnSpc>
                <a:spcPts val="22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1). </a:t>
            </a:r>
          </a:p>
          <a:p>
            <a:pPr marL="160934">
              <a:lnSpc>
                <a:spcPts val="2700"/>
              </a:lnSpc>
            </a:pPr>
            <a:r>
              <a:rPr lang="en-US" altLang="zh-CN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Save configuration – 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copy </a:t>
            </a:r>
          </a:p>
          <a:p>
            <a:pPr marL="397154">
              <a:lnSpc>
                <a:spcPts val="22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running-config </a:t>
            </a:r>
          </a:p>
          <a:p>
            <a:pPr marL="397154">
              <a:lnSpc>
                <a:spcPts val="22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startup-</a:t>
            </a:r>
          </a:p>
          <a:p>
            <a:pPr marL="397154">
              <a:lnSpc>
                <a:spcPts val="23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config</a:t>
            </a:r>
            <a:r>
              <a:rPr lang="en-US" altLang="zh-CN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command. </a:t>
            </a:r>
          </a:p>
          <a:p>
            <a:pPr marL="160934">
              <a:lnSpc>
                <a:spcPts val="2800"/>
              </a:lnSpc>
            </a:pPr>
            <a:r>
              <a:rPr lang="en-US" altLang="zh-CN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To clear switch – 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erase </a:t>
            </a:r>
          </a:p>
          <a:p>
            <a:pPr marL="397154">
              <a:lnSpc>
                <a:spcPts val="22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startup-config</a:t>
            </a:r>
            <a:r>
              <a:rPr lang="en-US" altLang="zh-CN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 and </a:t>
            </a:r>
          </a:p>
          <a:p>
            <a:pPr marL="397154">
              <a:lnSpc>
                <a:spcPts val="22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then 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reload</a:t>
            </a:r>
            <a:r>
              <a:rPr lang="en-US" altLang="zh-CN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 </a:t>
            </a:r>
          </a:p>
          <a:p>
            <a:pPr marL="160934">
              <a:lnSpc>
                <a:spcPts val="2900"/>
              </a:lnSpc>
            </a:pPr>
            <a:r>
              <a:rPr lang="en-US" altLang="zh-CN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To erase VLAN information </a:t>
            </a:r>
          </a:p>
          <a:p>
            <a:pPr marL="397154">
              <a:lnSpc>
                <a:spcPts val="21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– 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delete </a:t>
            </a:r>
          </a:p>
          <a:p>
            <a:pPr marL="397154">
              <a:lnSpc>
                <a:spcPts val="22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flash:vlan.dat</a:t>
            </a:r>
            <a:r>
              <a:rPr lang="en-US" altLang="zh-CN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9860" y="1828775"/>
            <a:ext cx="5043551" cy="42870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4917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-35169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371246" y="665175"/>
            <a:ext cx="1962076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Managing Devices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28600" y="1676400"/>
            <a:ext cx="7669728" cy="35984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89890">
              <a:lnSpc>
                <a:spcPts val="30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show port-security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– Displays any ports with security </a:t>
            </a:r>
          </a:p>
          <a:p>
            <a:pPr marL="426110">
              <a:lnSpc>
                <a:spcPts val="23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enabled. </a:t>
            </a:r>
          </a:p>
          <a:p>
            <a:pPr marL="189890">
              <a:lnSpc>
                <a:spcPts val="33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show port-security address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– Displays all secure MAC </a:t>
            </a:r>
          </a:p>
          <a:p>
            <a:pPr marL="426110">
              <a:lnSpc>
                <a:spcPts val="23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addresses. </a:t>
            </a:r>
          </a:p>
          <a:p>
            <a:pPr marL="189890">
              <a:lnSpc>
                <a:spcPts val="33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show interfaces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– Displays detailed information about </a:t>
            </a:r>
          </a:p>
          <a:p>
            <a:pPr marL="426110">
              <a:lnSpc>
                <a:spcPts val="23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interfaces. </a:t>
            </a:r>
          </a:p>
          <a:p>
            <a:pPr marL="189890">
              <a:lnSpc>
                <a:spcPts val="33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show mac-address-table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– Displays all MAC addresses the </a:t>
            </a:r>
          </a:p>
          <a:p>
            <a:pPr marL="426110">
              <a:lnSpc>
                <a:spcPts val="23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switch has learned. </a:t>
            </a:r>
          </a:p>
          <a:p>
            <a:pPr marL="189890">
              <a:lnSpc>
                <a:spcPts val="33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show cdp neighbors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– Displays all directly connected Cisco </a:t>
            </a:r>
          </a:p>
          <a:p>
            <a:pPr marL="426110">
              <a:lnSpc>
                <a:spcPts val="23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devices.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005489"/>
            <a:ext cx="66992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60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Basic Switch Show Commands </a:t>
            </a:r>
            <a:endParaRPr lang="en-US" altLang="zh-CN" sz="3600" dirty="0">
              <a:solidFill>
                <a:schemeClr val="bg1"/>
              </a:solidFill>
              <a:latin typeface="Arial" pitchFamily="18" charset="0"/>
              <a:cs typeface="Ari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36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533400" y="2438400"/>
            <a:ext cx="4182235" cy="19954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473050">
              <a:lnSpc>
                <a:spcPts val="5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Introduction </a:t>
            </a:r>
          </a:p>
          <a:p>
            <a:pPr marL="473050">
              <a:lnSpc>
                <a:spcPts val="34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Implementing a Network Design </a:t>
            </a:r>
          </a:p>
          <a:p>
            <a:pPr marL="473050">
              <a:lnSpc>
                <a:spcPts val="34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Selecting Network Devices </a:t>
            </a:r>
          </a:p>
          <a:p>
            <a:pPr marL="473050">
              <a:lnSpc>
                <a:spcPts val="34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Summary </a:t>
            </a:r>
          </a:p>
        </p:txBody>
      </p:sp>
      <p:pic>
        <p:nvPicPr>
          <p:cNvPr id="6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-30480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8552" y="412502"/>
            <a:ext cx="4289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Scaling Networks 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52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81000" y="1905000"/>
            <a:ext cx="8312212" cy="34701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71856">
              <a:lnSpc>
                <a:spcPts val="48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Describe the use of a hierarchical network for a small business. </a:t>
            </a:r>
          </a:p>
          <a:p>
            <a:pPr marL="371856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Describe recommendations for designing a network that is scalable. </a:t>
            </a:r>
          </a:p>
          <a:p>
            <a:pPr marL="371856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Describe the type of switches available for small-to-medium-sized </a:t>
            </a:r>
          </a:p>
          <a:p>
            <a:pPr marL="608076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business networks. </a:t>
            </a:r>
          </a:p>
          <a:p>
            <a:pPr marL="371856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Describe the type of routers available for small-to-medium-sized </a:t>
            </a:r>
          </a:p>
          <a:p>
            <a:pPr marL="608076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business networks. </a:t>
            </a:r>
          </a:p>
          <a:p>
            <a:pPr marL="371856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Configure and verify basic settings on a Cisco IOS device. </a:t>
            </a:r>
          </a:p>
          <a:p>
            <a:pPr marL="371856">
              <a:lnSpc>
                <a:spcPts val="3900"/>
              </a:lnSpc>
            </a:pPr>
            <a:r>
              <a:rPr lang="en-US" altLang="zh-CN" sz="23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0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62200" y="796925"/>
            <a:ext cx="27222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400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Objectives </a:t>
            </a:r>
            <a:endParaRPr lang="en-US" altLang="zh-CN" sz="4000" dirty="0" smtClean="0">
              <a:solidFill>
                <a:schemeClr val="bg1"/>
              </a:solidFill>
              <a:latin typeface="Arial" pitchFamily="18" charset="0"/>
              <a:cs typeface="Ari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43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1941839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/>
          <p:nvPr/>
        </p:nvSpPr>
        <p:spPr>
          <a:xfrm>
            <a:off x="1888927" y="2414316"/>
            <a:ext cx="2260234" cy="6488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40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Implementing </a:t>
            </a:r>
            <a:r>
              <a:rPr lang="en-US" altLang="zh-CN" sz="2400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 </a:t>
            </a: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Network Design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93497" y="4756125"/>
            <a:ext cx="2625547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Scaling Networks </a:t>
            </a:r>
          </a:p>
        </p:txBody>
      </p:sp>
    </p:spTree>
    <p:extLst>
      <p:ext uri="{BB962C8B-B14F-4D97-AF65-F5344CB8AC3E}">
        <p14:creationId xmlns:p14="http://schemas.microsoft.com/office/powerpoint/2010/main" val="130531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0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152400" y="664837"/>
            <a:ext cx="3039294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Hierarchical Network Design 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71246" y="2743200"/>
            <a:ext cx="6551794" cy="2752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85928">
              <a:lnSpc>
                <a:spcPts val="37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As they grow and expand, all enterprise networks must: </a:t>
            </a:r>
          </a:p>
          <a:p>
            <a:pPr marL="185928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Support critical applications </a:t>
            </a:r>
          </a:p>
          <a:p>
            <a:pPr marL="185928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Support converged network traffic </a:t>
            </a:r>
          </a:p>
          <a:p>
            <a:pPr marL="185928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Support diverse business needs </a:t>
            </a:r>
          </a:p>
          <a:p>
            <a:pPr marL="185928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Provide centralized administrative control </a:t>
            </a:r>
          </a:p>
          <a:p>
            <a:pPr marL="185928">
              <a:lnSpc>
                <a:spcPts val="38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073566"/>
            <a:ext cx="510909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60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Network Scaling Needs </a:t>
            </a:r>
            <a:endParaRPr lang="en-US" altLang="zh-CN" sz="3600" dirty="0" smtClean="0">
              <a:solidFill>
                <a:schemeClr val="bg1"/>
              </a:solidFill>
              <a:latin typeface="Arial" pitchFamily="18" charset="0"/>
              <a:cs typeface="Ari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55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0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371246" y="665175"/>
            <a:ext cx="3039294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Hierarchical Network Design 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71246" y="934914"/>
            <a:ext cx="5331588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Enterprise Business Devices </a:t>
            </a:r>
          </a:p>
        </p:txBody>
      </p:sp>
      <p:pic>
        <p:nvPicPr>
          <p:cNvPr id="6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294853"/>
            <a:ext cx="4299839" cy="355160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524000"/>
            <a:ext cx="8610600" cy="848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762">
              <a:lnSpc>
                <a:spcPts val="3700"/>
              </a:lnSpc>
            </a:pPr>
            <a:r>
              <a:rPr lang="en-US" altLang="zh-CN" dirty="0" smtClean="0">
                <a:latin typeface="Arial" pitchFamily="18" charset="0"/>
                <a:cs typeface="Arial" pitchFamily="18" charset="0"/>
              </a:rPr>
              <a:t>To provide a high-reliability network, enterprise class equipment is </a:t>
            </a:r>
          </a:p>
          <a:p>
            <a:pPr marL="73762">
              <a:lnSpc>
                <a:spcPts val="2200"/>
              </a:lnSpc>
            </a:pPr>
            <a:r>
              <a:rPr lang="en-US" altLang="zh-CN" dirty="0" smtClean="0">
                <a:latin typeface="Arial" pitchFamily="18" charset="0"/>
                <a:cs typeface="Arial" pitchFamily="18" charset="0"/>
              </a:rPr>
              <a:t>installed in the enterprise network. </a:t>
            </a:r>
          </a:p>
        </p:txBody>
      </p:sp>
    </p:spTree>
    <p:extLst>
      <p:ext uri="{BB962C8B-B14F-4D97-AF65-F5344CB8AC3E}">
        <p14:creationId xmlns:p14="http://schemas.microsoft.com/office/powerpoint/2010/main" val="47637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0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371246" y="665175"/>
            <a:ext cx="3039294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Hierarchical Network Design 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71246" y="934914"/>
            <a:ext cx="5285101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Hierarchical Network Design </a:t>
            </a:r>
          </a:p>
        </p:txBody>
      </p:sp>
      <p:pic>
        <p:nvPicPr>
          <p:cNvPr id="6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5131" y="2908344"/>
            <a:ext cx="4260469" cy="3276187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95840" y="1719740"/>
            <a:ext cx="6629400" cy="104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762">
              <a:lnSpc>
                <a:spcPts val="3700"/>
              </a:lnSpc>
            </a:pPr>
            <a:r>
              <a:rPr lang="en-US" altLang="zh-CN" smtClean="0">
                <a:latin typeface="Arial" pitchFamily="18" charset="0"/>
                <a:cs typeface="Arial" pitchFamily="18" charset="0"/>
              </a:rPr>
              <a:t>This model divides the network functionality into three distinct layers. </a:t>
            </a:r>
            <a:endParaRPr lang="en-US" altLang="zh-CN" dirty="0" smtClean="0">
              <a:latin typeface="Arial" pitchFamily="18" charset="0"/>
              <a:cs typeface="Ari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6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0"/>
            <a:ext cx="9144000" cy="1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316151" y="387162"/>
            <a:ext cx="3039294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Hierarchical Network Design 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71246" y="2209800"/>
            <a:ext cx="3001784" cy="32778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89890">
              <a:lnSpc>
                <a:spcPts val="31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primary Cisco </a:t>
            </a:r>
          </a:p>
          <a:p>
            <a:pPr marL="202082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Enterprise Architecture </a:t>
            </a:r>
          </a:p>
          <a:p>
            <a:pPr marL="202082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modules include: </a:t>
            </a:r>
          </a:p>
          <a:p>
            <a:pPr marL="189890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Enterprise Campus </a:t>
            </a:r>
          </a:p>
          <a:p>
            <a:pPr marL="189890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Enterprise Edge </a:t>
            </a:r>
          </a:p>
          <a:p>
            <a:pPr marL="189890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Service Provider Edge </a:t>
            </a:r>
          </a:p>
          <a:p>
            <a:pPr marL="189890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Remote </a:t>
            </a:r>
          </a:p>
          <a:p>
            <a:pPr marL="189890">
              <a:lnSpc>
                <a:spcPts val="41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</a:t>
            </a:r>
          </a:p>
        </p:txBody>
      </p:sp>
      <p:pic>
        <p:nvPicPr>
          <p:cNvPr id="6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3178" y="1436954"/>
            <a:ext cx="5285867" cy="450075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3578479" y="1432192"/>
            <a:ext cx="5295392" cy="4510278"/>
          </a:xfrm>
          <a:custGeom>
            <a:avLst/>
            <a:gdLst>
              <a:gd name="connsiteX0" fmla="*/ 0 w 5295392"/>
              <a:gd name="connsiteY0" fmla="*/ 4510278 h 4510278"/>
              <a:gd name="connsiteX1" fmla="*/ 5295392 w 5295392"/>
              <a:gd name="connsiteY1" fmla="*/ 4510278 h 4510278"/>
              <a:gd name="connsiteX2" fmla="*/ 5295392 w 5295392"/>
              <a:gd name="connsiteY2" fmla="*/ 0 h 4510278"/>
              <a:gd name="connsiteX3" fmla="*/ 0 w 5295392"/>
              <a:gd name="connsiteY3" fmla="*/ 0 h 45102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295392" h="4510278">
                <a:moveTo>
                  <a:pt x="0" y="4510278"/>
                </a:moveTo>
                <a:lnTo>
                  <a:pt x="5295392" y="4510278"/>
                </a:lnTo>
                <a:lnTo>
                  <a:pt x="5295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9525" cap="flat">
            <a:solidFill>
              <a:srgbClr val="0083B7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52400" y="673531"/>
            <a:ext cx="558345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Cisco Enterprise Architecture </a:t>
            </a:r>
          </a:p>
        </p:txBody>
      </p:sp>
    </p:spTree>
    <p:extLst>
      <p:ext uri="{BB962C8B-B14F-4D97-AF65-F5344CB8AC3E}">
        <p14:creationId xmlns:p14="http://schemas.microsoft.com/office/powerpoint/2010/main" val="652227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hapter 7 Scalable, User Requirement " id="{D4253803-C6E5-9E43-9F3E-CE02C9701F19}" vid="{F50CEE4C-221F-A646-BC44-31C826C45CD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pter 7 Scalable, User Requirement " id="{D4253803-C6E5-9E43-9F3E-CE02C9701F19}" vid="{2550256A-5005-5845-9C1C-6EB50266F7A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Chapter 7 Scalable, User Requirement </Template>
  <TotalTime>1</TotalTime>
  <Words>829</Words>
  <Application>Microsoft Macintosh PowerPoint</Application>
  <PresentationFormat>On-screen Show (4:3)</PresentationFormat>
  <Paragraphs>188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Courier New</vt:lpstr>
      <vt:lpstr>宋体</vt:lpstr>
      <vt:lpstr>Arial</vt:lpstr>
      <vt:lpstr>Calibri</vt:lpstr>
      <vt:lpstr>Calibri Light</vt:lpstr>
      <vt:lpstr>Wingdings</vt:lpstr>
      <vt:lpstr>1_Office Theme</vt:lpstr>
      <vt:lpstr>Custom Design</vt:lpstr>
      <vt:lpstr>Scalable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</dc:title>
  <dc:creator>Microsoft Office User</dc:creator>
  <cp:lastModifiedBy>Microsoft Office User</cp:lastModifiedBy>
  <cp:revision>1</cp:revision>
  <dcterms:created xsi:type="dcterms:W3CDTF">2018-03-11T01:06:58Z</dcterms:created>
  <dcterms:modified xsi:type="dcterms:W3CDTF">2018-03-11T01:08:33Z</dcterms:modified>
</cp:coreProperties>
</file>