
<file path=[Content_Types].xml><?xml version="1.0" encoding="utf-8"?>
<Types xmlns="http://schemas.openxmlformats.org/package/2006/content-types">
  <Default Extension="xml" ContentType="application/xml"/>
  <Default Extension="jpeg" ContentType="image/jpeg"/>
  <Default Extension="bin" ContentType="audio/unknown"/>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 id="2147483733" r:id="rId2"/>
  </p:sldMasterIdLst>
  <p:notesMasterIdLst>
    <p:notesMasterId r:id="rId59"/>
  </p:notesMasterIdLst>
  <p:handoutMasterIdLst>
    <p:handoutMasterId r:id="rId60"/>
  </p:handoutMasterIdLst>
  <p:sldIdLst>
    <p:sldId id="273" r:id="rId3"/>
    <p:sldId id="373" r:id="rId4"/>
    <p:sldId id="364" r:id="rId5"/>
    <p:sldId id="365" r:id="rId6"/>
    <p:sldId id="366" r:id="rId7"/>
    <p:sldId id="367" r:id="rId8"/>
    <p:sldId id="368" r:id="rId9"/>
    <p:sldId id="369" r:id="rId10"/>
    <p:sldId id="371" r:id="rId11"/>
    <p:sldId id="374" r:id="rId12"/>
    <p:sldId id="375" r:id="rId13"/>
    <p:sldId id="376" r:id="rId14"/>
    <p:sldId id="377" r:id="rId15"/>
    <p:sldId id="378" r:id="rId16"/>
    <p:sldId id="379" r:id="rId17"/>
    <p:sldId id="380" r:id="rId18"/>
    <p:sldId id="381" r:id="rId19"/>
    <p:sldId id="382" r:id="rId20"/>
    <p:sldId id="383" r:id="rId21"/>
    <p:sldId id="384" r:id="rId22"/>
    <p:sldId id="385" r:id="rId23"/>
    <p:sldId id="386" r:id="rId24"/>
    <p:sldId id="387" r:id="rId25"/>
    <p:sldId id="388" r:id="rId26"/>
    <p:sldId id="389" r:id="rId27"/>
    <p:sldId id="390" r:id="rId28"/>
    <p:sldId id="391" r:id="rId29"/>
    <p:sldId id="392" r:id="rId30"/>
    <p:sldId id="393" r:id="rId31"/>
    <p:sldId id="394" r:id="rId32"/>
    <p:sldId id="395" r:id="rId33"/>
    <p:sldId id="396" r:id="rId34"/>
    <p:sldId id="397" r:id="rId35"/>
    <p:sldId id="398" r:id="rId36"/>
    <p:sldId id="399" r:id="rId37"/>
    <p:sldId id="400" r:id="rId38"/>
    <p:sldId id="401" r:id="rId39"/>
    <p:sldId id="402" r:id="rId40"/>
    <p:sldId id="403" r:id="rId41"/>
    <p:sldId id="408" r:id="rId42"/>
    <p:sldId id="409" r:id="rId43"/>
    <p:sldId id="410" r:id="rId44"/>
    <p:sldId id="411" r:id="rId45"/>
    <p:sldId id="412" r:id="rId46"/>
    <p:sldId id="413" r:id="rId47"/>
    <p:sldId id="414" r:id="rId48"/>
    <p:sldId id="415" r:id="rId49"/>
    <p:sldId id="416" r:id="rId50"/>
    <p:sldId id="417" r:id="rId51"/>
    <p:sldId id="418" r:id="rId52"/>
    <p:sldId id="419" r:id="rId53"/>
    <p:sldId id="420" r:id="rId54"/>
    <p:sldId id="424" r:id="rId55"/>
    <p:sldId id="425" r:id="rId56"/>
    <p:sldId id="426" r:id="rId57"/>
    <p:sldId id="427" r:id="rId5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497"/>
    <a:srgbClr val="FFFFCC"/>
    <a:srgbClr val="FBEC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27"/>
    <p:restoredTop sz="86382" autoAdjust="0"/>
  </p:normalViewPr>
  <p:slideViewPr>
    <p:cSldViewPr>
      <p:cViewPr>
        <p:scale>
          <a:sx n="100" d="100"/>
          <a:sy n="100" d="100"/>
        </p:scale>
        <p:origin x="1672" y="3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08"/>
    </p:cViewPr>
  </p:sorterViewPr>
  <p:notesViewPr>
    <p:cSldViewPr>
      <p:cViewPr varScale="1">
        <p:scale>
          <a:sx n="97" d="100"/>
          <a:sy n="97" d="100"/>
        </p:scale>
        <p:origin x="2480"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notesMaster" Target="notesMasters/notesMaster1.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handoutMaster" Target="handoutMasters/handoutMaster1.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620B2C10-6870-E643-AF27-9D681DED601F}" type="datetimeFigureOut">
              <a:rPr lang="en-US"/>
              <a:pPr>
                <a:defRPr/>
              </a:pPr>
              <a:t>3/11/18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00E1D208-2E27-644B-97A5-184D14A7318E}" type="slidenum">
              <a:rPr lang="en-US"/>
              <a:pPr>
                <a:defRPr/>
              </a:pPr>
              <a:t>‹#›</a:t>
            </a:fld>
            <a:endParaRPr lang="en-US"/>
          </a:p>
        </p:txBody>
      </p:sp>
    </p:spTree>
    <p:extLst>
      <p:ext uri="{BB962C8B-B14F-4D97-AF65-F5344CB8AC3E}">
        <p14:creationId xmlns:p14="http://schemas.microsoft.com/office/powerpoint/2010/main" val="917452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396D7FB-3A85-F748-94BF-FD2B82B08EE4}" type="slidenum">
              <a:rPr lang="en-US" altLang="en-US"/>
              <a:pPr>
                <a:defRPr/>
              </a:pPr>
              <a:t>‹#›</a:t>
            </a:fld>
            <a:endParaRPr lang="en-US" altLang="en-US"/>
          </a:p>
        </p:txBody>
      </p:sp>
    </p:spTree>
    <p:extLst>
      <p:ext uri="{BB962C8B-B14F-4D97-AF65-F5344CB8AC3E}">
        <p14:creationId xmlns:p14="http://schemas.microsoft.com/office/powerpoint/2010/main" val="11581905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BA984CAA-C97C-4943-A40F-EA71561956CE}" type="slidenum">
              <a:rPr lang="en-US" altLang="en-US"/>
              <a:pPr>
                <a:spcBef>
                  <a:spcPct val="0"/>
                </a:spcBef>
              </a:pPr>
              <a:t>1</a:t>
            </a:fld>
            <a:endParaRPr lang="en-US" alt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698556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53476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36230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1167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Line 18"/>
          <p:cNvSpPr>
            <a:spLocks noChangeShapeType="1"/>
          </p:cNvSpPr>
          <p:nvPr/>
        </p:nvSpPr>
        <p:spPr bwMode="auto">
          <a:xfrm flipH="1">
            <a:off x="0" y="1371600"/>
            <a:ext cx="9144000" cy="0"/>
          </a:xfrm>
          <a:prstGeom prst="line">
            <a:avLst/>
          </a:prstGeom>
          <a:noFill/>
          <a:ln w="15875">
            <a:solidFill>
              <a:srgbClr val="7F7F7F"/>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762556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2" name="Line 4"/>
          <p:cNvSpPr>
            <a:spLocks noChangeShapeType="1"/>
          </p:cNvSpPr>
          <p:nvPr/>
        </p:nvSpPr>
        <p:spPr bwMode="auto">
          <a:xfrm>
            <a:off x="163513" y="928688"/>
            <a:ext cx="8777287" cy="0"/>
          </a:xfrm>
          <a:prstGeom prst="line">
            <a:avLst/>
          </a:prstGeom>
          <a:noFill/>
          <a:ln w="50800">
            <a:solidFill>
              <a:srgbClr val="7F7F7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Line 4"/>
          <p:cNvSpPr>
            <a:spLocks noChangeShapeType="1"/>
          </p:cNvSpPr>
          <p:nvPr/>
        </p:nvSpPr>
        <p:spPr bwMode="auto">
          <a:xfrm>
            <a:off x="163513" y="928688"/>
            <a:ext cx="8777287" cy="0"/>
          </a:xfrm>
          <a:prstGeom prst="line">
            <a:avLst/>
          </a:prstGeom>
          <a:noFill/>
          <a:ln w="50800">
            <a:solidFill>
              <a:srgbClr val="7F7F7F"/>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24794932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55613"/>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667411"/>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0F38652-8855-2946-8BA7-DF210D3C872D}" type="datetimeFigureOut">
              <a:rPr lang="en-US"/>
              <a:pPr>
                <a:defRPr/>
              </a:pPr>
              <a:t>3/11/18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AF03B4E-B1CE-CC45-A8E8-6E0A52963448}" type="slidenum">
              <a:rPr lang="en-US"/>
              <a:pPr>
                <a:defRPr/>
              </a:pPr>
              <a:t>‹#›</a:t>
            </a:fld>
            <a:endParaRPr lang="en-US"/>
          </a:p>
        </p:txBody>
      </p:sp>
    </p:spTree>
    <p:extLst>
      <p:ext uri="{BB962C8B-B14F-4D97-AF65-F5344CB8AC3E}">
        <p14:creationId xmlns:p14="http://schemas.microsoft.com/office/powerpoint/2010/main" val="1959075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169081B-4508-D441-9E43-1F4AC7D0DFAC}" type="datetimeFigureOut">
              <a:rPr lang="en-US"/>
              <a:pPr>
                <a:defRPr/>
              </a:pPr>
              <a:t>3/11/18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33A0ABB-5D85-3A41-A5DF-C7AE8A5934FA}" type="slidenum">
              <a:rPr lang="en-US"/>
              <a:pPr>
                <a:defRPr/>
              </a:pPr>
              <a:t>‹#›</a:t>
            </a:fld>
            <a:endParaRPr lang="en-US"/>
          </a:p>
        </p:txBody>
      </p:sp>
    </p:spTree>
    <p:extLst>
      <p:ext uri="{BB962C8B-B14F-4D97-AF65-F5344CB8AC3E}">
        <p14:creationId xmlns:p14="http://schemas.microsoft.com/office/powerpoint/2010/main" val="969392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CA23CA2-CC4F-D342-9D9B-B0F348EF1F94}" type="datetimeFigureOut">
              <a:rPr lang="en-US"/>
              <a:pPr>
                <a:defRPr/>
              </a:pPr>
              <a:t>3/11/18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C21E77-8C45-FB4E-87DD-4B3F9BDE44AA}" type="slidenum">
              <a:rPr lang="en-US"/>
              <a:pPr>
                <a:defRPr/>
              </a:pPr>
              <a:t>‹#›</a:t>
            </a:fld>
            <a:endParaRPr lang="en-US"/>
          </a:p>
        </p:txBody>
      </p:sp>
    </p:spTree>
    <p:extLst>
      <p:ext uri="{BB962C8B-B14F-4D97-AF65-F5344CB8AC3E}">
        <p14:creationId xmlns:p14="http://schemas.microsoft.com/office/powerpoint/2010/main" val="17654903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7248B31A-A127-9644-A89B-738DFA13033F}" type="datetimeFigureOut">
              <a:rPr lang="en-US"/>
              <a:pPr>
                <a:defRPr/>
              </a:pPr>
              <a:t>3/11/18</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21E16902-25D3-F248-9222-42DBE06F9033}" type="slidenum">
              <a:rPr lang="en-US"/>
              <a:pPr>
                <a:defRPr/>
              </a:pPr>
              <a:t>‹#›</a:t>
            </a:fld>
            <a:endParaRPr lang="en-US"/>
          </a:p>
        </p:txBody>
      </p:sp>
    </p:spTree>
    <p:extLst>
      <p:ext uri="{BB962C8B-B14F-4D97-AF65-F5344CB8AC3E}">
        <p14:creationId xmlns:p14="http://schemas.microsoft.com/office/powerpoint/2010/main" val="8152492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82554F0B-711A-F24D-A5F0-E6C49B2E1744}" type="datetimeFigureOut">
              <a:rPr lang="en-US"/>
              <a:pPr>
                <a:defRPr/>
              </a:pPr>
              <a:t>3/11/18</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DCCAD0B2-5776-1C43-93F4-BC6678113C85}" type="slidenum">
              <a:rPr lang="en-US"/>
              <a:pPr>
                <a:defRPr/>
              </a:pPr>
              <a:t>‹#›</a:t>
            </a:fld>
            <a:endParaRPr lang="en-US"/>
          </a:p>
        </p:txBody>
      </p:sp>
    </p:spTree>
    <p:extLst>
      <p:ext uri="{BB962C8B-B14F-4D97-AF65-F5344CB8AC3E}">
        <p14:creationId xmlns:p14="http://schemas.microsoft.com/office/powerpoint/2010/main" val="948544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91964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7404E961-33C9-CD44-9D68-2480C7361E21}" type="datetimeFigureOut">
              <a:rPr lang="en-US"/>
              <a:pPr>
                <a:defRPr/>
              </a:pPr>
              <a:t>3/11/18</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4D0696A-7E2A-7147-A4E3-AA602705868F}" type="slidenum">
              <a:rPr lang="en-US"/>
              <a:pPr>
                <a:defRPr/>
              </a:pPr>
              <a:t>‹#›</a:t>
            </a:fld>
            <a:endParaRPr lang="en-US"/>
          </a:p>
        </p:txBody>
      </p:sp>
    </p:spTree>
    <p:extLst>
      <p:ext uri="{BB962C8B-B14F-4D97-AF65-F5344CB8AC3E}">
        <p14:creationId xmlns:p14="http://schemas.microsoft.com/office/powerpoint/2010/main" val="14098795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81063A6A-0129-E643-8747-AF2A5AA351B9}" type="datetimeFigureOut">
              <a:rPr lang="en-US"/>
              <a:pPr>
                <a:defRPr/>
              </a:pPr>
              <a:t>3/11/18</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D665B8AA-8BDD-FB4C-A0F2-E90EB516988D}" type="slidenum">
              <a:rPr lang="en-US"/>
              <a:pPr>
                <a:defRPr/>
              </a:pPr>
              <a:t>‹#›</a:t>
            </a:fld>
            <a:endParaRPr lang="en-US"/>
          </a:p>
        </p:txBody>
      </p:sp>
    </p:spTree>
    <p:extLst>
      <p:ext uri="{BB962C8B-B14F-4D97-AF65-F5344CB8AC3E}">
        <p14:creationId xmlns:p14="http://schemas.microsoft.com/office/powerpoint/2010/main" val="5109518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6BEE6E05-106B-FF40-8D09-9FFB8F777EF2}" type="datetimeFigureOut">
              <a:rPr lang="en-US"/>
              <a:pPr>
                <a:defRPr/>
              </a:pPr>
              <a:t>3/11/18</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01A89CAF-6491-4A41-8873-51720292B2D6}" type="slidenum">
              <a:rPr lang="en-US"/>
              <a:pPr>
                <a:defRPr/>
              </a:pPr>
              <a:t>‹#›</a:t>
            </a:fld>
            <a:endParaRPr lang="en-US"/>
          </a:p>
        </p:txBody>
      </p:sp>
    </p:spTree>
    <p:extLst>
      <p:ext uri="{BB962C8B-B14F-4D97-AF65-F5344CB8AC3E}">
        <p14:creationId xmlns:p14="http://schemas.microsoft.com/office/powerpoint/2010/main" val="19275676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113D9D31-4DD4-9244-87E2-348EBC47BF49}" type="datetimeFigureOut">
              <a:rPr lang="en-US"/>
              <a:pPr>
                <a:defRPr/>
              </a:pPr>
              <a:t>3/11/18</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7457D06-50EF-0B47-A69D-269F18840C35}" type="slidenum">
              <a:rPr lang="en-US"/>
              <a:pPr>
                <a:defRPr/>
              </a:pPr>
              <a:t>‹#›</a:t>
            </a:fld>
            <a:endParaRPr lang="en-US"/>
          </a:p>
        </p:txBody>
      </p:sp>
    </p:spTree>
    <p:extLst>
      <p:ext uri="{BB962C8B-B14F-4D97-AF65-F5344CB8AC3E}">
        <p14:creationId xmlns:p14="http://schemas.microsoft.com/office/powerpoint/2010/main" val="18380566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1C0F6F0-302B-464B-B5D0-71D70CC3B287}" type="datetimeFigureOut">
              <a:rPr lang="en-US"/>
              <a:pPr>
                <a:defRPr/>
              </a:pPr>
              <a:t>3/11/18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53CF8EF-BD6A-704F-83F3-916CB7E04AA6}" type="slidenum">
              <a:rPr lang="en-US"/>
              <a:pPr>
                <a:defRPr/>
              </a:pPr>
              <a:t>‹#›</a:t>
            </a:fld>
            <a:endParaRPr lang="en-US"/>
          </a:p>
        </p:txBody>
      </p:sp>
    </p:spTree>
    <p:extLst>
      <p:ext uri="{BB962C8B-B14F-4D97-AF65-F5344CB8AC3E}">
        <p14:creationId xmlns:p14="http://schemas.microsoft.com/office/powerpoint/2010/main" val="6666275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D78C4F1-5D71-8449-897F-483AB40F1DCC}" type="datetimeFigureOut">
              <a:rPr lang="en-US"/>
              <a:pPr>
                <a:defRPr/>
              </a:pPr>
              <a:t>3/11/18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C9C12E7-535F-1D42-82C0-67694386E9C6}" type="slidenum">
              <a:rPr lang="en-US"/>
              <a:pPr>
                <a:defRPr/>
              </a:pPr>
              <a:t>‹#›</a:t>
            </a:fld>
            <a:endParaRPr lang="en-US"/>
          </a:p>
        </p:txBody>
      </p:sp>
    </p:spTree>
    <p:extLst>
      <p:ext uri="{BB962C8B-B14F-4D97-AF65-F5344CB8AC3E}">
        <p14:creationId xmlns:p14="http://schemas.microsoft.com/office/powerpoint/2010/main" val="58750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07009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5160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3796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0352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9241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68498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866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7" Type="http://schemas.openxmlformats.org/officeDocument/2006/relationships/image" Target="../media/image2.png"/><Relationship Id="rId18"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theme" Target="../theme/theme2.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6" descr="1.jp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0" y="6764338"/>
            <a:ext cx="9144000" cy="93662"/>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29" name="Picture 1"/>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6324600" y="6172200"/>
            <a:ext cx="23622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264025" y="6218238"/>
            <a:ext cx="13716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ate Placeholder 3"/>
          <p:cNvSpPr txBox="1">
            <a:spLocks/>
          </p:cNvSpPr>
          <p:nvPr userDrawn="1"/>
        </p:nvSpPr>
        <p:spPr>
          <a:xfrm>
            <a:off x="2362200" y="6248400"/>
            <a:ext cx="1752600" cy="350838"/>
          </a:xfrm>
          <a:prstGeom prst="rect">
            <a:avLst/>
          </a:prstGeom>
        </p:spPr>
        <p:txBody>
          <a:bodyPr anchor="ctr"/>
          <a:lstStyle>
            <a:defPPr>
              <a:defRPr lang="en-US"/>
            </a:defPPr>
            <a:lvl1pPr algn="l" rtl="0" eaLnBrk="1" fontAlgn="base" hangingPunct="1">
              <a:spcBef>
                <a:spcPct val="0"/>
              </a:spcBef>
              <a:spcAft>
                <a:spcPct val="0"/>
              </a:spcAft>
              <a:defRPr sz="1200" kern="1200">
                <a:solidFill>
                  <a:schemeClr val="tx1">
                    <a:tint val="75000"/>
                  </a:schemeClr>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smtClean="0"/>
              <a:t>Unit Title : Networking </a:t>
            </a:r>
            <a:endParaRPr lang="en-US" altLang="en-US" dirty="0"/>
          </a:p>
        </p:txBody>
      </p:sp>
      <p:sp>
        <p:nvSpPr>
          <p:cNvPr id="9" name="Date Placeholder 3"/>
          <p:cNvSpPr txBox="1">
            <a:spLocks/>
          </p:cNvSpPr>
          <p:nvPr userDrawn="1"/>
        </p:nvSpPr>
        <p:spPr>
          <a:xfrm>
            <a:off x="381000" y="6234113"/>
            <a:ext cx="1797050" cy="395287"/>
          </a:xfrm>
          <a:prstGeom prst="rect">
            <a:avLst/>
          </a:prstGeom>
        </p:spPr>
        <p:txBody>
          <a:bodyPr anchor="ctr"/>
          <a:lstStyle>
            <a:defPPr>
              <a:defRPr lang="en-US"/>
            </a:defPPr>
            <a:lvl1pPr algn="l" rtl="0" eaLnBrk="1" fontAlgn="base" hangingPunct="1">
              <a:spcBef>
                <a:spcPct val="0"/>
              </a:spcBef>
              <a:spcAft>
                <a:spcPct val="0"/>
              </a:spcAft>
              <a:defRPr sz="1200" kern="1200">
                <a:solidFill>
                  <a:schemeClr val="tx1">
                    <a:tint val="75000"/>
                  </a:schemeClr>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smtClean="0"/>
              <a:t>Tutor: Michael Omar</a:t>
            </a:r>
          </a:p>
          <a:p>
            <a:pPr>
              <a:defRPr/>
            </a:pPr>
            <a:r>
              <a:rPr lang="en-US" altLang="en-US" dirty="0" smtClean="0"/>
              <a:t>Release Date: 01/02/18</a:t>
            </a:r>
            <a:endParaRPr lang="en-US" altLang="en-US" dirty="0"/>
          </a:p>
        </p:txBody>
      </p:sp>
    </p:spTree>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 id="2147484061" r:id="rId12"/>
    <p:sldLayoutId id="2147484062" r:id="rId13"/>
    <p:sldLayoutId id="2147484074" r:id="rId14"/>
  </p:sldLayoutIdLst>
  <p:hf hdr="0"/>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charset="0"/>
        </a:defRPr>
      </a:lvl2pPr>
      <a:lvl3pPr algn="ctr" defTabSz="457200" rtl="0" eaLnBrk="0" fontAlgn="base" hangingPunct="0">
        <a:spcBef>
          <a:spcPct val="0"/>
        </a:spcBef>
        <a:spcAft>
          <a:spcPct val="0"/>
        </a:spcAft>
        <a:defRPr sz="4400">
          <a:solidFill>
            <a:schemeClr val="tx1"/>
          </a:solidFill>
          <a:latin typeface="Calibri" charset="0"/>
        </a:defRPr>
      </a:lvl3pPr>
      <a:lvl4pPr algn="ctr" defTabSz="457200" rtl="0" eaLnBrk="0" fontAlgn="base" hangingPunct="0">
        <a:spcBef>
          <a:spcPct val="0"/>
        </a:spcBef>
        <a:spcAft>
          <a:spcPct val="0"/>
        </a:spcAft>
        <a:defRPr sz="4400">
          <a:solidFill>
            <a:schemeClr val="tx1"/>
          </a:solidFill>
          <a:latin typeface="Calibri" charset="0"/>
        </a:defRPr>
      </a:lvl4pPr>
      <a:lvl5pPr algn="ctr" defTabSz="457200" rtl="0" eaLnBrk="0" fontAlgn="base" hangingPunct="0">
        <a:spcBef>
          <a:spcPct val="0"/>
        </a:spcBef>
        <a:spcAft>
          <a:spcPct val="0"/>
        </a:spcAft>
        <a:defRPr sz="4400">
          <a:solidFill>
            <a:schemeClr val="tx1"/>
          </a:solidFill>
          <a:latin typeface="Calibri" charset="0"/>
        </a:defRPr>
      </a:lvl5pPr>
      <a:lvl6pPr marL="457200" algn="ctr" defTabSz="457200" rtl="0" fontAlgn="base">
        <a:spcBef>
          <a:spcPct val="0"/>
        </a:spcBef>
        <a:spcAft>
          <a:spcPct val="0"/>
        </a:spcAft>
        <a:defRPr sz="4400">
          <a:solidFill>
            <a:schemeClr val="tx1"/>
          </a:solidFill>
          <a:latin typeface="Calibri" charset="0"/>
        </a:defRPr>
      </a:lvl6pPr>
      <a:lvl7pPr marL="914400" algn="ctr" defTabSz="457200" rtl="0" fontAlgn="base">
        <a:spcBef>
          <a:spcPct val="0"/>
        </a:spcBef>
        <a:spcAft>
          <a:spcPct val="0"/>
        </a:spcAft>
        <a:defRPr sz="4400">
          <a:solidFill>
            <a:schemeClr val="tx1"/>
          </a:solidFill>
          <a:latin typeface="Calibri" charset="0"/>
        </a:defRPr>
      </a:lvl7pPr>
      <a:lvl8pPr marL="1371600" algn="ctr" defTabSz="457200" rtl="0" fontAlgn="base">
        <a:spcBef>
          <a:spcPct val="0"/>
        </a:spcBef>
        <a:spcAft>
          <a:spcPct val="0"/>
        </a:spcAft>
        <a:defRPr sz="4400">
          <a:solidFill>
            <a:schemeClr val="tx1"/>
          </a:solidFill>
          <a:latin typeface="Calibri" charset="0"/>
        </a:defRPr>
      </a:lvl8pPr>
      <a:lvl9pPr marL="1828800" algn="ctr" defTabSz="457200" rtl="0" fontAlgn="base">
        <a:spcBef>
          <a:spcPct val="0"/>
        </a:spcBef>
        <a:spcAft>
          <a:spcPct val="0"/>
        </a:spcAft>
        <a:defRPr sz="4400">
          <a:solidFill>
            <a:schemeClr val="tx1"/>
          </a:solidFill>
          <a:latin typeface="Calibri"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9"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fld id="{78E4DB4B-6CB3-864E-872A-BB693D6BA3AC}" type="datetimeFigureOut">
              <a:rPr lang="en-US"/>
              <a:pPr>
                <a:defRPr/>
              </a:pPr>
              <a:t>3/11/18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r>
              <a:rPr lang="en-US"/>
              <a:t>Network</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hangingPunct="1">
              <a:defRPr sz="1200">
                <a:solidFill>
                  <a:schemeClr val="tx1">
                    <a:tint val="75000"/>
                  </a:schemeClr>
                </a:solidFill>
              </a:defRPr>
            </a:lvl1pPr>
          </a:lstStyle>
          <a:p>
            <a:pPr>
              <a:defRPr/>
            </a:pPr>
            <a:fld id="{A3C42433-9231-7748-9A68-875B8ECC2B7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63" r:id="rId1"/>
    <p:sldLayoutId id="2147484064" r:id="rId2"/>
    <p:sldLayoutId id="2147484065" r:id="rId3"/>
    <p:sldLayoutId id="2147484066" r:id="rId4"/>
    <p:sldLayoutId id="2147484067" r:id="rId5"/>
    <p:sldLayoutId id="2147484068" r:id="rId6"/>
    <p:sldLayoutId id="2147484069" r:id="rId7"/>
    <p:sldLayoutId id="2147484070" r:id="rId8"/>
    <p:sldLayoutId id="2147484071" r:id="rId9"/>
    <p:sldLayoutId id="2147484072" r:id="rId10"/>
    <p:sldLayoutId id="2147484073"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4.jpeg"/><Relationship Id="rId1" Type="http://schemas.openxmlformats.org/officeDocument/2006/relationships/themeOverride" Target="../theme/themeOverride1.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 Type="http://schemas.openxmlformats.org/officeDocument/2006/relationships/slide" Target="slide49.xml"/><Relationship Id="rId12" Type="http://schemas.openxmlformats.org/officeDocument/2006/relationships/slide" Target="slide52.xml"/><Relationship Id="rId13" Type="http://schemas.openxmlformats.org/officeDocument/2006/relationships/slide" Target="slide54.xml"/><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audio" Target="../media/audio2.bin"/><Relationship Id="rId4" Type="http://schemas.openxmlformats.org/officeDocument/2006/relationships/slide" Target="slide8.xml"/><Relationship Id="rId5" Type="http://schemas.openxmlformats.org/officeDocument/2006/relationships/slide" Target="slide10.xml"/><Relationship Id="rId6" Type="http://schemas.openxmlformats.org/officeDocument/2006/relationships/slide" Target="slide23.xml"/><Relationship Id="rId7" Type="http://schemas.openxmlformats.org/officeDocument/2006/relationships/slide" Target="slide32.xml"/><Relationship Id="rId8" Type="http://schemas.openxmlformats.org/officeDocument/2006/relationships/slide" Target="slide36.xml"/><Relationship Id="rId9" Type="http://schemas.openxmlformats.org/officeDocument/2006/relationships/slide" Target="slide39.xml"/><Relationship Id="rId10" Type="http://schemas.openxmlformats.org/officeDocument/2006/relationships/slide" Target="slide4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audio" Target="../media/audio3.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jpeg"/><Relationship Id="rId3" Type="http://schemas.openxmlformats.org/officeDocument/2006/relationships/image" Target="../media/image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jpeg"/><Relationship Id="rId3" Type="http://schemas.openxmlformats.org/officeDocument/2006/relationships/image" Target="../media/image1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jpeg"/><Relationship Id="rId3" Type="http://schemas.openxmlformats.org/officeDocument/2006/relationships/image" Target="../media/image1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13.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audio" Target="../media/audio4.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15.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15.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15.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13.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jpeg"/><Relationship Id="rId3" Type="http://schemas.openxmlformats.org/officeDocument/2006/relationships/image" Target="../media/image16.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jpeg"/><Relationship Id="rId3" Type="http://schemas.openxmlformats.org/officeDocument/2006/relationships/image" Target="../media/image17.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18.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19.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4">
            <a:extLst>
              <a:ext uri="{28A0092B-C50C-407E-A947-70E740481C1C}">
                <a14:useLocalDpi xmlns:a14="http://schemas.microsoft.com/office/drawing/2010/main" val="0"/>
              </a:ext>
            </a:extLst>
          </a:blip>
          <a:srcRect r="50000"/>
          <a:stretch/>
        </p:blipFill>
        <p:spPr bwMode="auto">
          <a:xfrm>
            <a:off x="5862" y="2179271"/>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3" name="Rectangle 2"/>
          <p:cNvSpPr>
            <a:spLocks noGrp="1" noChangeArrowheads="1"/>
          </p:cNvSpPr>
          <p:nvPr>
            <p:ph type="ctrTitle"/>
          </p:nvPr>
        </p:nvSpPr>
        <p:spPr>
          <a:xfrm>
            <a:off x="304800" y="2303096"/>
            <a:ext cx="7772400" cy="1470025"/>
          </a:xfrm>
        </p:spPr>
        <p:txBody>
          <a:bodyPr/>
          <a:lstStyle/>
          <a:p>
            <a:r>
              <a:rPr lang="en-US" sz="2800" dirty="0">
                <a:solidFill>
                  <a:schemeClr val="bg1"/>
                </a:solidFill>
              </a:rPr>
              <a:t>Sending and receiving information among computers</a:t>
            </a:r>
            <a:r>
              <a:rPr lang="en-US" sz="2800" dirty="0"/>
              <a:t/>
            </a:r>
            <a:br>
              <a:rPr lang="en-US" sz="2800" dirty="0"/>
            </a:br>
            <a:endParaRPr lang="fr-FR" sz="2800" dirty="0"/>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3"/>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46" name="Rectangle 2"/>
          <p:cNvSpPr>
            <a:spLocks noGrp="1" noChangeArrowheads="1"/>
          </p:cNvSpPr>
          <p:nvPr>
            <p:ph type="title"/>
          </p:nvPr>
        </p:nvSpPr>
        <p:spPr/>
        <p:txBody>
          <a:bodyPr/>
          <a:lstStyle/>
          <a:p>
            <a:r>
              <a:rPr lang="en-US" altLang="en-US" dirty="0">
                <a:solidFill>
                  <a:schemeClr val="bg1"/>
                </a:solidFill>
              </a:rPr>
              <a:t>Contents</a:t>
            </a:r>
          </a:p>
        </p:txBody>
      </p:sp>
      <p:sp>
        <p:nvSpPr>
          <p:cNvPr id="134147" name="Rectangle 3"/>
          <p:cNvSpPr>
            <a:spLocks noGrp="1" noChangeArrowheads="1"/>
          </p:cNvSpPr>
          <p:nvPr>
            <p:ph type="body" idx="1"/>
          </p:nvPr>
        </p:nvSpPr>
        <p:spPr>
          <a:xfrm>
            <a:off x="609600" y="1856765"/>
            <a:ext cx="6096000" cy="4010635"/>
          </a:xfrm>
        </p:spPr>
        <p:txBody>
          <a:bodyPr/>
          <a:lstStyle/>
          <a:p>
            <a:pPr>
              <a:lnSpc>
                <a:spcPct val="90000"/>
              </a:lnSpc>
              <a:spcBef>
                <a:spcPct val="20000"/>
              </a:spcBef>
            </a:pPr>
            <a:r>
              <a:rPr lang="en-US" altLang="en-US" sz="2000" dirty="0">
                <a:hlinkClick r:id="" action="ppaction://noaction">
                  <a:snd r:embed="rId3" name="chimes.wav"/>
                </a:hlinkClick>
              </a:rPr>
              <a:t>Data Communications</a:t>
            </a:r>
            <a:endParaRPr lang="en-US" altLang="en-US" sz="2000" dirty="0"/>
          </a:p>
          <a:p>
            <a:pPr>
              <a:lnSpc>
                <a:spcPct val="90000"/>
              </a:lnSpc>
              <a:spcBef>
                <a:spcPct val="20000"/>
              </a:spcBef>
            </a:pPr>
            <a:r>
              <a:rPr lang="en-US" altLang="en-US" sz="2000" dirty="0">
                <a:hlinkClick r:id="rId4" action="ppaction://hlinksldjump">
                  <a:snd r:embed="rId3" name="chimes.wav"/>
                </a:hlinkClick>
              </a:rPr>
              <a:t>Network</a:t>
            </a:r>
            <a:endParaRPr lang="en-US" altLang="en-US" sz="2000" dirty="0"/>
          </a:p>
          <a:p>
            <a:pPr>
              <a:lnSpc>
                <a:spcPct val="90000"/>
              </a:lnSpc>
              <a:spcBef>
                <a:spcPct val="20000"/>
              </a:spcBef>
            </a:pPr>
            <a:r>
              <a:rPr lang="en-US" altLang="en-US" sz="2000" dirty="0">
                <a:hlinkClick r:id="rId5" action="ppaction://hlinksldjump">
                  <a:snd r:embed="rId3" name="chimes.wav"/>
                </a:hlinkClick>
              </a:rPr>
              <a:t>Data Transmission</a:t>
            </a:r>
            <a:endParaRPr lang="en-US" altLang="en-US" sz="2000" dirty="0"/>
          </a:p>
          <a:p>
            <a:pPr>
              <a:lnSpc>
                <a:spcPct val="90000"/>
              </a:lnSpc>
              <a:spcBef>
                <a:spcPct val="20000"/>
              </a:spcBef>
            </a:pPr>
            <a:r>
              <a:rPr lang="en-US" altLang="en-US" sz="2000" dirty="0">
                <a:hlinkClick r:id="rId6" action="ppaction://hlinksldjump">
                  <a:snd r:embed="rId3" name="chimes.wav"/>
                </a:hlinkClick>
              </a:rPr>
              <a:t>Communications Media</a:t>
            </a:r>
            <a:endParaRPr lang="en-US" altLang="en-US" sz="2000" dirty="0"/>
          </a:p>
          <a:p>
            <a:pPr>
              <a:lnSpc>
                <a:spcPct val="90000"/>
              </a:lnSpc>
              <a:spcBef>
                <a:spcPct val="20000"/>
              </a:spcBef>
            </a:pPr>
            <a:r>
              <a:rPr lang="en-US" altLang="en-US" sz="2000" dirty="0">
                <a:hlinkClick r:id="rId7" action="ppaction://hlinksldjump">
                  <a:snd r:embed="rId3" name="chimes.wav"/>
                </a:hlinkClick>
              </a:rPr>
              <a:t>Network Topology</a:t>
            </a:r>
            <a:endParaRPr lang="en-US" altLang="en-US" sz="2000" dirty="0"/>
          </a:p>
          <a:p>
            <a:pPr>
              <a:lnSpc>
                <a:spcPct val="90000"/>
              </a:lnSpc>
              <a:spcBef>
                <a:spcPct val="20000"/>
              </a:spcBef>
            </a:pPr>
            <a:r>
              <a:rPr lang="en-US" altLang="en-US" sz="2000" dirty="0">
                <a:hlinkClick r:id="rId8" action="ppaction://hlinksldjump">
                  <a:snd r:embed="rId3" name="chimes.wav"/>
                </a:hlinkClick>
              </a:rPr>
              <a:t>Local Area Network</a:t>
            </a:r>
            <a:endParaRPr lang="en-US" altLang="en-US" sz="2000" dirty="0"/>
          </a:p>
          <a:p>
            <a:pPr>
              <a:lnSpc>
                <a:spcPct val="90000"/>
              </a:lnSpc>
              <a:spcBef>
                <a:spcPct val="20000"/>
              </a:spcBef>
            </a:pPr>
            <a:r>
              <a:rPr lang="en-US" altLang="en-US" sz="2000" dirty="0">
                <a:hlinkClick r:id="rId9" action="ppaction://hlinksldjump">
                  <a:snd r:embed="rId3" name="chimes.wav"/>
                </a:hlinkClick>
              </a:rPr>
              <a:t>Wide Area Network</a:t>
            </a:r>
            <a:endParaRPr lang="en-US" altLang="en-US" sz="2000" dirty="0"/>
          </a:p>
          <a:p>
            <a:pPr>
              <a:lnSpc>
                <a:spcPct val="90000"/>
              </a:lnSpc>
              <a:spcBef>
                <a:spcPct val="20000"/>
              </a:spcBef>
            </a:pPr>
            <a:r>
              <a:rPr lang="en-US" altLang="en-US" sz="2000" dirty="0">
                <a:hlinkClick r:id="rId10" action="ppaction://hlinksldjump">
                  <a:snd r:embed="rId3" name="chimes.wav"/>
                </a:hlinkClick>
              </a:rPr>
              <a:t>Organization of Resources</a:t>
            </a:r>
            <a:endParaRPr lang="en-US" altLang="en-US" sz="2000" dirty="0"/>
          </a:p>
          <a:p>
            <a:pPr>
              <a:lnSpc>
                <a:spcPct val="90000"/>
              </a:lnSpc>
              <a:spcBef>
                <a:spcPct val="20000"/>
              </a:spcBef>
            </a:pPr>
            <a:r>
              <a:rPr lang="en-US" altLang="en-US" sz="2000" dirty="0">
                <a:hlinkClick r:id="rId11" action="ppaction://hlinksldjump">
                  <a:snd r:embed="rId3" name="chimes.wav"/>
                </a:hlinkClick>
              </a:rPr>
              <a:t>Protocol</a:t>
            </a:r>
            <a:endParaRPr lang="en-US" altLang="en-US" sz="2000" dirty="0"/>
          </a:p>
          <a:p>
            <a:pPr>
              <a:lnSpc>
                <a:spcPct val="90000"/>
              </a:lnSpc>
              <a:spcBef>
                <a:spcPct val="20000"/>
              </a:spcBef>
            </a:pPr>
            <a:r>
              <a:rPr lang="en-US" altLang="en-US" sz="2000" dirty="0">
                <a:hlinkClick r:id="rId12" action="ppaction://hlinksldjump">
                  <a:snd r:embed="rId3" name="chimes.wav"/>
                </a:hlinkClick>
              </a:rPr>
              <a:t>Software</a:t>
            </a:r>
            <a:endParaRPr lang="en-US" altLang="en-US" sz="2000" dirty="0"/>
          </a:p>
          <a:p>
            <a:pPr>
              <a:lnSpc>
                <a:spcPct val="90000"/>
              </a:lnSpc>
              <a:spcBef>
                <a:spcPct val="20000"/>
              </a:spcBef>
            </a:pPr>
            <a:r>
              <a:rPr lang="en-US" altLang="en-US" sz="2000" dirty="0">
                <a:hlinkClick r:id="rId13" action="ppaction://hlinksldjump">
                  <a:snd r:embed="rId3" name="chimes.wav"/>
                </a:hlinkClick>
              </a:rPr>
              <a:t>Communication Applications</a:t>
            </a:r>
            <a:endParaRPr lang="en-US" altLang="en-US" sz="2000" dirty="0"/>
          </a:p>
        </p:txBody>
      </p:sp>
    </p:spTree>
    <p:extLst>
      <p:ext uri="{BB962C8B-B14F-4D97-AF65-F5344CB8AC3E}">
        <p14:creationId xmlns:p14="http://schemas.microsoft.com/office/powerpoint/2010/main" val="1918721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 calcmode="lin" valueType="num">
                                      <p:cBhvr additive="base">
                                        <p:cTn id="7" dur="500" fill="hold"/>
                                        <p:tgtEl>
                                          <p:spTgt spid="134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4147">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4147">
                                            <p:txEl>
                                              <p:pRg st="1" end="1"/>
                                            </p:txEl>
                                          </p:spTgt>
                                        </p:tgtEl>
                                        <p:attrNameLst>
                                          <p:attrName>style.visibility</p:attrName>
                                        </p:attrNameLst>
                                      </p:cBhvr>
                                      <p:to>
                                        <p:strVal val="visible"/>
                                      </p:to>
                                    </p:set>
                                    <p:anim calcmode="lin" valueType="num">
                                      <p:cBhvr additive="base">
                                        <p:cTn id="12" dur="500" fill="hold"/>
                                        <p:tgtEl>
                                          <p:spTgt spid="134147">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34147">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34147">
                                            <p:txEl>
                                              <p:pRg st="2" end="2"/>
                                            </p:txEl>
                                          </p:spTgt>
                                        </p:tgtEl>
                                        <p:attrNameLst>
                                          <p:attrName>style.visibility</p:attrName>
                                        </p:attrNameLst>
                                      </p:cBhvr>
                                      <p:to>
                                        <p:strVal val="visible"/>
                                      </p:to>
                                    </p:set>
                                    <p:anim calcmode="lin" valueType="num">
                                      <p:cBhvr additive="base">
                                        <p:cTn id="17" dur="500" fill="hold"/>
                                        <p:tgtEl>
                                          <p:spTgt spid="13414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4147">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34147">
                                            <p:txEl>
                                              <p:pRg st="3" end="3"/>
                                            </p:txEl>
                                          </p:spTgt>
                                        </p:tgtEl>
                                        <p:attrNameLst>
                                          <p:attrName>style.visibility</p:attrName>
                                        </p:attrNameLst>
                                      </p:cBhvr>
                                      <p:to>
                                        <p:strVal val="visible"/>
                                      </p:to>
                                    </p:set>
                                    <p:anim calcmode="lin" valueType="num">
                                      <p:cBhvr additive="base">
                                        <p:cTn id="22" dur="500" fill="hold"/>
                                        <p:tgtEl>
                                          <p:spTgt spid="134147">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34147">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34147">
                                            <p:txEl>
                                              <p:pRg st="4" end="4"/>
                                            </p:txEl>
                                          </p:spTgt>
                                        </p:tgtEl>
                                        <p:attrNameLst>
                                          <p:attrName>style.visibility</p:attrName>
                                        </p:attrNameLst>
                                      </p:cBhvr>
                                      <p:to>
                                        <p:strVal val="visible"/>
                                      </p:to>
                                    </p:set>
                                    <p:anim calcmode="lin" valueType="num">
                                      <p:cBhvr additive="base">
                                        <p:cTn id="27" dur="500" fill="hold"/>
                                        <p:tgtEl>
                                          <p:spTgt spid="134147">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34147">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34147">
                                            <p:txEl>
                                              <p:pRg st="5" end="5"/>
                                            </p:txEl>
                                          </p:spTgt>
                                        </p:tgtEl>
                                        <p:attrNameLst>
                                          <p:attrName>style.visibility</p:attrName>
                                        </p:attrNameLst>
                                      </p:cBhvr>
                                      <p:to>
                                        <p:strVal val="visible"/>
                                      </p:to>
                                    </p:set>
                                    <p:anim calcmode="lin" valueType="num">
                                      <p:cBhvr additive="base">
                                        <p:cTn id="32" dur="500" fill="hold"/>
                                        <p:tgtEl>
                                          <p:spTgt spid="134147">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34147">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34147">
                                            <p:txEl>
                                              <p:pRg st="6" end="6"/>
                                            </p:txEl>
                                          </p:spTgt>
                                        </p:tgtEl>
                                        <p:attrNameLst>
                                          <p:attrName>style.visibility</p:attrName>
                                        </p:attrNameLst>
                                      </p:cBhvr>
                                      <p:to>
                                        <p:strVal val="visible"/>
                                      </p:to>
                                    </p:set>
                                    <p:anim calcmode="lin" valueType="num">
                                      <p:cBhvr additive="base">
                                        <p:cTn id="37" dur="500" fill="hold"/>
                                        <p:tgtEl>
                                          <p:spTgt spid="134147">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4147">
                                            <p:txEl>
                                              <p:pRg st="6" end="6"/>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134147">
                                            <p:txEl>
                                              <p:pRg st="7" end="7"/>
                                            </p:txEl>
                                          </p:spTgt>
                                        </p:tgtEl>
                                        <p:attrNameLst>
                                          <p:attrName>style.visibility</p:attrName>
                                        </p:attrNameLst>
                                      </p:cBhvr>
                                      <p:to>
                                        <p:strVal val="visible"/>
                                      </p:to>
                                    </p:set>
                                    <p:anim calcmode="lin" valueType="num">
                                      <p:cBhvr additive="base">
                                        <p:cTn id="42" dur="500" fill="hold"/>
                                        <p:tgtEl>
                                          <p:spTgt spid="134147">
                                            <p:txEl>
                                              <p:pRg st="7" end="7"/>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34147">
                                            <p:txEl>
                                              <p:pRg st="7" end="7"/>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000"/>
                            </p:stCondLst>
                            <p:childTnLst>
                              <p:par>
                                <p:cTn id="45" presetID="2" presetClass="entr" presetSubtype="8" fill="hold" grpId="0" nodeType="afterEffect">
                                  <p:stCondLst>
                                    <p:cond delay="0"/>
                                  </p:stCondLst>
                                  <p:childTnLst>
                                    <p:set>
                                      <p:cBhvr>
                                        <p:cTn id="46" dur="1" fill="hold">
                                          <p:stCondLst>
                                            <p:cond delay="0"/>
                                          </p:stCondLst>
                                        </p:cTn>
                                        <p:tgtEl>
                                          <p:spTgt spid="134147">
                                            <p:txEl>
                                              <p:pRg st="8" end="8"/>
                                            </p:txEl>
                                          </p:spTgt>
                                        </p:tgtEl>
                                        <p:attrNameLst>
                                          <p:attrName>style.visibility</p:attrName>
                                        </p:attrNameLst>
                                      </p:cBhvr>
                                      <p:to>
                                        <p:strVal val="visible"/>
                                      </p:to>
                                    </p:set>
                                    <p:anim calcmode="lin" valueType="num">
                                      <p:cBhvr additive="base">
                                        <p:cTn id="47" dur="500" fill="hold"/>
                                        <p:tgtEl>
                                          <p:spTgt spid="134147">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34147">
                                            <p:txEl>
                                              <p:pRg st="8" end="8"/>
                                            </p:txEl>
                                          </p:spTgt>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4500"/>
                            </p:stCondLst>
                            <p:childTnLst>
                              <p:par>
                                <p:cTn id="50" presetID="2" presetClass="entr" presetSubtype="8" fill="hold" grpId="0" nodeType="afterEffect">
                                  <p:stCondLst>
                                    <p:cond delay="0"/>
                                  </p:stCondLst>
                                  <p:childTnLst>
                                    <p:set>
                                      <p:cBhvr>
                                        <p:cTn id="51" dur="1" fill="hold">
                                          <p:stCondLst>
                                            <p:cond delay="0"/>
                                          </p:stCondLst>
                                        </p:cTn>
                                        <p:tgtEl>
                                          <p:spTgt spid="134147">
                                            <p:txEl>
                                              <p:pRg st="9" end="9"/>
                                            </p:txEl>
                                          </p:spTgt>
                                        </p:tgtEl>
                                        <p:attrNameLst>
                                          <p:attrName>style.visibility</p:attrName>
                                        </p:attrNameLst>
                                      </p:cBhvr>
                                      <p:to>
                                        <p:strVal val="visible"/>
                                      </p:to>
                                    </p:set>
                                    <p:anim calcmode="lin" valueType="num">
                                      <p:cBhvr additive="base">
                                        <p:cTn id="52" dur="500" fill="hold"/>
                                        <p:tgtEl>
                                          <p:spTgt spid="134147">
                                            <p:txEl>
                                              <p:pRg st="9" end="9"/>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134147">
                                            <p:txEl>
                                              <p:pRg st="9" end="9"/>
                                            </p:txEl>
                                          </p:spTgt>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5000"/>
                            </p:stCondLst>
                            <p:childTnLst>
                              <p:par>
                                <p:cTn id="55" presetID="2" presetClass="entr" presetSubtype="8" fill="hold" grpId="0" nodeType="afterEffect">
                                  <p:stCondLst>
                                    <p:cond delay="0"/>
                                  </p:stCondLst>
                                  <p:childTnLst>
                                    <p:set>
                                      <p:cBhvr>
                                        <p:cTn id="56" dur="1" fill="hold">
                                          <p:stCondLst>
                                            <p:cond delay="0"/>
                                          </p:stCondLst>
                                        </p:cTn>
                                        <p:tgtEl>
                                          <p:spTgt spid="134147">
                                            <p:txEl>
                                              <p:pRg st="10" end="10"/>
                                            </p:txEl>
                                          </p:spTgt>
                                        </p:tgtEl>
                                        <p:attrNameLst>
                                          <p:attrName>style.visibility</p:attrName>
                                        </p:attrNameLst>
                                      </p:cBhvr>
                                      <p:to>
                                        <p:strVal val="visible"/>
                                      </p:to>
                                    </p:set>
                                    <p:anim calcmode="lin" valueType="num">
                                      <p:cBhvr additive="base">
                                        <p:cTn id="57" dur="500" fill="hold"/>
                                        <p:tgtEl>
                                          <p:spTgt spid="134147">
                                            <p:txEl>
                                              <p:pRg st="10" end="1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134147">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autoUpdateAnimBg="0" advAuto="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4"/>
          <p:cNvPicPr>
            <a:picLocks/>
          </p:cNvPicPr>
          <p:nvPr/>
        </p:nvPicPr>
        <p:blipFill rotWithShape="1">
          <a:blip r:embed="rId3">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 name="Rectangle 2"/>
          <p:cNvSpPr>
            <a:spLocks noGrp="1" noChangeArrowheads="1"/>
          </p:cNvSpPr>
          <p:nvPr>
            <p:ph type="title"/>
          </p:nvPr>
        </p:nvSpPr>
        <p:spPr>
          <a:xfrm>
            <a:off x="684213" y="455613"/>
            <a:ext cx="7772400" cy="1143000"/>
          </a:xfrm>
        </p:spPr>
        <p:txBody>
          <a:bodyPr/>
          <a:lstStyle/>
          <a:p>
            <a:r>
              <a:rPr lang="en-US" altLang="en-US" dirty="0">
                <a:solidFill>
                  <a:schemeClr val="bg1"/>
                </a:solidFill>
              </a:rPr>
              <a:t>Data Communications</a:t>
            </a:r>
          </a:p>
        </p:txBody>
      </p:sp>
      <p:sp>
        <p:nvSpPr>
          <p:cNvPr id="6147" name="Rectangle 3"/>
          <p:cNvSpPr>
            <a:spLocks noGrp="1" noChangeArrowheads="1"/>
          </p:cNvSpPr>
          <p:nvPr>
            <p:ph type="body" idx="1"/>
          </p:nvPr>
        </p:nvSpPr>
        <p:spPr>
          <a:xfrm>
            <a:off x="577118" y="2571750"/>
            <a:ext cx="3276600" cy="2590800"/>
          </a:xfrm>
        </p:spPr>
        <p:txBody>
          <a:bodyPr/>
          <a:lstStyle/>
          <a:p>
            <a:pPr marL="0" indent="0" algn="ctr">
              <a:buFontTx/>
              <a:buNone/>
            </a:pPr>
            <a:r>
              <a:rPr lang="en-US" altLang="en-US"/>
              <a:t>Send and receive information over communications lines</a:t>
            </a:r>
          </a:p>
        </p:txBody>
      </p:sp>
      <p:pic>
        <p:nvPicPr>
          <p:cNvPr id="6152" name="Picture 8" descr="C:\Aharon\Pren Hall\ch07\p07_01.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1" y="1905000"/>
            <a:ext cx="3657600" cy="3702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08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6152"/>
                                        </p:tgtEl>
                                        <p:attrNameLst>
                                          <p:attrName>style.visibility</p:attrName>
                                        </p:attrNameLst>
                                      </p:cBhvr>
                                      <p:to>
                                        <p:strVal val="visible"/>
                                      </p:to>
                                    </p:set>
                                    <p:animEffect transition="in" filter="dissolve">
                                      <p:cBhvr>
                                        <p:cTn id="7" dur="500"/>
                                        <p:tgtEl>
                                          <p:spTgt spid="6152"/>
                                        </p:tgtEl>
                                      </p:cBhvr>
                                    </p:animEffect>
                                  </p:childTnLst>
                                </p:cTn>
                              </p:par>
                            </p:childTnLst>
                          </p:cTn>
                        </p:par>
                        <p:par>
                          <p:cTn id="8" fill="hold" nodeType="afterGroup">
                            <p:stCondLst>
                              <p:cond delay="500"/>
                            </p:stCondLst>
                            <p:childTnLst>
                              <p:par>
                                <p:cTn id="9" presetID="2" presetClass="entr" presetSubtype="4" fill="hold" grpId="0" nodeType="afterEffect">
                                  <p:stCondLst>
                                    <p:cond delay="0"/>
                                  </p:stCondLst>
                                  <p:iterate type="lt">
                                    <p:tmPct val="100000"/>
                                  </p:iterate>
                                  <p:childTnLst>
                                    <p:set>
                                      <p:cBhvr>
                                        <p:cTn id="10" dur="1" fill="hold">
                                          <p:stCondLst>
                                            <p:cond delay="0"/>
                                          </p:stCondLst>
                                        </p:cTn>
                                        <p:tgtEl>
                                          <p:spTgt spid="6147">
                                            <p:txEl>
                                              <p:pRg st="0" end="0"/>
                                            </p:txEl>
                                          </p:spTgt>
                                        </p:tgtEl>
                                        <p:attrNameLst>
                                          <p:attrName>style.visibility</p:attrName>
                                        </p:attrNameLst>
                                      </p:cBhvr>
                                      <p:to>
                                        <p:strVal val="visible"/>
                                      </p:to>
                                    </p:set>
                                    <p:anim calcmode="lin" valueType="num">
                                      <p:cBhvr additive="base">
                                        <p:cTn id="11" dur="75"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12" dur="75" fill="hold"/>
                                        <p:tgtEl>
                                          <p:spTgt spid="6147">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4" name="Rectangle 2"/>
          <p:cNvSpPr>
            <a:spLocks noGrp="1" noChangeArrowheads="1"/>
          </p:cNvSpPr>
          <p:nvPr>
            <p:ph type="title"/>
          </p:nvPr>
        </p:nvSpPr>
        <p:spPr/>
        <p:txBody>
          <a:bodyPr/>
          <a:lstStyle/>
          <a:p>
            <a:r>
              <a:rPr lang="en-US" altLang="en-US" dirty="0">
                <a:solidFill>
                  <a:schemeClr val="bg1"/>
                </a:solidFill>
              </a:rPr>
              <a:t>Centralized Data Processing</a:t>
            </a:r>
          </a:p>
        </p:txBody>
      </p:sp>
      <p:sp>
        <p:nvSpPr>
          <p:cNvPr id="8195" name="Rectangle 3"/>
          <p:cNvSpPr>
            <a:spLocks noGrp="1" noChangeArrowheads="1"/>
          </p:cNvSpPr>
          <p:nvPr>
            <p:ph type="body" idx="1"/>
          </p:nvPr>
        </p:nvSpPr>
        <p:spPr>
          <a:xfrm>
            <a:off x="1017077" y="1874350"/>
            <a:ext cx="7086600" cy="2895600"/>
          </a:xfrm>
        </p:spPr>
        <p:txBody>
          <a:bodyPr/>
          <a:lstStyle/>
          <a:p>
            <a:r>
              <a:rPr lang="en-US" altLang="en-US"/>
              <a:t>All processing, hardware, software in one central location</a:t>
            </a:r>
          </a:p>
          <a:p>
            <a:r>
              <a:rPr lang="en-US" altLang="en-US" dirty="0"/>
              <a:t>Inefficient</a:t>
            </a:r>
          </a:p>
          <a:p>
            <a:r>
              <a:rPr lang="en-US" altLang="en-US" dirty="0"/>
              <a:t>Inconvenient</a:t>
            </a:r>
          </a:p>
        </p:txBody>
      </p:sp>
    </p:spTree>
    <p:extLst>
      <p:ext uri="{BB962C8B-B14F-4D97-AF65-F5344CB8AC3E}">
        <p14:creationId xmlns:p14="http://schemas.microsoft.com/office/powerpoint/2010/main" val="1232552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title"/>
          </p:nvPr>
        </p:nvSpPr>
        <p:spPr/>
        <p:txBody>
          <a:bodyPr/>
          <a:lstStyle/>
          <a:p>
            <a:r>
              <a:rPr lang="en-US" altLang="en-US" dirty="0">
                <a:solidFill>
                  <a:schemeClr val="bg1"/>
                </a:solidFill>
              </a:rPr>
              <a:t>Distributed Data Processing</a:t>
            </a:r>
          </a:p>
        </p:txBody>
      </p:sp>
      <p:sp>
        <p:nvSpPr>
          <p:cNvPr id="10243" name="Rectangle 3"/>
          <p:cNvSpPr>
            <a:spLocks noGrp="1" noChangeArrowheads="1"/>
          </p:cNvSpPr>
          <p:nvPr>
            <p:ph type="body" idx="1"/>
          </p:nvPr>
        </p:nvSpPr>
        <p:spPr>
          <a:xfrm>
            <a:off x="914400" y="2133600"/>
            <a:ext cx="7239000" cy="3505200"/>
          </a:xfrm>
        </p:spPr>
        <p:txBody>
          <a:bodyPr/>
          <a:lstStyle/>
          <a:p>
            <a:r>
              <a:rPr lang="en-US" altLang="en-US" dirty="0"/>
              <a:t>Computers at a distance from central computer</a:t>
            </a:r>
          </a:p>
          <a:p>
            <a:r>
              <a:rPr lang="en-US" altLang="en-US" dirty="0"/>
              <a:t>Can do some processing on their own</a:t>
            </a:r>
          </a:p>
          <a:p>
            <a:r>
              <a:rPr lang="en-US" altLang="en-US" dirty="0"/>
              <a:t>Can access the central computer</a:t>
            </a:r>
          </a:p>
        </p:txBody>
      </p:sp>
    </p:spTree>
    <p:extLst>
      <p:ext uri="{BB962C8B-B14F-4D97-AF65-F5344CB8AC3E}">
        <p14:creationId xmlns:p14="http://schemas.microsoft.com/office/powerpoint/2010/main" val="884339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06" name="Rectangle 2"/>
          <p:cNvSpPr>
            <a:spLocks noGrp="1" noChangeArrowheads="1"/>
          </p:cNvSpPr>
          <p:nvPr>
            <p:ph type="title"/>
          </p:nvPr>
        </p:nvSpPr>
        <p:spPr/>
        <p:txBody>
          <a:bodyPr/>
          <a:lstStyle/>
          <a:p>
            <a:r>
              <a:rPr lang="en-US" altLang="en-US" dirty="0">
                <a:solidFill>
                  <a:schemeClr val="bg1"/>
                </a:solidFill>
              </a:rPr>
              <a:t>Distributed Data Processing</a:t>
            </a:r>
          </a:p>
        </p:txBody>
      </p:sp>
      <p:pic>
        <p:nvPicPr>
          <p:cNvPr id="123908" name="Picture 4" descr="C:\Aharon\Pren Hall\ch07\7713d07_19.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752600"/>
            <a:ext cx="4800600" cy="4130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27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23908"/>
                                        </p:tgtEl>
                                        <p:attrNameLst>
                                          <p:attrName>style.visibility</p:attrName>
                                        </p:attrNameLst>
                                      </p:cBhvr>
                                      <p:to>
                                        <p:strVal val="visible"/>
                                      </p:to>
                                    </p:set>
                                    <p:animEffect transition="in" filter="dissolve">
                                      <p:cBhvr>
                                        <p:cTn id="7" dur="500"/>
                                        <p:tgtEl>
                                          <p:spTgt spid="123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4" name="Rectangle 2"/>
          <p:cNvSpPr>
            <a:spLocks noGrp="1" noChangeArrowheads="1"/>
          </p:cNvSpPr>
          <p:nvPr>
            <p:ph type="title"/>
          </p:nvPr>
        </p:nvSpPr>
        <p:spPr/>
        <p:txBody>
          <a:bodyPr/>
          <a:lstStyle/>
          <a:p>
            <a:r>
              <a:rPr lang="en-US" altLang="en-US" dirty="0">
                <a:solidFill>
                  <a:schemeClr val="bg1"/>
                </a:solidFill>
              </a:rPr>
              <a:t>Network</a:t>
            </a:r>
          </a:p>
        </p:txBody>
      </p:sp>
      <p:sp>
        <p:nvSpPr>
          <p:cNvPr id="13315" name="Rectangle 3"/>
          <p:cNvSpPr>
            <a:spLocks noGrp="1" noChangeArrowheads="1"/>
          </p:cNvSpPr>
          <p:nvPr>
            <p:ph type="body" idx="1"/>
          </p:nvPr>
        </p:nvSpPr>
        <p:spPr>
          <a:xfrm>
            <a:off x="685800" y="1981200"/>
            <a:ext cx="7772400" cy="3962400"/>
          </a:xfrm>
        </p:spPr>
        <p:txBody>
          <a:bodyPr/>
          <a:lstStyle/>
          <a:p>
            <a:r>
              <a:rPr lang="en-US" altLang="en-US" sz="2800" dirty="0"/>
              <a:t>Uses communication equipment to connect two or more computers and their resources</a:t>
            </a:r>
          </a:p>
          <a:p>
            <a:r>
              <a:rPr lang="en-US" altLang="en-US" sz="2800" dirty="0"/>
              <a:t>PC based</a:t>
            </a:r>
          </a:p>
          <a:p>
            <a:r>
              <a:rPr lang="en-US" altLang="en-US" sz="2800" dirty="0"/>
              <a:t>LAN – shares data and resources among users in close proximity</a:t>
            </a:r>
          </a:p>
          <a:p>
            <a:r>
              <a:rPr lang="en-US" altLang="en-US" sz="2800" dirty="0"/>
              <a:t>WAN – shares data among users who are geographically distant</a:t>
            </a:r>
          </a:p>
        </p:txBody>
      </p:sp>
    </p:spTree>
    <p:extLst>
      <p:ext uri="{BB962C8B-B14F-4D97-AF65-F5344CB8AC3E}">
        <p14:creationId xmlns:p14="http://schemas.microsoft.com/office/powerpoint/2010/main" val="1529313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2"/>
          <p:cNvSpPr>
            <a:spLocks noGrp="1" noChangeArrowheads="1"/>
          </p:cNvSpPr>
          <p:nvPr>
            <p:ph type="title"/>
          </p:nvPr>
        </p:nvSpPr>
        <p:spPr/>
        <p:txBody>
          <a:bodyPr/>
          <a:lstStyle/>
          <a:p>
            <a:r>
              <a:rPr lang="en-US" altLang="en-US" dirty="0">
                <a:solidFill>
                  <a:schemeClr val="bg1"/>
                </a:solidFill>
              </a:rPr>
              <a:t>Basic Components</a:t>
            </a:r>
          </a:p>
        </p:txBody>
      </p:sp>
      <p:sp>
        <p:nvSpPr>
          <p:cNvPr id="16387" name="Rectangle 3"/>
          <p:cNvSpPr>
            <a:spLocks noGrp="1" noChangeArrowheads="1"/>
          </p:cNvSpPr>
          <p:nvPr>
            <p:ph type="body" idx="1"/>
          </p:nvPr>
        </p:nvSpPr>
        <p:spPr>
          <a:xfrm>
            <a:off x="685800" y="1981200"/>
            <a:ext cx="7772400" cy="2133600"/>
          </a:xfrm>
        </p:spPr>
        <p:txBody>
          <a:bodyPr/>
          <a:lstStyle/>
          <a:p>
            <a:pPr algn="ctr">
              <a:buFontTx/>
              <a:buNone/>
            </a:pPr>
            <a:r>
              <a:rPr lang="en-US" altLang="en-US" dirty="0"/>
              <a:t>Sending device</a:t>
            </a:r>
          </a:p>
          <a:p>
            <a:pPr algn="ctr">
              <a:buFontTx/>
              <a:buNone/>
            </a:pPr>
            <a:r>
              <a:rPr lang="en-US" altLang="en-US" dirty="0"/>
              <a:t>Communications link</a:t>
            </a:r>
          </a:p>
          <a:p>
            <a:pPr algn="ctr">
              <a:buFontTx/>
              <a:buNone/>
            </a:pPr>
            <a:r>
              <a:rPr lang="en-US" altLang="en-US" dirty="0"/>
              <a:t>Receiving device</a:t>
            </a:r>
          </a:p>
        </p:txBody>
      </p:sp>
      <p:pic>
        <p:nvPicPr>
          <p:cNvPr id="16389" name="Picture 5" descr="7713d07_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114800"/>
            <a:ext cx="5486400"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9925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nodeType="afterEffect">
                                  <p:stCondLst>
                                    <p:cond delay="0"/>
                                  </p:stCondLst>
                                  <p:childTnLst>
                                    <p:set>
                                      <p:cBhvr>
                                        <p:cTn id="6" dur="1" fill="hold">
                                          <p:stCondLst>
                                            <p:cond delay="0"/>
                                          </p:stCondLst>
                                        </p:cTn>
                                        <p:tgtEl>
                                          <p:spTgt spid="16389"/>
                                        </p:tgtEl>
                                        <p:attrNameLst>
                                          <p:attrName>style.visibility</p:attrName>
                                        </p:attrNameLst>
                                      </p:cBhvr>
                                      <p:to>
                                        <p:strVal val="visible"/>
                                      </p:to>
                                    </p:set>
                                    <p:animEffect transition="in" filter="barn(inHorizontal)">
                                      <p:cBhvr>
                                        <p:cTn id="7"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6" name="Rectangle 2"/>
          <p:cNvSpPr>
            <a:spLocks noGrp="1" noChangeArrowheads="1"/>
          </p:cNvSpPr>
          <p:nvPr>
            <p:ph type="title"/>
          </p:nvPr>
        </p:nvSpPr>
        <p:spPr/>
        <p:txBody>
          <a:bodyPr/>
          <a:lstStyle/>
          <a:p>
            <a:r>
              <a:rPr lang="en-US" altLang="en-US" dirty="0">
                <a:solidFill>
                  <a:schemeClr val="bg1"/>
                </a:solidFill>
              </a:rPr>
              <a:t>Network Design</a:t>
            </a:r>
          </a:p>
        </p:txBody>
      </p:sp>
      <p:sp>
        <p:nvSpPr>
          <p:cNvPr id="21507" name="Rectangle 3"/>
          <p:cNvSpPr>
            <a:spLocks noGrp="1" noChangeArrowheads="1"/>
          </p:cNvSpPr>
          <p:nvPr>
            <p:ph type="body" idx="1"/>
          </p:nvPr>
        </p:nvSpPr>
        <p:spPr>
          <a:xfrm>
            <a:off x="685800" y="1868488"/>
            <a:ext cx="7162800" cy="4038600"/>
          </a:xfrm>
        </p:spPr>
        <p:txBody>
          <a:bodyPr/>
          <a:lstStyle/>
          <a:p>
            <a:pPr>
              <a:lnSpc>
                <a:spcPct val="90000"/>
              </a:lnSpc>
            </a:pPr>
            <a:r>
              <a:rPr lang="en-US" altLang="en-US" sz="2400" dirty="0"/>
              <a:t>Transmission</a:t>
            </a:r>
          </a:p>
          <a:p>
            <a:pPr>
              <a:lnSpc>
                <a:spcPct val="90000"/>
              </a:lnSpc>
            </a:pPr>
            <a:r>
              <a:rPr lang="en-US" altLang="en-US" sz="2400" dirty="0"/>
              <a:t>Media </a:t>
            </a:r>
          </a:p>
          <a:p>
            <a:pPr>
              <a:lnSpc>
                <a:spcPct val="90000"/>
              </a:lnSpc>
            </a:pPr>
            <a:r>
              <a:rPr lang="en-US" altLang="en-US" sz="2400" dirty="0"/>
              <a:t>Topology – Physical layout of components</a:t>
            </a:r>
          </a:p>
          <a:p>
            <a:pPr>
              <a:lnSpc>
                <a:spcPct val="90000"/>
              </a:lnSpc>
            </a:pPr>
            <a:r>
              <a:rPr lang="en-US" altLang="en-US" sz="2400" dirty="0"/>
              <a:t>Protocol – Rules governing communication </a:t>
            </a:r>
          </a:p>
          <a:p>
            <a:pPr>
              <a:lnSpc>
                <a:spcPct val="90000"/>
              </a:lnSpc>
            </a:pPr>
            <a:r>
              <a:rPr lang="en-US" altLang="en-US" sz="2400" dirty="0"/>
              <a:t>Distance</a:t>
            </a:r>
          </a:p>
          <a:p>
            <a:pPr lvl="1">
              <a:lnSpc>
                <a:spcPct val="90000"/>
              </a:lnSpc>
            </a:pPr>
            <a:r>
              <a:rPr lang="en-US" altLang="en-US" sz="2000" dirty="0"/>
              <a:t>LAN</a:t>
            </a:r>
          </a:p>
          <a:p>
            <a:pPr lvl="1">
              <a:lnSpc>
                <a:spcPct val="90000"/>
              </a:lnSpc>
            </a:pPr>
            <a:r>
              <a:rPr lang="en-US" altLang="en-US" sz="2000" dirty="0"/>
              <a:t>WAN</a:t>
            </a:r>
          </a:p>
          <a:p>
            <a:pPr>
              <a:lnSpc>
                <a:spcPct val="90000"/>
              </a:lnSpc>
            </a:pPr>
            <a:r>
              <a:rPr lang="en-US" altLang="en-US" sz="2400" dirty="0"/>
              <a:t>Technology</a:t>
            </a:r>
          </a:p>
          <a:p>
            <a:pPr lvl="1">
              <a:lnSpc>
                <a:spcPct val="90000"/>
              </a:lnSpc>
            </a:pPr>
            <a:r>
              <a:rPr lang="en-US" altLang="en-US" sz="2000" dirty="0"/>
              <a:t>Peer-to-peer</a:t>
            </a:r>
          </a:p>
          <a:p>
            <a:pPr lvl="1">
              <a:lnSpc>
                <a:spcPct val="90000"/>
              </a:lnSpc>
            </a:pPr>
            <a:r>
              <a:rPr lang="en-US" altLang="en-US" sz="2000" dirty="0"/>
              <a:t>File server</a:t>
            </a:r>
          </a:p>
          <a:p>
            <a:pPr lvl="1">
              <a:lnSpc>
                <a:spcPct val="90000"/>
              </a:lnSpc>
            </a:pPr>
            <a:r>
              <a:rPr lang="en-US" altLang="en-US" sz="2000" dirty="0"/>
              <a:t>Client/server</a:t>
            </a:r>
          </a:p>
        </p:txBody>
      </p:sp>
    </p:spTree>
    <p:extLst>
      <p:ext uri="{BB962C8B-B14F-4D97-AF65-F5344CB8AC3E}">
        <p14:creationId xmlns:p14="http://schemas.microsoft.com/office/powerpoint/2010/main" val="570131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Rectangle 2"/>
          <p:cNvSpPr>
            <a:spLocks noGrp="1" noChangeArrowheads="1"/>
          </p:cNvSpPr>
          <p:nvPr>
            <p:ph type="title"/>
          </p:nvPr>
        </p:nvSpPr>
        <p:spPr/>
        <p:txBody>
          <a:bodyPr/>
          <a:lstStyle/>
          <a:p>
            <a:r>
              <a:rPr lang="en-US" altLang="en-US" dirty="0">
                <a:solidFill>
                  <a:schemeClr val="bg1"/>
                </a:solidFill>
              </a:rPr>
              <a:t>Data Transmission</a:t>
            </a:r>
          </a:p>
        </p:txBody>
      </p:sp>
      <p:sp>
        <p:nvSpPr>
          <p:cNvPr id="23555" name="Rectangle 3"/>
          <p:cNvSpPr>
            <a:spLocks noGrp="1" noChangeArrowheads="1"/>
          </p:cNvSpPr>
          <p:nvPr>
            <p:ph type="body" sz="half" idx="1"/>
          </p:nvPr>
        </p:nvSpPr>
        <p:spPr>
          <a:xfrm>
            <a:off x="685800" y="1828800"/>
            <a:ext cx="7772400" cy="3352800"/>
          </a:xfrm>
        </p:spPr>
        <p:txBody>
          <a:bodyPr/>
          <a:lstStyle/>
          <a:p>
            <a:pPr>
              <a:lnSpc>
                <a:spcPct val="90000"/>
              </a:lnSpc>
            </a:pPr>
            <a:r>
              <a:rPr lang="en-US" altLang="en-US" sz="2400" dirty="0"/>
              <a:t>Digital lines</a:t>
            </a:r>
          </a:p>
          <a:p>
            <a:pPr lvl="1">
              <a:lnSpc>
                <a:spcPct val="90000"/>
              </a:lnSpc>
            </a:pPr>
            <a:r>
              <a:rPr lang="en-US" altLang="en-US" sz="2000" dirty="0"/>
              <a:t>Sends data as distinct pulses</a:t>
            </a:r>
          </a:p>
          <a:p>
            <a:pPr lvl="1">
              <a:lnSpc>
                <a:spcPct val="90000"/>
              </a:lnSpc>
            </a:pPr>
            <a:r>
              <a:rPr lang="en-US" altLang="en-US" sz="2000" dirty="0"/>
              <a:t>Need digital line</a:t>
            </a:r>
          </a:p>
          <a:p>
            <a:pPr>
              <a:lnSpc>
                <a:spcPct val="90000"/>
              </a:lnSpc>
            </a:pPr>
            <a:r>
              <a:rPr lang="en-US" altLang="en-US" sz="2400" dirty="0"/>
              <a:t>Analog lines</a:t>
            </a:r>
          </a:p>
          <a:p>
            <a:pPr lvl="1">
              <a:lnSpc>
                <a:spcPct val="90000"/>
              </a:lnSpc>
            </a:pPr>
            <a:r>
              <a:rPr lang="en-US" altLang="en-US" sz="2000" dirty="0"/>
              <a:t>Sends a continuous electrical signal in the form of a wave</a:t>
            </a:r>
          </a:p>
          <a:p>
            <a:pPr lvl="1">
              <a:lnSpc>
                <a:spcPct val="90000"/>
              </a:lnSpc>
            </a:pPr>
            <a:r>
              <a:rPr lang="en-US" altLang="en-US" sz="2000" dirty="0"/>
              <a:t>Conversion from digital to analog needed</a:t>
            </a:r>
          </a:p>
          <a:p>
            <a:pPr lvl="1">
              <a:lnSpc>
                <a:spcPct val="90000"/>
              </a:lnSpc>
            </a:pPr>
            <a:r>
              <a:rPr lang="en-US" altLang="en-US" sz="2000" dirty="0"/>
              <a:t>Telephone lines, coaxial cables, microwave circuits</a:t>
            </a:r>
          </a:p>
        </p:txBody>
      </p:sp>
      <p:pic>
        <p:nvPicPr>
          <p:cNvPr id="23560" name="Picture 8" descr="7713d07_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419600"/>
            <a:ext cx="49530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013324"/>
      </p:ext>
    </p:extLst>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2" name="Rectangle 2"/>
          <p:cNvSpPr>
            <a:spLocks noGrp="1" noChangeArrowheads="1"/>
          </p:cNvSpPr>
          <p:nvPr>
            <p:ph type="title"/>
          </p:nvPr>
        </p:nvSpPr>
        <p:spPr/>
        <p:txBody>
          <a:bodyPr/>
          <a:lstStyle/>
          <a:p>
            <a:r>
              <a:rPr lang="en-US" altLang="en-US" dirty="0">
                <a:solidFill>
                  <a:schemeClr val="bg1"/>
                </a:solidFill>
              </a:rPr>
              <a:t>Analog Transmission</a:t>
            </a:r>
          </a:p>
        </p:txBody>
      </p:sp>
      <p:sp>
        <p:nvSpPr>
          <p:cNvPr id="25603" name="Rectangle 3"/>
          <p:cNvSpPr>
            <a:spLocks noGrp="1" noChangeArrowheads="1"/>
          </p:cNvSpPr>
          <p:nvPr>
            <p:ph type="body" idx="1"/>
          </p:nvPr>
        </p:nvSpPr>
        <p:spPr>
          <a:xfrm>
            <a:off x="685800" y="1981200"/>
            <a:ext cx="5486400" cy="4114800"/>
          </a:xfrm>
        </p:spPr>
        <p:txBody>
          <a:bodyPr/>
          <a:lstStyle/>
          <a:p>
            <a:pPr>
              <a:buFontTx/>
              <a:buNone/>
            </a:pPr>
            <a:r>
              <a:rPr lang="en-US" altLang="en-US"/>
              <a:t>Alter the carrier wave</a:t>
            </a:r>
          </a:p>
          <a:p>
            <a:r>
              <a:rPr lang="en-US" altLang="en-US" sz="2800"/>
              <a:t>Amplitude – height of the wave is increased to represent 1</a:t>
            </a:r>
          </a:p>
          <a:p>
            <a:r>
              <a:rPr lang="en-US" altLang="en-US" sz="2800"/>
              <a:t>Frequency – number of times wave repeats during a specific time interval can be increased to represent a 1</a:t>
            </a:r>
          </a:p>
        </p:txBody>
      </p:sp>
      <p:pic>
        <p:nvPicPr>
          <p:cNvPr id="25605" name="Picture 5" descr="C:\Aharon\Pren Hall\ch07\7713d07_03.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438400"/>
            <a:ext cx="18923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778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dissolve">
                                      <p:cBhvr>
                                        <p:cTn id="7"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a:t>Objectives</a:t>
            </a:r>
          </a:p>
        </p:txBody>
      </p:sp>
      <p:sp>
        <p:nvSpPr>
          <p:cNvPr id="4099" name="Rectangle 3"/>
          <p:cNvSpPr>
            <a:spLocks noGrp="1" noChangeArrowheads="1"/>
          </p:cNvSpPr>
          <p:nvPr>
            <p:ph type="body" idx="1"/>
          </p:nvPr>
        </p:nvSpPr>
        <p:spPr>
          <a:xfrm>
            <a:off x="685800" y="1447800"/>
            <a:ext cx="7772400" cy="4953000"/>
          </a:xfrm>
        </p:spPr>
        <p:txBody>
          <a:bodyPr/>
          <a:lstStyle/>
          <a:p>
            <a:pPr>
              <a:lnSpc>
                <a:spcPct val="90000"/>
              </a:lnSpc>
            </a:pPr>
            <a:r>
              <a:rPr lang="en-US" altLang="en-US" sz="2400"/>
              <a:t>Describe the basic components of a network</a:t>
            </a:r>
          </a:p>
          <a:p>
            <a:pPr>
              <a:lnSpc>
                <a:spcPct val="90000"/>
              </a:lnSpc>
            </a:pPr>
            <a:r>
              <a:rPr lang="en-US" altLang="en-US" sz="2400"/>
              <a:t>Explain the methods of data transmission, including types of signals, modulation, and choices among transmission modes</a:t>
            </a:r>
          </a:p>
          <a:p>
            <a:pPr>
              <a:lnSpc>
                <a:spcPct val="90000"/>
              </a:lnSpc>
            </a:pPr>
            <a:r>
              <a:rPr lang="en-US" altLang="en-US" sz="2400"/>
              <a:t>Differentiate among the various kinds of communications links and appreciate the need for protocols</a:t>
            </a:r>
          </a:p>
          <a:p>
            <a:pPr>
              <a:lnSpc>
                <a:spcPct val="90000"/>
              </a:lnSpc>
            </a:pPr>
            <a:r>
              <a:rPr lang="en-US" altLang="en-US" sz="2400"/>
              <a:t>Describe various network configurations</a:t>
            </a:r>
          </a:p>
          <a:p>
            <a:pPr>
              <a:lnSpc>
                <a:spcPct val="90000"/>
              </a:lnSpc>
            </a:pPr>
            <a:r>
              <a:rPr lang="en-US" altLang="en-US" sz="2400"/>
              <a:t>List the components, types, and protocols of a local area network</a:t>
            </a:r>
          </a:p>
          <a:p>
            <a:pPr>
              <a:lnSpc>
                <a:spcPct val="90000"/>
              </a:lnSpc>
            </a:pPr>
            <a:r>
              <a:rPr lang="en-US" altLang="en-US" sz="2400"/>
              <a:t>Appreciate the complexity of networking</a:t>
            </a:r>
          </a:p>
          <a:p>
            <a:pPr>
              <a:lnSpc>
                <a:spcPct val="90000"/>
              </a:lnSpc>
            </a:pPr>
            <a:r>
              <a:rPr lang="en-US" altLang="en-US" sz="2400"/>
              <a:t>Describe some examples of networking</a:t>
            </a:r>
          </a:p>
        </p:txBody>
      </p:sp>
    </p:spTree>
    <p:extLst>
      <p:ext uri="{BB962C8B-B14F-4D97-AF65-F5344CB8AC3E}">
        <p14:creationId xmlns:p14="http://schemas.microsoft.com/office/powerpoint/2010/main" val="139386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up)">
                                      <p:cBhvr>
                                        <p:cTn id="7" dur="500"/>
                                        <p:tgtEl>
                                          <p:spTgt spid="4099">
                                            <p:txEl>
                                              <p:pRg st="0" end="0"/>
                                            </p:txEl>
                                          </p:spTgt>
                                        </p:tgtEl>
                                      </p:cBhvr>
                                    </p:animEffect>
                                  </p:childTnLst>
                                  <p:subTnLst>
                                    <p:animClr clrSpc="rgb" dir="cw">
                                      <p:cBhvr override="childStyle">
                                        <p:cTn dur="1" fill="hold" display="0" masterRel="nextClick" afterEffect="1"/>
                                        <p:tgtEl>
                                          <p:spTgt spid="4099">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up)">
                                      <p:cBhvr>
                                        <p:cTn id="12" dur="500"/>
                                        <p:tgtEl>
                                          <p:spTgt spid="4099">
                                            <p:txEl>
                                              <p:pRg st="1" end="1"/>
                                            </p:txEl>
                                          </p:spTgt>
                                        </p:tgtEl>
                                      </p:cBhvr>
                                    </p:animEffect>
                                  </p:childTnLst>
                                  <p:subTnLst>
                                    <p:animClr clrSpc="rgb" dir="cw">
                                      <p:cBhvr override="childStyle">
                                        <p:cTn dur="1" fill="hold" display="0" masterRel="nextClick" afterEffect="1"/>
                                        <p:tgtEl>
                                          <p:spTgt spid="4099">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projcto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up)">
                                      <p:cBhvr>
                                        <p:cTn id="17" dur="500"/>
                                        <p:tgtEl>
                                          <p:spTgt spid="4099">
                                            <p:txEl>
                                              <p:pRg st="2" end="2"/>
                                            </p:txEl>
                                          </p:spTgt>
                                        </p:tgtEl>
                                      </p:cBhvr>
                                    </p:animEffect>
                                  </p:childTnLst>
                                  <p:subTnLst>
                                    <p:animClr clrSpc="rgb" dir="cw">
                                      <p:cBhvr override="childStyle">
                                        <p:cTn dur="1" fill="hold" display="0" masterRel="nextClick" afterEffect="1"/>
                                        <p:tgtEl>
                                          <p:spTgt spid="4099">
                                            <p:txEl>
                                              <p:pRg st="2" end="2"/>
                                            </p:txEl>
                                          </p:spTgt>
                                        </p:tgtEl>
                                        <p:attrNameLst>
                                          <p:attrName>ppt_c</p:attrName>
                                        </p:attrNameLst>
                                      </p:cBhvr>
                                      <p:to>
                                        <a:schemeClr val="folHlink"/>
                                      </p:to>
                                    </p:animClr>
                                    <p:audio>
                                      <p:cMediaNode>
                                        <p:cTn display="0" masterRel="sameClick">
                                          <p:stCondLst>
                                            <p:cond evt="begin" delay="0">
                                              <p:tn val="15"/>
                                            </p:cond>
                                          </p:stCondLst>
                                          <p:endCondLst>
                                            <p:cond evt="onStopAudio" delay="0">
                                              <p:tgtEl>
                                                <p:sldTgt/>
                                              </p:tgtEl>
                                            </p:cond>
                                          </p:endCondLst>
                                        </p:cTn>
                                        <p:tgtEl>
                                          <p:sndTgt r:embed="rId2" name="projctor.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wipe(up)">
                                      <p:cBhvr>
                                        <p:cTn id="22" dur="500"/>
                                        <p:tgtEl>
                                          <p:spTgt spid="4099">
                                            <p:txEl>
                                              <p:pRg st="3" end="3"/>
                                            </p:txEl>
                                          </p:spTgt>
                                        </p:tgtEl>
                                      </p:cBhvr>
                                    </p:animEffect>
                                  </p:childTnLst>
                                  <p:subTnLst>
                                    <p:animClr clrSpc="rgb" dir="cw">
                                      <p:cBhvr override="childStyle">
                                        <p:cTn dur="1" fill="hold" display="0" masterRel="nextClick" afterEffect="1"/>
                                        <p:tgtEl>
                                          <p:spTgt spid="4099">
                                            <p:txEl>
                                              <p:pRg st="3" end="3"/>
                                            </p:txEl>
                                          </p:spTgt>
                                        </p:tgtEl>
                                        <p:attrNameLst>
                                          <p:attrName>ppt_c</p:attrName>
                                        </p:attrNameLst>
                                      </p:cBhvr>
                                      <p:to>
                                        <a:schemeClr val="folHlink"/>
                                      </p:to>
                                    </p:animClr>
                                    <p:audio>
                                      <p:cMediaNode>
                                        <p:cTn display="0" masterRel="sameClick">
                                          <p:stCondLst>
                                            <p:cond evt="begin" delay="0">
                                              <p:tn val="20"/>
                                            </p:cond>
                                          </p:stCondLst>
                                          <p:endCondLst>
                                            <p:cond evt="onStopAudio" delay="0">
                                              <p:tgtEl>
                                                <p:sldTgt/>
                                              </p:tgtEl>
                                            </p:cond>
                                          </p:endCondLst>
                                        </p:cTn>
                                        <p:tgtEl>
                                          <p:sndTgt r:embed="rId2" name="projctor.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wipe(up)">
                                      <p:cBhvr>
                                        <p:cTn id="27" dur="500"/>
                                        <p:tgtEl>
                                          <p:spTgt spid="4099">
                                            <p:txEl>
                                              <p:pRg st="4" end="4"/>
                                            </p:txEl>
                                          </p:spTgt>
                                        </p:tgtEl>
                                      </p:cBhvr>
                                    </p:animEffect>
                                  </p:childTnLst>
                                  <p:subTnLst>
                                    <p:animClr clrSpc="rgb" dir="cw">
                                      <p:cBhvr override="childStyle">
                                        <p:cTn dur="1" fill="hold" display="0" masterRel="nextClick" afterEffect="1"/>
                                        <p:tgtEl>
                                          <p:spTgt spid="4099">
                                            <p:txEl>
                                              <p:pRg st="4" end="4"/>
                                            </p:txEl>
                                          </p:spTgt>
                                        </p:tgtEl>
                                        <p:attrNameLst>
                                          <p:attrName>ppt_c</p:attrName>
                                        </p:attrNameLst>
                                      </p:cBhvr>
                                      <p:to>
                                        <a:schemeClr val="folHlink"/>
                                      </p:to>
                                    </p:animClr>
                                    <p:audio>
                                      <p:cMediaNode>
                                        <p:cTn display="0" masterRel="sameClick">
                                          <p:stCondLst>
                                            <p:cond evt="begin" delay="0">
                                              <p:tn val="25"/>
                                            </p:cond>
                                          </p:stCondLst>
                                          <p:endCondLst>
                                            <p:cond evt="onStopAudio" delay="0">
                                              <p:tgtEl>
                                                <p:sldTgt/>
                                              </p:tgtEl>
                                            </p:cond>
                                          </p:endCondLst>
                                        </p:cTn>
                                        <p:tgtEl>
                                          <p:sndTgt r:embed="rId2" name="projctor.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wipe(up)">
                                      <p:cBhvr>
                                        <p:cTn id="32" dur="500"/>
                                        <p:tgtEl>
                                          <p:spTgt spid="4099">
                                            <p:txEl>
                                              <p:pRg st="5" end="5"/>
                                            </p:txEl>
                                          </p:spTgt>
                                        </p:tgtEl>
                                      </p:cBhvr>
                                    </p:animEffect>
                                  </p:childTnLst>
                                  <p:subTnLst>
                                    <p:animClr clrSpc="rgb" dir="cw">
                                      <p:cBhvr override="childStyle">
                                        <p:cTn dur="1" fill="hold" display="0" masterRel="nextClick" afterEffect="1"/>
                                        <p:tgtEl>
                                          <p:spTgt spid="4099">
                                            <p:txEl>
                                              <p:pRg st="5" end="5"/>
                                            </p:txEl>
                                          </p:spTgt>
                                        </p:tgtEl>
                                        <p:attrNameLst>
                                          <p:attrName>ppt_c</p:attrName>
                                        </p:attrNameLst>
                                      </p:cBhvr>
                                      <p:to>
                                        <a:schemeClr val="folHlink"/>
                                      </p:to>
                                    </p:animClr>
                                    <p:audio>
                                      <p:cMediaNode>
                                        <p:cTn display="0" masterRel="sameClick">
                                          <p:stCondLst>
                                            <p:cond evt="begin" delay="0">
                                              <p:tn val="30"/>
                                            </p:cond>
                                          </p:stCondLst>
                                          <p:endCondLst>
                                            <p:cond evt="onStopAudio" delay="0">
                                              <p:tgtEl>
                                                <p:sldTgt/>
                                              </p:tgtEl>
                                            </p:cond>
                                          </p:endCondLst>
                                        </p:cTn>
                                        <p:tgtEl>
                                          <p:sndTgt r:embed="rId2" name="projctor.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099">
                                            <p:txEl>
                                              <p:pRg st="6" end="6"/>
                                            </p:txEl>
                                          </p:spTgt>
                                        </p:tgtEl>
                                        <p:attrNameLst>
                                          <p:attrName>style.visibility</p:attrName>
                                        </p:attrNameLst>
                                      </p:cBhvr>
                                      <p:to>
                                        <p:strVal val="visible"/>
                                      </p:to>
                                    </p:set>
                                    <p:animEffect transition="in" filter="wipe(up)">
                                      <p:cBhvr>
                                        <p:cTn id="37" dur="500"/>
                                        <p:tgtEl>
                                          <p:spTgt spid="4099">
                                            <p:txEl>
                                              <p:pRg st="6" end="6"/>
                                            </p:txEl>
                                          </p:spTgt>
                                        </p:tgtEl>
                                      </p:cBhvr>
                                    </p:animEffect>
                                  </p:childTnLst>
                                  <p:subTnLst>
                                    <p:animClr clrSpc="rgb" dir="cw">
                                      <p:cBhvr override="childStyle">
                                        <p:cTn dur="1" fill="hold" display="0" masterRel="nextClick" afterEffect="1"/>
                                        <p:tgtEl>
                                          <p:spTgt spid="4099">
                                            <p:txEl>
                                              <p:pRg st="6" end="6"/>
                                            </p:txEl>
                                          </p:spTgt>
                                        </p:tgtEl>
                                        <p:attrNameLst>
                                          <p:attrName>ppt_c</p:attrName>
                                        </p:attrNameLst>
                                      </p:cBhvr>
                                      <p:to>
                                        <a:schemeClr val="folHlink"/>
                                      </p:to>
                                    </p:animClr>
                                    <p:audio>
                                      <p:cMediaNode>
                                        <p:cTn display="0" masterRel="sameClick">
                                          <p:stCondLst>
                                            <p:cond evt="begin" delay="0">
                                              <p:tn val="35"/>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0" name="Rectangle 2"/>
          <p:cNvSpPr>
            <a:spLocks noGrp="1" noChangeArrowheads="1"/>
          </p:cNvSpPr>
          <p:nvPr>
            <p:ph type="title"/>
          </p:nvPr>
        </p:nvSpPr>
        <p:spPr/>
        <p:txBody>
          <a:bodyPr/>
          <a:lstStyle/>
          <a:p>
            <a:r>
              <a:rPr lang="en-US" altLang="en-US" dirty="0">
                <a:solidFill>
                  <a:schemeClr val="bg1"/>
                </a:solidFill>
              </a:rPr>
              <a:t>Modem</a:t>
            </a:r>
          </a:p>
        </p:txBody>
      </p:sp>
      <p:sp>
        <p:nvSpPr>
          <p:cNvPr id="27651" name="Rectangle 3"/>
          <p:cNvSpPr>
            <a:spLocks noGrp="1" noChangeArrowheads="1"/>
          </p:cNvSpPr>
          <p:nvPr>
            <p:ph type="body" sz="half" idx="1"/>
          </p:nvPr>
        </p:nvSpPr>
        <p:spPr>
          <a:xfrm>
            <a:off x="990600" y="1981200"/>
            <a:ext cx="7239000" cy="3886200"/>
          </a:xfrm>
        </p:spPr>
        <p:txBody>
          <a:bodyPr/>
          <a:lstStyle/>
          <a:p>
            <a:r>
              <a:rPr lang="en-US" altLang="en-US" sz="2800" dirty="0"/>
              <a:t>Modulate</a:t>
            </a:r>
          </a:p>
          <a:p>
            <a:pPr lvl="1"/>
            <a:r>
              <a:rPr lang="en-US" altLang="en-US" sz="2400" dirty="0"/>
              <a:t>Convert from digital to analog</a:t>
            </a:r>
          </a:p>
          <a:p>
            <a:r>
              <a:rPr lang="en-US" altLang="en-US" sz="2800" dirty="0"/>
              <a:t>Demodulate</a:t>
            </a:r>
          </a:p>
          <a:p>
            <a:pPr lvl="1"/>
            <a:r>
              <a:rPr lang="en-US" altLang="en-US" sz="2400" dirty="0"/>
              <a:t>Convert from analog to digital</a:t>
            </a:r>
          </a:p>
          <a:p>
            <a:r>
              <a:rPr lang="en-US" altLang="en-US" sz="2800" dirty="0"/>
              <a:t>Speeds up to 56,000 bps (56K)</a:t>
            </a:r>
          </a:p>
        </p:txBody>
      </p:sp>
    </p:spTree>
    <p:extLst>
      <p:ext uri="{BB962C8B-B14F-4D97-AF65-F5344CB8AC3E}">
        <p14:creationId xmlns:p14="http://schemas.microsoft.com/office/powerpoint/2010/main" val="477730778"/>
      </p:ext>
    </p:extLst>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78" name="Rectangle 2"/>
          <p:cNvSpPr>
            <a:spLocks noGrp="1" noChangeArrowheads="1"/>
          </p:cNvSpPr>
          <p:nvPr>
            <p:ph type="title"/>
          </p:nvPr>
        </p:nvSpPr>
        <p:spPr/>
        <p:txBody>
          <a:bodyPr/>
          <a:lstStyle/>
          <a:p>
            <a:r>
              <a:rPr lang="en-US" altLang="en-US" dirty="0">
                <a:solidFill>
                  <a:schemeClr val="bg1"/>
                </a:solidFill>
              </a:rPr>
              <a:t>Modem</a:t>
            </a:r>
          </a:p>
        </p:txBody>
      </p:sp>
      <p:sp>
        <p:nvSpPr>
          <p:cNvPr id="126979" name="Rectangle 3"/>
          <p:cNvSpPr>
            <a:spLocks noGrp="1" noChangeArrowheads="1"/>
          </p:cNvSpPr>
          <p:nvPr>
            <p:ph type="body" sz="half" idx="1"/>
          </p:nvPr>
        </p:nvSpPr>
        <p:spPr/>
        <p:txBody>
          <a:bodyPr/>
          <a:lstStyle/>
          <a:p>
            <a:pPr>
              <a:buFontTx/>
              <a:buNone/>
            </a:pPr>
            <a:r>
              <a:rPr lang="en-US" altLang="en-US" sz="2800"/>
              <a:t>Transmission process</a:t>
            </a:r>
          </a:p>
          <a:p>
            <a:r>
              <a:rPr lang="en-US" altLang="en-US" sz="2400"/>
              <a:t>Modulation – Computer digital signals converted to analog</a:t>
            </a:r>
          </a:p>
          <a:p>
            <a:r>
              <a:rPr lang="en-US" altLang="en-US" sz="2400"/>
              <a:t>Sent over analog phone line</a:t>
            </a:r>
          </a:p>
          <a:p>
            <a:r>
              <a:rPr lang="en-US" altLang="en-US" sz="2400"/>
              <a:t>Demodulation – Analog signal converted back to digital</a:t>
            </a:r>
          </a:p>
        </p:txBody>
      </p:sp>
      <p:pic>
        <p:nvPicPr>
          <p:cNvPr id="126980" name="Picture 4" descr="7713dp07_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0650" y="1981200"/>
            <a:ext cx="2705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7313360"/>
      </p:ext>
    </p:extLst>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2" name="Rectangle 2"/>
          <p:cNvSpPr>
            <a:spLocks noGrp="1" noChangeArrowheads="1"/>
          </p:cNvSpPr>
          <p:nvPr>
            <p:ph type="title"/>
          </p:nvPr>
        </p:nvSpPr>
        <p:spPr/>
        <p:txBody>
          <a:bodyPr/>
          <a:lstStyle/>
          <a:p>
            <a:r>
              <a:rPr lang="en-US" altLang="en-US" dirty="0">
                <a:solidFill>
                  <a:schemeClr val="bg1"/>
                </a:solidFill>
              </a:rPr>
              <a:t>Types of Modems</a:t>
            </a:r>
          </a:p>
        </p:txBody>
      </p:sp>
      <p:sp>
        <p:nvSpPr>
          <p:cNvPr id="30723" name="Rectangle 3"/>
          <p:cNvSpPr>
            <a:spLocks noGrp="1" noChangeArrowheads="1"/>
          </p:cNvSpPr>
          <p:nvPr>
            <p:ph type="body" sz="half" idx="1"/>
          </p:nvPr>
        </p:nvSpPr>
        <p:spPr>
          <a:xfrm>
            <a:off x="685800" y="2438400"/>
            <a:ext cx="7620000" cy="3505200"/>
          </a:xfrm>
        </p:spPr>
        <p:txBody>
          <a:bodyPr/>
          <a:lstStyle/>
          <a:p>
            <a:r>
              <a:rPr lang="en-US" altLang="en-US" sz="2800" dirty="0"/>
              <a:t>Direct-connect</a:t>
            </a:r>
          </a:p>
          <a:p>
            <a:pPr lvl="1"/>
            <a:r>
              <a:rPr lang="en-US" altLang="en-US" sz="2400" dirty="0"/>
              <a:t>External</a:t>
            </a:r>
          </a:p>
          <a:p>
            <a:pPr lvl="1"/>
            <a:r>
              <a:rPr lang="en-US" altLang="en-US" sz="2400" dirty="0"/>
              <a:t>Internal</a:t>
            </a:r>
          </a:p>
          <a:p>
            <a:r>
              <a:rPr lang="en-US" altLang="en-US" sz="2800" dirty="0"/>
              <a:t>PCMCIA</a:t>
            </a:r>
          </a:p>
          <a:p>
            <a:pPr lvl="1"/>
            <a:r>
              <a:rPr lang="en-US" altLang="en-US" sz="2400" dirty="0"/>
              <a:t>Personal Computer Memory Card International Association</a:t>
            </a:r>
          </a:p>
          <a:p>
            <a:pPr lvl="1"/>
            <a:r>
              <a:rPr lang="en-US" altLang="en-US" sz="2400" dirty="0"/>
              <a:t>Notebook and laptop computers</a:t>
            </a:r>
          </a:p>
        </p:txBody>
      </p:sp>
      <p:pic>
        <p:nvPicPr>
          <p:cNvPr id="30727" name="Picture 7" descr="07_0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029200" y="1981200"/>
            <a:ext cx="3060700" cy="1992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Tree>
    <p:extLst>
      <p:ext uri="{BB962C8B-B14F-4D97-AF65-F5344CB8AC3E}">
        <p14:creationId xmlns:p14="http://schemas.microsoft.com/office/powerpoint/2010/main" val="1859793819"/>
      </p:ext>
    </p:extLst>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0" name="Rectangle 2"/>
          <p:cNvSpPr>
            <a:spLocks noGrp="1" noChangeArrowheads="1"/>
          </p:cNvSpPr>
          <p:nvPr>
            <p:ph type="title"/>
          </p:nvPr>
        </p:nvSpPr>
        <p:spPr>
          <a:xfrm>
            <a:off x="685800" y="-68384"/>
            <a:ext cx="7772400" cy="1644650"/>
          </a:xfrm>
        </p:spPr>
        <p:txBody>
          <a:bodyPr/>
          <a:lstStyle/>
          <a:p>
            <a:r>
              <a:rPr lang="en-US" altLang="en-US">
                <a:solidFill>
                  <a:schemeClr val="bg1"/>
                </a:solidFill>
              </a:rPr>
              <a:t>DSL</a:t>
            </a:r>
            <a:br>
              <a:rPr lang="en-US" altLang="en-US">
                <a:solidFill>
                  <a:schemeClr val="bg1"/>
                </a:solidFill>
              </a:rPr>
            </a:br>
            <a:r>
              <a:rPr lang="en-US" altLang="en-US" i="1">
                <a:solidFill>
                  <a:schemeClr val="bg1"/>
                </a:solidFill>
              </a:rPr>
              <a:t>Digital Subscriber Line</a:t>
            </a:r>
          </a:p>
        </p:txBody>
      </p:sp>
      <p:sp>
        <p:nvSpPr>
          <p:cNvPr id="32771" name="Rectangle 3"/>
          <p:cNvSpPr>
            <a:spLocks noGrp="1" noChangeArrowheads="1"/>
          </p:cNvSpPr>
          <p:nvPr>
            <p:ph type="body" idx="1"/>
          </p:nvPr>
        </p:nvSpPr>
        <p:spPr>
          <a:xfrm>
            <a:off x="685800" y="2362200"/>
            <a:ext cx="7772400" cy="3581400"/>
          </a:xfrm>
        </p:spPr>
        <p:txBody>
          <a:bodyPr/>
          <a:lstStyle/>
          <a:p>
            <a:pPr>
              <a:lnSpc>
                <a:spcPct val="90000"/>
              </a:lnSpc>
            </a:pPr>
            <a:r>
              <a:rPr lang="en-US" altLang="en-US" sz="2800"/>
              <a:t>Uses conventional telephone lines</a:t>
            </a:r>
          </a:p>
          <a:p>
            <a:pPr>
              <a:lnSpc>
                <a:spcPct val="90000"/>
              </a:lnSpc>
            </a:pPr>
            <a:r>
              <a:rPr lang="en-US" altLang="en-US" sz="2800"/>
              <a:t>Uses multiple frequencies to simulate many modems transmitting at once</a:t>
            </a:r>
          </a:p>
          <a:p>
            <a:pPr>
              <a:lnSpc>
                <a:spcPct val="90000"/>
              </a:lnSpc>
            </a:pPr>
            <a:r>
              <a:rPr lang="en-US" altLang="en-US" sz="2800"/>
              <a:t>No industry standard</a:t>
            </a:r>
          </a:p>
          <a:p>
            <a:pPr lvl="1">
              <a:lnSpc>
                <a:spcPct val="90000"/>
              </a:lnSpc>
            </a:pPr>
            <a:r>
              <a:rPr lang="en-US" altLang="en-US" sz="2400"/>
              <a:t>Cost</a:t>
            </a:r>
          </a:p>
          <a:p>
            <a:pPr lvl="1">
              <a:lnSpc>
                <a:spcPct val="90000"/>
              </a:lnSpc>
            </a:pPr>
            <a:r>
              <a:rPr lang="en-US" altLang="en-US" sz="2400"/>
              <a:t>Speed</a:t>
            </a:r>
          </a:p>
          <a:p>
            <a:pPr>
              <a:lnSpc>
                <a:spcPct val="90000"/>
              </a:lnSpc>
            </a:pPr>
            <a:r>
              <a:rPr lang="en-US" altLang="en-US" sz="2800"/>
              <a:t>Phone line shared between computer and voice</a:t>
            </a:r>
          </a:p>
        </p:txBody>
      </p:sp>
    </p:spTree>
    <p:extLst>
      <p:ext uri="{BB962C8B-B14F-4D97-AF65-F5344CB8AC3E}">
        <p14:creationId xmlns:p14="http://schemas.microsoft.com/office/powerpoint/2010/main" val="930233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8" name="Rectangle 2"/>
          <p:cNvSpPr>
            <a:spLocks noGrp="1" noChangeArrowheads="1"/>
          </p:cNvSpPr>
          <p:nvPr>
            <p:ph type="title"/>
          </p:nvPr>
        </p:nvSpPr>
        <p:spPr/>
        <p:txBody>
          <a:bodyPr/>
          <a:lstStyle/>
          <a:p>
            <a:r>
              <a:rPr lang="en-US" altLang="en-US" dirty="0">
                <a:solidFill>
                  <a:schemeClr val="bg1"/>
                </a:solidFill>
              </a:rPr>
              <a:t>Cable Modem</a:t>
            </a:r>
          </a:p>
        </p:txBody>
      </p:sp>
      <p:sp>
        <p:nvSpPr>
          <p:cNvPr id="34819" name="Rectangle 3"/>
          <p:cNvSpPr>
            <a:spLocks noGrp="1" noChangeArrowheads="1"/>
          </p:cNvSpPr>
          <p:nvPr>
            <p:ph type="body" idx="1"/>
          </p:nvPr>
        </p:nvSpPr>
        <p:spPr>
          <a:xfrm>
            <a:off x="685800" y="1981200"/>
            <a:ext cx="7772400" cy="3810000"/>
          </a:xfrm>
        </p:spPr>
        <p:txBody>
          <a:bodyPr/>
          <a:lstStyle/>
          <a:p>
            <a:r>
              <a:rPr lang="en-US" altLang="en-US" sz="2800"/>
              <a:t>Coaxial cables</a:t>
            </a:r>
          </a:p>
          <a:p>
            <a:r>
              <a:rPr lang="en-US" altLang="en-US" sz="2800"/>
              <a:t>Does not interfere with cable TV reception</a:t>
            </a:r>
          </a:p>
          <a:p>
            <a:r>
              <a:rPr lang="en-US" altLang="en-US" sz="2800"/>
              <a:t>Up to 10 million bps</a:t>
            </a:r>
          </a:p>
          <a:p>
            <a:r>
              <a:rPr lang="en-US" altLang="en-US" sz="2800"/>
              <a:t>Always on</a:t>
            </a:r>
          </a:p>
          <a:p>
            <a:r>
              <a:rPr lang="en-US" altLang="en-US" sz="2800"/>
              <a:t>Shared capacity</a:t>
            </a:r>
          </a:p>
          <a:p>
            <a:r>
              <a:rPr lang="en-US" altLang="en-US" sz="2800"/>
              <a:t>Security problem</a:t>
            </a:r>
          </a:p>
        </p:txBody>
      </p:sp>
    </p:spTree>
    <p:extLst>
      <p:ext uri="{BB962C8B-B14F-4D97-AF65-F5344CB8AC3E}">
        <p14:creationId xmlns:p14="http://schemas.microsoft.com/office/powerpoint/2010/main" val="759333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6" name="Rectangle 2"/>
          <p:cNvSpPr>
            <a:spLocks noGrp="1" noChangeArrowheads="1"/>
          </p:cNvSpPr>
          <p:nvPr>
            <p:ph type="title"/>
          </p:nvPr>
        </p:nvSpPr>
        <p:spPr/>
        <p:txBody>
          <a:bodyPr/>
          <a:lstStyle/>
          <a:p>
            <a:r>
              <a:rPr lang="en-US" altLang="en-US" dirty="0">
                <a:solidFill>
                  <a:schemeClr val="bg1"/>
                </a:solidFill>
              </a:rPr>
              <a:t>Cellular Modems</a:t>
            </a:r>
          </a:p>
        </p:txBody>
      </p:sp>
      <p:sp>
        <p:nvSpPr>
          <p:cNvPr id="36867" name="Rectangle 3"/>
          <p:cNvSpPr>
            <a:spLocks noGrp="1" noChangeArrowheads="1"/>
          </p:cNvSpPr>
          <p:nvPr>
            <p:ph type="body" idx="1"/>
          </p:nvPr>
        </p:nvSpPr>
        <p:spPr/>
        <p:txBody>
          <a:bodyPr/>
          <a:lstStyle/>
          <a:p>
            <a:r>
              <a:rPr lang="en-US" altLang="en-US" dirty="0"/>
              <a:t>Uses cellular telephone system</a:t>
            </a:r>
          </a:p>
          <a:p>
            <a:r>
              <a:rPr lang="en-US" altLang="en-US" dirty="0"/>
              <a:t>Slow speed</a:t>
            </a:r>
          </a:p>
        </p:txBody>
      </p:sp>
      <p:pic>
        <p:nvPicPr>
          <p:cNvPr id="36868" name="Picture 4" descr="C:\Aharon\Pren Hall\ch07\Used\07_09.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426395"/>
            <a:ext cx="4876800" cy="3275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858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dissolve">
                                      <p:cBhvr>
                                        <p:cTn id="7"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4" name="Rectangle 2"/>
          <p:cNvSpPr>
            <a:spLocks noGrp="1" noChangeArrowheads="1"/>
          </p:cNvSpPr>
          <p:nvPr>
            <p:ph type="title"/>
          </p:nvPr>
        </p:nvSpPr>
        <p:spPr>
          <a:xfrm>
            <a:off x="674177" y="-44938"/>
            <a:ext cx="7772400" cy="1644650"/>
          </a:xfrm>
        </p:spPr>
        <p:txBody>
          <a:bodyPr/>
          <a:lstStyle/>
          <a:p>
            <a:r>
              <a:rPr lang="en-US" altLang="en-US">
                <a:solidFill>
                  <a:schemeClr val="bg1"/>
                </a:solidFill>
              </a:rPr>
              <a:t>ISDN</a:t>
            </a:r>
            <a:br>
              <a:rPr lang="en-US" altLang="en-US">
                <a:solidFill>
                  <a:schemeClr val="bg1"/>
                </a:solidFill>
              </a:rPr>
            </a:br>
            <a:r>
              <a:rPr lang="en-US" altLang="en-US" sz="3800" i="1">
                <a:solidFill>
                  <a:schemeClr val="bg1"/>
                </a:solidFill>
              </a:rPr>
              <a:t>Integrated Services Digital Network</a:t>
            </a:r>
          </a:p>
        </p:txBody>
      </p:sp>
      <p:sp>
        <p:nvSpPr>
          <p:cNvPr id="38915" name="Rectangle 3"/>
          <p:cNvSpPr>
            <a:spLocks noGrp="1" noChangeArrowheads="1"/>
          </p:cNvSpPr>
          <p:nvPr>
            <p:ph type="body" idx="1"/>
          </p:nvPr>
        </p:nvSpPr>
        <p:spPr>
          <a:xfrm>
            <a:off x="1055177" y="1905000"/>
            <a:ext cx="7391400" cy="3962400"/>
          </a:xfrm>
        </p:spPr>
        <p:txBody>
          <a:bodyPr/>
          <a:lstStyle/>
          <a:p>
            <a:pPr>
              <a:lnSpc>
                <a:spcPct val="90000"/>
              </a:lnSpc>
            </a:pPr>
            <a:r>
              <a:rPr lang="en-US" altLang="en-US" sz="2400" dirty="0"/>
              <a:t>Digital transmission</a:t>
            </a:r>
          </a:p>
          <a:p>
            <a:pPr>
              <a:lnSpc>
                <a:spcPct val="90000"/>
              </a:lnSpc>
            </a:pPr>
            <a:r>
              <a:rPr lang="en-US" altLang="en-US" sz="2400" dirty="0"/>
              <a:t>Speeds of 128,000 bps</a:t>
            </a:r>
          </a:p>
          <a:p>
            <a:pPr>
              <a:lnSpc>
                <a:spcPct val="90000"/>
              </a:lnSpc>
            </a:pPr>
            <a:r>
              <a:rPr lang="en-US" altLang="en-US" sz="2400" dirty="0"/>
              <a:t>Connect and talk at same time</a:t>
            </a:r>
          </a:p>
          <a:p>
            <a:pPr>
              <a:lnSpc>
                <a:spcPct val="90000"/>
              </a:lnSpc>
            </a:pPr>
            <a:r>
              <a:rPr lang="en-US" altLang="en-US" sz="2400" dirty="0"/>
              <a:t>Need</a:t>
            </a:r>
          </a:p>
          <a:p>
            <a:pPr lvl="1">
              <a:lnSpc>
                <a:spcPct val="90000"/>
              </a:lnSpc>
            </a:pPr>
            <a:r>
              <a:rPr lang="en-US" altLang="en-US" sz="2000" dirty="0"/>
              <a:t>Adapter</a:t>
            </a:r>
          </a:p>
          <a:p>
            <a:pPr lvl="1">
              <a:lnSpc>
                <a:spcPct val="90000"/>
              </a:lnSpc>
            </a:pPr>
            <a:r>
              <a:rPr lang="en-US" altLang="en-US" sz="2000" dirty="0"/>
              <a:t>Upgraded phone service</a:t>
            </a:r>
          </a:p>
          <a:p>
            <a:pPr>
              <a:lnSpc>
                <a:spcPct val="90000"/>
              </a:lnSpc>
            </a:pPr>
            <a:r>
              <a:rPr lang="en-US" altLang="en-US" sz="2400" dirty="0"/>
              <a:t>Initial costs high</a:t>
            </a:r>
          </a:p>
          <a:p>
            <a:pPr>
              <a:lnSpc>
                <a:spcPct val="90000"/>
              </a:lnSpc>
            </a:pPr>
            <a:r>
              <a:rPr lang="en-US" altLang="en-US" sz="2400" dirty="0"/>
              <a:t>Ongoing monthly fees may be high</a:t>
            </a:r>
          </a:p>
          <a:p>
            <a:pPr>
              <a:lnSpc>
                <a:spcPct val="90000"/>
              </a:lnSpc>
            </a:pPr>
            <a:r>
              <a:rPr lang="en-US" altLang="en-US" sz="2400" dirty="0"/>
              <a:t>Not available in all areas</a:t>
            </a:r>
          </a:p>
        </p:txBody>
      </p:sp>
    </p:spTree>
    <p:extLst>
      <p:ext uri="{BB962C8B-B14F-4D97-AF65-F5344CB8AC3E}">
        <p14:creationId xmlns:p14="http://schemas.microsoft.com/office/powerpoint/2010/main" val="933651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4"/>
          <p:cNvPicPr>
            <a:picLocks/>
          </p:cNvPicPr>
          <p:nvPr/>
        </p:nvPicPr>
        <p:blipFill rotWithShape="1">
          <a:blip r:embed="rId3">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Rectangle 2"/>
          <p:cNvSpPr>
            <a:spLocks noGrp="1" noChangeArrowheads="1"/>
          </p:cNvSpPr>
          <p:nvPr>
            <p:ph type="title"/>
          </p:nvPr>
        </p:nvSpPr>
        <p:spPr>
          <a:xfrm>
            <a:off x="674177" y="0"/>
            <a:ext cx="7772400" cy="1644650"/>
          </a:xfrm>
        </p:spPr>
        <p:txBody>
          <a:bodyPr/>
          <a:lstStyle/>
          <a:p>
            <a:r>
              <a:rPr lang="en-US" altLang="en-US">
                <a:solidFill>
                  <a:schemeClr val="bg1"/>
                </a:solidFill>
              </a:rPr>
              <a:t>Transmission</a:t>
            </a:r>
            <a:br>
              <a:rPr lang="en-US" altLang="en-US">
                <a:solidFill>
                  <a:schemeClr val="bg1"/>
                </a:solidFill>
              </a:rPr>
            </a:br>
            <a:r>
              <a:rPr lang="en-US" altLang="en-US" sz="4000" i="1">
                <a:solidFill>
                  <a:schemeClr val="bg1"/>
                </a:solidFill>
              </a:rPr>
              <a:t>Asynchronous and Synchronous</a:t>
            </a:r>
          </a:p>
        </p:txBody>
      </p:sp>
      <p:sp>
        <p:nvSpPr>
          <p:cNvPr id="40963" name="Rectangle 3"/>
          <p:cNvSpPr>
            <a:spLocks noGrp="1" noChangeArrowheads="1"/>
          </p:cNvSpPr>
          <p:nvPr>
            <p:ph type="body" idx="1"/>
          </p:nvPr>
        </p:nvSpPr>
        <p:spPr>
          <a:xfrm>
            <a:off x="1905000" y="3886200"/>
            <a:ext cx="5486400" cy="1828800"/>
          </a:xfrm>
          <a:solidFill>
            <a:srgbClr val="64FF33">
              <a:alpha val="50000"/>
            </a:srgbClr>
          </a:solidFill>
        </p:spPr>
        <p:txBody>
          <a:bodyPr/>
          <a:lstStyle/>
          <a:p>
            <a:pPr marL="0" indent="0" algn="ctr">
              <a:lnSpc>
                <a:spcPct val="130000"/>
              </a:lnSpc>
              <a:spcBef>
                <a:spcPct val="60000"/>
              </a:spcBef>
              <a:buFontTx/>
              <a:buNone/>
            </a:pPr>
            <a:r>
              <a:rPr lang="en-US" altLang="en-US" sz="2800"/>
              <a:t>Sending and receiving devices must work together to communicate</a:t>
            </a:r>
          </a:p>
        </p:txBody>
      </p:sp>
      <p:pic>
        <p:nvPicPr>
          <p:cNvPr id="40965" name="Picture 5" descr="C:\Aharon\Pren Hall\ch07\7713d07_06.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599712"/>
            <a:ext cx="5410200" cy="2017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80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0965"/>
                                        </p:tgtEl>
                                        <p:attrNameLst>
                                          <p:attrName>style.visibility</p:attrName>
                                        </p:attrNameLst>
                                      </p:cBhvr>
                                      <p:to>
                                        <p:strVal val="visible"/>
                                      </p:to>
                                    </p:set>
                                    <p:animEffect transition="in" filter="dissolve">
                                      <p:cBhvr>
                                        <p:cTn id="7" dur="500"/>
                                        <p:tgtEl>
                                          <p:spTgt spid="4096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963">
                                            <p:bg/>
                                          </p:spTgt>
                                        </p:tgtEl>
                                        <p:attrNameLst>
                                          <p:attrName>style.visibility</p:attrName>
                                        </p:attrNameLst>
                                      </p:cBhvr>
                                      <p:to>
                                        <p:strVal val="visible"/>
                                      </p:to>
                                    </p:set>
                                    <p:animEffect transition="in" filter="wipe(left)">
                                      <p:cBhvr>
                                        <p:cTn id="11" dur="300"/>
                                        <p:tgtEl>
                                          <p:spTgt spid="40963">
                                            <p:bg/>
                                          </p:spTgt>
                                        </p:tgtEl>
                                      </p:cBhvr>
                                    </p:animEffect>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par>
                          <p:cTn id="12" fill="hold" nodeType="afterGroup">
                            <p:stCondLst>
                              <p:cond delay="800"/>
                            </p:stCondLst>
                            <p:childTnLst>
                              <p:par>
                                <p:cTn id="13" presetID="22" presetClass="entr" presetSubtype="8" fill="hold" grpId="0" nodeType="afterEffect">
                                  <p:stCondLst>
                                    <p:cond delay="0"/>
                                  </p:stCondLst>
                                  <p:iterate type="wd">
                                    <p:tmPct val="100000"/>
                                  </p:iterate>
                                  <p:childTnLst>
                                    <p:set>
                                      <p:cBhvr>
                                        <p:cTn id="14" dur="1" fill="hold">
                                          <p:stCondLst>
                                            <p:cond delay="0"/>
                                          </p:stCondLst>
                                        </p:cTn>
                                        <p:tgtEl>
                                          <p:spTgt spid="40963">
                                            <p:txEl>
                                              <p:pRg st="0" end="0"/>
                                            </p:txEl>
                                          </p:spTgt>
                                        </p:tgtEl>
                                        <p:attrNameLst>
                                          <p:attrName>style.visibility</p:attrName>
                                        </p:attrNameLst>
                                      </p:cBhvr>
                                      <p:to>
                                        <p:strVal val="visible"/>
                                      </p:to>
                                    </p:set>
                                    <p:animEffect transition="in" filter="wipe(left)">
                                      <p:cBhvr>
                                        <p:cTn id="15" dur="300"/>
                                        <p:tgtEl>
                                          <p:spTgt spid="40963">
                                            <p:txEl>
                                              <p:pRg st="0" end="0"/>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nimBg="1" autoUpdateAnimBg="0"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0" name="Rectangle 2"/>
          <p:cNvSpPr>
            <a:spLocks noGrp="1" noChangeArrowheads="1"/>
          </p:cNvSpPr>
          <p:nvPr>
            <p:ph type="title"/>
          </p:nvPr>
        </p:nvSpPr>
        <p:spPr>
          <a:xfrm>
            <a:off x="685800" y="231287"/>
            <a:ext cx="7772400" cy="1143000"/>
          </a:xfrm>
        </p:spPr>
        <p:txBody>
          <a:bodyPr/>
          <a:lstStyle/>
          <a:p>
            <a:r>
              <a:rPr lang="en-US" altLang="en-US">
                <a:solidFill>
                  <a:schemeClr val="bg1"/>
                </a:solidFill>
              </a:rPr>
              <a:t>Asynchronous Transmission</a:t>
            </a:r>
          </a:p>
        </p:txBody>
      </p:sp>
      <p:sp>
        <p:nvSpPr>
          <p:cNvPr id="43011" name="Rectangle 3"/>
          <p:cNvSpPr>
            <a:spLocks noGrp="1" noChangeArrowheads="1"/>
          </p:cNvSpPr>
          <p:nvPr>
            <p:ph type="body" sz="half" idx="1"/>
          </p:nvPr>
        </p:nvSpPr>
        <p:spPr>
          <a:xfrm>
            <a:off x="1143000" y="2209800"/>
            <a:ext cx="6858000" cy="3886200"/>
          </a:xfrm>
        </p:spPr>
        <p:txBody>
          <a:bodyPr/>
          <a:lstStyle/>
          <a:p>
            <a:r>
              <a:rPr lang="en-US" altLang="en-US" sz="2800"/>
              <a:t>Start/stop transmission</a:t>
            </a:r>
          </a:p>
          <a:p>
            <a:pPr lvl="1">
              <a:spcBef>
                <a:spcPct val="20000"/>
              </a:spcBef>
            </a:pPr>
            <a:r>
              <a:rPr lang="en-US" altLang="en-US" sz="2400"/>
              <a:t>Start signal</a:t>
            </a:r>
          </a:p>
          <a:p>
            <a:pPr lvl="1">
              <a:spcBef>
                <a:spcPct val="20000"/>
              </a:spcBef>
            </a:pPr>
            <a:r>
              <a:rPr lang="en-US" altLang="en-US" sz="2400"/>
              <a:t>Group – generally one character</a:t>
            </a:r>
          </a:p>
          <a:p>
            <a:pPr lvl="1">
              <a:spcBef>
                <a:spcPct val="20000"/>
              </a:spcBef>
            </a:pPr>
            <a:r>
              <a:rPr lang="en-US" altLang="en-US" sz="2400"/>
              <a:t>Stop signal</a:t>
            </a:r>
          </a:p>
          <a:p>
            <a:r>
              <a:rPr lang="en-US" altLang="en-US" sz="2800"/>
              <a:t>Low-speed communications</a:t>
            </a:r>
          </a:p>
        </p:txBody>
      </p:sp>
    </p:spTree>
    <p:extLst>
      <p:ext uri="{BB962C8B-B14F-4D97-AF65-F5344CB8AC3E}">
        <p14:creationId xmlns:p14="http://schemas.microsoft.com/office/powerpoint/2010/main" val="743569941"/>
      </p:ext>
    </p:extLst>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8" name="Rectangle 2"/>
          <p:cNvSpPr>
            <a:spLocks noGrp="1" noChangeArrowheads="1"/>
          </p:cNvSpPr>
          <p:nvPr>
            <p:ph type="title"/>
          </p:nvPr>
        </p:nvSpPr>
        <p:spPr/>
        <p:txBody>
          <a:bodyPr/>
          <a:lstStyle/>
          <a:p>
            <a:r>
              <a:rPr lang="en-US" altLang="en-US">
                <a:solidFill>
                  <a:schemeClr val="bg1"/>
                </a:solidFill>
              </a:rPr>
              <a:t>Synchronous Transmission</a:t>
            </a:r>
          </a:p>
        </p:txBody>
      </p:sp>
      <p:sp>
        <p:nvSpPr>
          <p:cNvPr id="45059" name="Rectangle 3"/>
          <p:cNvSpPr>
            <a:spLocks noGrp="1" noChangeArrowheads="1"/>
          </p:cNvSpPr>
          <p:nvPr>
            <p:ph type="body" idx="1"/>
          </p:nvPr>
        </p:nvSpPr>
        <p:spPr>
          <a:xfrm>
            <a:off x="990600" y="1981200"/>
            <a:ext cx="7467600" cy="4114800"/>
          </a:xfrm>
        </p:spPr>
        <p:txBody>
          <a:bodyPr/>
          <a:lstStyle/>
          <a:p>
            <a:pPr>
              <a:lnSpc>
                <a:spcPct val="90000"/>
              </a:lnSpc>
            </a:pPr>
            <a:r>
              <a:rPr lang="en-US" altLang="en-US" sz="2800"/>
              <a:t>Blocks of data transmitted at a time</a:t>
            </a:r>
          </a:p>
          <a:p>
            <a:pPr lvl="1">
              <a:lnSpc>
                <a:spcPct val="90000"/>
              </a:lnSpc>
              <a:spcBef>
                <a:spcPct val="20000"/>
              </a:spcBef>
            </a:pPr>
            <a:r>
              <a:rPr lang="en-US" altLang="en-US" sz="2400"/>
              <a:t>Send bit pattern</a:t>
            </a:r>
          </a:p>
          <a:p>
            <a:pPr lvl="1">
              <a:lnSpc>
                <a:spcPct val="90000"/>
              </a:lnSpc>
              <a:spcBef>
                <a:spcPct val="20000"/>
              </a:spcBef>
            </a:pPr>
            <a:r>
              <a:rPr lang="en-US" altLang="en-US" sz="2400"/>
              <a:t>Align internal clock of sending / receiving devices</a:t>
            </a:r>
          </a:p>
          <a:p>
            <a:pPr lvl="1">
              <a:lnSpc>
                <a:spcPct val="90000"/>
              </a:lnSpc>
              <a:spcBef>
                <a:spcPct val="20000"/>
              </a:spcBef>
            </a:pPr>
            <a:r>
              <a:rPr lang="en-US" altLang="en-US" sz="2400"/>
              <a:t>Send data</a:t>
            </a:r>
          </a:p>
          <a:p>
            <a:pPr lvl="1">
              <a:lnSpc>
                <a:spcPct val="90000"/>
              </a:lnSpc>
              <a:spcBef>
                <a:spcPct val="20000"/>
              </a:spcBef>
            </a:pPr>
            <a:r>
              <a:rPr lang="en-US" altLang="en-US" sz="2400"/>
              <a:t>Send error-check bits</a:t>
            </a:r>
          </a:p>
          <a:p>
            <a:pPr>
              <a:lnSpc>
                <a:spcPct val="90000"/>
              </a:lnSpc>
            </a:pPr>
            <a:r>
              <a:rPr lang="en-US" altLang="en-US" sz="2800"/>
              <a:t>More complex</a:t>
            </a:r>
          </a:p>
          <a:p>
            <a:pPr>
              <a:lnSpc>
                <a:spcPct val="90000"/>
              </a:lnSpc>
            </a:pPr>
            <a:r>
              <a:rPr lang="en-US" altLang="en-US" sz="2800"/>
              <a:t>More expensive</a:t>
            </a:r>
          </a:p>
          <a:p>
            <a:pPr>
              <a:lnSpc>
                <a:spcPct val="90000"/>
              </a:lnSpc>
            </a:pPr>
            <a:r>
              <a:rPr lang="en-US" altLang="en-US" sz="2800"/>
              <a:t>Faster transmission</a:t>
            </a:r>
          </a:p>
        </p:txBody>
      </p:sp>
    </p:spTree>
    <p:extLst>
      <p:ext uri="{BB962C8B-B14F-4D97-AF65-F5344CB8AC3E}">
        <p14:creationId xmlns:p14="http://schemas.microsoft.com/office/powerpoint/2010/main" val="972656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1295400"/>
            <a:ext cx="8001000" cy="3785652"/>
          </a:xfrm>
          <a:prstGeom prst="rect">
            <a:avLst/>
          </a:prstGeom>
          <a:noFill/>
        </p:spPr>
        <p:txBody>
          <a:bodyPr wrap="square" rtlCol="0">
            <a:spAutoFit/>
          </a:bodyPr>
          <a:lstStyle/>
          <a:p>
            <a:r>
              <a:rPr lang="en-US" sz="2400" dirty="0"/>
              <a:t>The technical and business community recognized the need to share information among com- </a:t>
            </a:r>
            <a:r>
              <a:rPr lang="en-US" sz="2400" dirty="0" err="1"/>
              <a:t>puters</a:t>
            </a:r>
            <a:r>
              <a:rPr lang="en-US" sz="2400" dirty="0"/>
              <a:t>. However, there were still a few hurdles that needed to be overcome before a computer network could be created.</a:t>
            </a:r>
          </a:p>
          <a:p>
            <a:r>
              <a:rPr lang="en-US" sz="2400" dirty="0"/>
              <a:t>The earliest PC network linked computers and a printer through an electronic switch. This posed less of a challenge than networking computers together since information flowed in one direction: from a computer to the electronic switch.</a:t>
            </a:r>
          </a:p>
          <a:p>
            <a:endParaRPr lang="en-US" sz="2400" dirty="0"/>
          </a:p>
        </p:txBody>
      </p:sp>
    </p:spTree>
    <p:extLst>
      <p:ext uri="{BB962C8B-B14F-4D97-AF65-F5344CB8AC3E}">
        <p14:creationId xmlns:p14="http://schemas.microsoft.com/office/powerpoint/2010/main" val="875103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6" name="Rectangle 2"/>
          <p:cNvSpPr>
            <a:spLocks noGrp="1" noChangeArrowheads="1"/>
          </p:cNvSpPr>
          <p:nvPr>
            <p:ph type="title"/>
          </p:nvPr>
        </p:nvSpPr>
        <p:spPr/>
        <p:txBody>
          <a:bodyPr/>
          <a:lstStyle/>
          <a:p>
            <a:r>
              <a:rPr lang="en-US" altLang="en-US" dirty="0">
                <a:solidFill>
                  <a:schemeClr val="bg1"/>
                </a:solidFill>
              </a:rPr>
              <a:t>Duplex Setting</a:t>
            </a:r>
          </a:p>
        </p:txBody>
      </p:sp>
      <p:sp>
        <p:nvSpPr>
          <p:cNvPr id="47107" name="Rectangle 3"/>
          <p:cNvSpPr>
            <a:spLocks noGrp="1" noChangeArrowheads="1"/>
          </p:cNvSpPr>
          <p:nvPr>
            <p:ph type="body" idx="1"/>
          </p:nvPr>
        </p:nvSpPr>
        <p:spPr>
          <a:xfrm>
            <a:off x="838200" y="1905000"/>
            <a:ext cx="7620000" cy="4114800"/>
          </a:xfrm>
        </p:spPr>
        <p:txBody>
          <a:bodyPr/>
          <a:lstStyle/>
          <a:p>
            <a:pPr>
              <a:lnSpc>
                <a:spcPct val="90000"/>
              </a:lnSpc>
            </a:pPr>
            <a:r>
              <a:rPr lang="en-US" altLang="en-US" sz="2400"/>
              <a:t>Direction of data flow</a:t>
            </a:r>
          </a:p>
          <a:p>
            <a:pPr>
              <a:lnSpc>
                <a:spcPct val="90000"/>
              </a:lnSpc>
            </a:pPr>
            <a:r>
              <a:rPr lang="en-US" altLang="en-US" sz="2400"/>
              <a:t>Simplex</a:t>
            </a:r>
          </a:p>
          <a:p>
            <a:pPr lvl="1">
              <a:lnSpc>
                <a:spcPct val="90000"/>
              </a:lnSpc>
            </a:pPr>
            <a:r>
              <a:rPr lang="en-US" altLang="en-US" sz="2000"/>
              <a:t>One direction</a:t>
            </a:r>
          </a:p>
          <a:p>
            <a:pPr lvl="1">
              <a:lnSpc>
                <a:spcPct val="90000"/>
              </a:lnSpc>
            </a:pPr>
            <a:r>
              <a:rPr lang="en-US" altLang="en-US" sz="2000"/>
              <a:t>Television broadcasting</a:t>
            </a:r>
          </a:p>
          <a:p>
            <a:pPr lvl="1">
              <a:lnSpc>
                <a:spcPct val="90000"/>
              </a:lnSpc>
            </a:pPr>
            <a:r>
              <a:rPr lang="en-US" altLang="en-US" sz="2000"/>
              <a:t>Arrival/departure screens at airport</a:t>
            </a:r>
          </a:p>
          <a:p>
            <a:pPr>
              <a:lnSpc>
                <a:spcPct val="90000"/>
              </a:lnSpc>
            </a:pPr>
            <a:r>
              <a:rPr lang="en-US" altLang="en-US" sz="2400"/>
              <a:t>Half-duplex</a:t>
            </a:r>
          </a:p>
          <a:p>
            <a:pPr lvl="1">
              <a:lnSpc>
                <a:spcPct val="90000"/>
              </a:lnSpc>
            </a:pPr>
            <a:r>
              <a:rPr lang="en-US" altLang="en-US" sz="2000"/>
              <a:t>Either direction, but one way at a time</a:t>
            </a:r>
          </a:p>
          <a:p>
            <a:pPr lvl="1">
              <a:lnSpc>
                <a:spcPct val="90000"/>
              </a:lnSpc>
            </a:pPr>
            <a:r>
              <a:rPr lang="en-US" altLang="en-US" sz="2000"/>
              <a:t>CB radio</a:t>
            </a:r>
          </a:p>
          <a:p>
            <a:pPr lvl="1">
              <a:lnSpc>
                <a:spcPct val="90000"/>
              </a:lnSpc>
            </a:pPr>
            <a:r>
              <a:rPr lang="en-US" altLang="en-US" sz="2000"/>
              <a:t>Bank deposit sent, confirmation received</a:t>
            </a:r>
          </a:p>
          <a:p>
            <a:pPr>
              <a:lnSpc>
                <a:spcPct val="90000"/>
              </a:lnSpc>
            </a:pPr>
            <a:r>
              <a:rPr lang="en-US" altLang="en-US" sz="2400"/>
              <a:t>Full-duplex</a:t>
            </a:r>
          </a:p>
          <a:p>
            <a:pPr lvl="1">
              <a:lnSpc>
                <a:spcPct val="90000"/>
              </a:lnSpc>
            </a:pPr>
            <a:r>
              <a:rPr lang="en-US" altLang="en-US" sz="2000"/>
              <a:t>Both directions at once</a:t>
            </a:r>
          </a:p>
          <a:p>
            <a:pPr lvl="1">
              <a:lnSpc>
                <a:spcPct val="90000"/>
              </a:lnSpc>
            </a:pPr>
            <a:r>
              <a:rPr lang="en-US" altLang="en-US" sz="2000"/>
              <a:t>Telephone conversation</a:t>
            </a:r>
          </a:p>
        </p:txBody>
      </p:sp>
    </p:spTree>
    <p:extLst>
      <p:ext uri="{BB962C8B-B14F-4D97-AF65-F5344CB8AC3E}">
        <p14:creationId xmlns:p14="http://schemas.microsoft.com/office/powerpoint/2010/main" val="792173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4" name="Rectangle 2"/>
          <p:cNvSpPr>
            <a:spLocks noGrp="1" noChangeArrowheads="1"/>
          </p:cNvSpPr>
          <p:nvPr>
            <p:ph type="title"/>
          </p:nvPr>
        </p:nvSpPr>
        <p:spPr/>
        <p:txBody>
          <a:bodyPr/>
          <a:lstStyle/>
          <a:p>
            <a:r>
              <a:rPr lang="en-US" altLang="en-US" dirty="0">
                <a:solidFill>
                  <a:schemeClr val="bg1"/>
                </a:solidFill>
              </a:rPr>
              <a:t>Communications Media</a:t>
            </a:r>
          </a:p>
        </p:txBody>
      </p:sp>
      <p:sp>
        <p:nvSpPr>
          <p:cNvPr id="49155" name="Rectangle 3"/>
          <p:cNvSpPr>
            <a:spLocks noGrp="1" noChangeArrowheads="1"/>
          </p:cNvSpPr>
          <p:nvPr>
            <p:ph type="body" idx="1"/>
          </p:nvPr>
        </p:nvSpPr>
        <p:spPr>
          <a:xfrm>
            <a:off x="685800" y="2209800"/>
            <a:ext cx="7772400" cy="3886200"/>
          </a:xfrm>
        </p:spPr>
        <p:txBody>
          <a:bodyPr/>
          <a:lstStyle/>
          <a:p>
            <a:r>
              <a:rPr lang="en-US" altLang="en-US" dirty="0"/>
              <a:t>Physical means of transmission</a:t>
            </a:r>
          </a:p>
          <a:p>
            <a:r>
              <a:rPr lang="en-US" altLang="en-US" dirty="0"/>
              <a:t>Bandwidth</a:t>
            </a:r>
          </a:p>
          <a:p>
            <a:pPr lvl="1">
              <a:spcBef>
                <a:spcPct val="20000"/>
              </a:spcBef>
            </a:pPr>
            <a:r>
              <a:rPr lang="en-US" altLang="en-US" dirty="0"/>
              <a:t>Range of frequencies that the medium can carry</a:t>
            </a:r>
          </a:p>
          <a:p>
            <a:pPr lvl="1">
              <a:spcBef>
                <a:spcPct val="20000"/>
              </a:spcBef>
            </a:pPr>
            <a:r>
              <a:rPr lang="en-US" altLang="en-US" dirty="0"/>
              <a:t>Measure of capacity</a:t>
            </a:r>
          </a:p>
        </p:txBody>
      </p:sp>
    </p:spTree>
    <p:extLst>
      <p:ext uri="{BB962C8B-B14F-4D97-AF65-F5344CB8AC3E}">
        <p14:creationId xmlns:p14="http://schemas.microsoft.com/office/powerpoint/2010/main" val="1812147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2" name="Rectangle 1026"/>
          <p:cNvSpPr>
            <a:spLocks noGrp="1" noChangeArrowheads="1"/>
          </p:cNvSpPr>
          <p:nvPr>
            <p:ph type="title"/>
          </p:nvPr>
        </p:nvSpPr>
        <p:spPr/>
        <p:txBody>
          <a:bodyPr/>
          <a:lstStyle/>
          <a:p>
            <a:r>
              <a:rPr lang="en-US" altLang="en-US" dirty="0">
                <a:solidFill>
                  <a:schemeClr val="bg1"/>
                </a:solidFill>
              </a:rPr>
              <a:t>Network Cable</a:t>
            </a:r>
          </a:p>
        </p:txBody>
      </p:sp>
      <p:sp>
        <p:nvSpPr>
          <p:cNvPr id="92163" name="Rectangle 1027"/>
          <p:cNvSpPr>
            <a:spLocks noGrp="1" noChangeArrowheads="1"/>
          </p:cNvSpPr>
          <p:nvPr>
            <p:ph type="body" idx="1"/>
          </p:nvPr>
        </p:nvSpPr>
        <p:spPr/>
        <p:txBody>
          <a:bodyPr/>
          <a:lstStyle/>
          <a:p>
            <a:pPr>
              <a:lnSpc>
                <a:spcPct val="90000"/>
              </a:lnSpc>
            </a:pPr>
            <a:r>
              <a:rPr lang="en-US" altLang="en-US" sz="2800"/>
              <a:t>Twisted pair</a:t>
            </a:r>
          </a:p>
          <a:p>
            <a:pPr>
              <a:lnSpc>
                <a:spcPct val="90000"/>
              </a:lnSpc>
            </a:pPr>
            <a:r>
              <a:rPr lang="en-US" altLang="en-US" sz="2800"/>
              <a:t>Coaxial cable</a:t>
            </a:r>
          </a:p>
          <a:p>
            <a:pPr>
              <a:lnSpc>
                <a:spcPct val="90000"/>
              </a:lnSpc>
            </a:pPr>
            <a:r>
              <a:rPr lang="en-US" altLang="en-US" sz="2800"/>
              <a:t>Fiber optic cable</a:t>
            </a:r>
          </a:p>
          <a:p>
            <a:pPr>
              <a:lnSpc>
                <a:spcPct val="90000"/>
              </a:lnSpc>
            </a:pPr>
            <a:r>
              <a:rPr lang="en-US" altLang="en-US" sz="2800"/>
              <a:t>Wireless</a:t>
            </a:r>
          </a:p>
          <a:p>
            <a:pPr lvl="1">
              <a:lnSpc>
                <a:spcPct val="90000"/>
              </a:lnSpc>
            </a:pPr>
            <a:r>
              <a:rPr lang="en-US" altLang="en-US" sz="2400"/>
              <a:t>Uses infrared or low-power radio wave transmissions</a:t>
            </a:r>
          </a:p>
          <a:p>
            <a:pPr lvl="1">
              <a:lnSpc>
                <a:spcPct val="90000"/>
              </a:lnSpc>
            </a:pPr>
            <a:r>
              <a:rPr lang="en-US" altLang="en-US" sz="2400"/>
              <a:t>No cables</a:t>
            </a:r>
          </a:p>
          <a:p>
            <a:pPr lvl="1">
              <a:lnSpc>
                <a:spcPct val="90000"/>
              </a:lnSpc>
            </a:pPr>
            <a:r>
              <a:rPr lang="en-US" altLang="en-US" sz="2400"/>
              <a:t>Easy to set up and reconfigure</a:t>
            </a:r>
          </a:p>
          <a:p>
            <a:pPr lvl="1">
              <a:lnSpc>
                <a:spcPct val="90000"/>
              </a:lnSpc>
            </a:pPr>
            <a:r>
              <a:rPr lang="en-US" altLang="en-US" sz="2400"/>
              <a:t>Slower transmission rates</a:t>
            </a:r>
          </a:p>
          <a:p>
            <a:pPr lvl="1">
              <a:lnSpc>
                <a:spcPct val="90000"/>
              </a:lnSpc>
            </a:pPr>
            <a:r>
              <a:rPr lang="en-US" altLang="en-US" sz="2400"/>
              <a:t>Small distance between nodes</a:t>
            </a:r>
          </a:p>
        </p:txBody>
      </p:sp>
    </p:spTree>
    <p:extLst>
      <p:ext uri="{BB962C8B-B14F-4D97-AF65-F5344CB8AC3E}">
        <p14:creationId xmlns:p14="http://schemas.microsoft.com/office/powerpoint/2010/main" val="1146673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2" name="Rectangle 2"/>
          <p:cNvSpPr>
            <a:spLocks noGrp="1" noChangeArrowheads="1"/>
          </p:cNvSpPr>
          <p:nvPr>
            <p:ph type="title"/>
          </p:nvPr>
        </p:nvSpPr>
        <p:spPr>
          <a:xfrm>
            <a:off x="685800" y="-62523"/>
            <a:ext cx="7772400" cy="1644650"/>
          </a:xfrm>
        </p:spPr>
        <p:txBody>
          <a:bodyPr/>
          <a:lstStyle/>
          <a:p>
            <a:r>
              <a:rPr lang="en-US" altLang="en-US">
                <a:solidFill>
                  <a:schemeClr val="bg1"/>
                </a:solidFill>
              </a:rPr>
              <a:t>Twisted Pair</a:t>
            </a:r>
            <a:br>
              <a:rPr lang="en-US" altLang="en-US">
                <a:solidFill>
                  <a:schemeClr val="bg1"/>
                </a:solidFill>
              </a:rPr>
            </a:br>
            <a:r>
              <a:rPr lang="en-US" altLang="en-US" i="1">
                <a:solidFill>
                  <a:schemeClr val="bg1"/>
                </a:solidFill>
              </a:rPr>
              <a:t>Wire Pair</a:t>
            </a:r>
          </a:p>
        </p:txBody>
      </p:sp>
      <p:sp>
        <p:nvSpPr>
          <p:cNvPr id="51203" name="Rectangle 3"/>
          <p:cNvSpPr>
            <a:spLocks noGrp="1" noChangeArrowheads="1"/>
          </p:cNvSpPr>
          <p:nvPr>
            <p:ph type="body" idx="1"/>
          </p:nvPr>
        </p:nvSpPr>
        <p:spPr/>
        <p:txBody>
          <a:bodyPr/>
          <a:lstStyle/>
          <a:p>
            <a:pPr>
              <a:lnSpc>
                <a:spcPct val="90000"/>
              </a:lnSpc>
            </a:pPr>
            <a:r>
              <a:rPr lang="en-US" altLang="en-US" sz="2400"/>
              <a:t>Inexpensive</a:t>
            </a:r>
          </a:p>
          <a:p>
            <a:pPr>
              <a:lnSpc>
                <a:spcPct val="90000"/>
              </a:lnSpc>
            </a:pPr>
            <a:r>
              <a:rPr lang="en-US" altLang="en-US" sz="2400"/>
              <a:t>Susceptible to electrical interference (noise)</a:t>
            </a:r>
          </a:p>
          <a:p>
            <a:pPr>
              <a:lnSpc>
                <a:spcPct val="90000"/>
              </a:lnSpc>
            </a:pPr>
            <a:r>
              <a:rPr lang="en-US" altLang="en-US" sz="2400"/>
              <a:t>Telephone systems</a:t>
            </a:r>
          </a:p>
          <a:p>
            <a:pPr>
              <a:lnSpc>
                <a:spcPct val="90000"/>
              </a:lnSpc>
            </a:pPr>
            <a:r>
              <a:rPr lang="en-US" altLang="en-US" sz="2400"/>
              <a:t>Physical characteristics</a:t>
            </a:r>
          </a:p>
          <a:p>
            <a:pPr lvl="1">
              <a:lnSpc>
                <a:spcPct val="90000"/>
              </a:lnSpc>
            </a:pPr>
            <a:r>
              <a:rPr lang="en-US" altLang="en-US" sz="2000"/>
              <a:t>Requires two conductors</a:t>
            </a:r>
          </a:p>
          <a:p>
            <a:pPr lvl="1">
              <a:lnSpc>
                <a:spcPct val="90000"/>
              </a:lnSpc>
            </a:pPr>
            <a:r>
              <a:rPr lang="en-US" altLang="en-US" sz="2000"/>
              <a:t>Twisted around each other to reduce electrical interference</a:t>
            </a:r>
          </a:p>
          <a:p>
            <a:pPr lvl="1">
              <a:lnSpc>
                <a:spcPct val="90000"/>
              </a:lnSpc>
            </a:pPr>
            <a:r>
              <a:rPr lang="en-US" altLang="en-US" sz="2000"/>
              <a:t>Plastic sheath</a:t>
            </a:r>
          </a:p>
          <a:p>
            <a:pPr>
              <a:lnSpc>
                <a:spcPct val="90000"/>
              </a:lnSpc>
            </a:pPr>
            <a:r>
              <a:rPr lang="en-US" altLang="en-US" sz="2400"/>
              <a:t>Shielded twisted pair</a:t>
            </a:r>
          </a:p>
          <a:p>
            <a:pPr lvl="1">
              <a:lnSpc>
                <a:spcPct val="90000"/>
              </a:lnSpc>
            </a:pPr>
            <a:r>
              <a:rPr lang="en-US" altLang="en-US" sz="2000"/>
              <a:t>Metallic protective sheath</a:t>
            </a:r>
          </a:p>
          <a:p>
            <a:pPr lvl="1">
              <a:lnSpc>
                <a:spcPct val="90000"/>
              </a:lnSpc>
            </a:pPr>
            <a:r>
              <a:rPr lang="en-US" altLang="en-US" sz="2000"/>
              <a:t>Reduces noise</a:t>
            </a:r>
          </a:p>
          <a:p>
            <a:pPr lvl="1">
              <a:lnSpc>
                <a:spcPct val="90000"/>
              </a:lnSpc>
            </a:pPr>
            <a:r>
              <a:rPr lang="en-US" altLang="en-US" sz="2000"/>
              <a:t>Increases speed</a:t>
            </a:r>
          </a:p>
        </p:txBody>
      </p:sp>
      <p:pic>
        <p:nvPicPr>
          <p:cNvPr id="51204" name="Picture 4" descr="C:\Aharon\Pren Hall\ch07\7713d07_07.jpeg"/>
          <p:cNvPicPr>
            <a:picLocks noChangeAspect="1" noChangeArrowheads="1"/>
          </p:cNvPicPr>
          <p:nvPr/>
        </p:nvPicPr>
        <p:blipFill>
          <a:blip r:embed="rId3">
            <a:extLst>
              <a:ext uri="{28A0092B-C50C-407E-A947-70E740481C1C}">
                <a14:useLocalDpi xmlns:a14="http://schemas.microsoft.com/office/drawing/2010/main" val="0"/>
              </a:ext>
            </a:extLst>
          </a:blip>
          <a:srcRect b="71146"/>
          <a:stretch>
            <a:fillRect/>
          </a:stretch>
        </p:blipFill>
        <p:spPr bwMode="auto">
          <a:xfrm>
            <a:off x="5486400" y="4648200"/>
            <a:ext cx="221615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1266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dissolve">
                                      <p:cBhvr>
                                        <p:cTn id="7" dur="500"/>
                                        <p:tgtEl>
                                          <p:spTgt spid="51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0" name="Rectangle 2"/>
          <p:cNvSpPr>
            <a:spLocks noGrp="1" noChangeArrowheads="1"/>
          </p:cNvSpPr>
          <p:nvPr>
            <p:ph type="title"/>
          </p:nvPr>
        </p:nvSpPr>
        <p:spPr/>
        <p:txBody>
          <a:bodyPr/>
          <a:lstStyle/>
          <a:p>
            <a:r>
              <a:rPr lang="en-US" altLang="en-US" dirty="0">
                <a:solidFill>
                  <a:schemeClr val="bg1"/>
                </a:solidFill>
              </a:rPr>
              <a:t>Coaxial Cable</a:t>
            </a:r>
          </a:p>
        </p:txBody>
      </p:sp>
      <p:sp>
        <p:nvSpPr>
          <p:cNvPr id="53251" name="Rectangle 3"/>
          <p:cNvSpPr>
            <a:spLocks noGrp="1" noChangeArrowheads="1"/>
          </p:cNvSpPr>
          <p:nvPr>
            <p:ph type="body" idx="1"/>
          </p:nvPr>
        </p:nvSpPr>
        <p:spPr>
          <a:xfrm>
            <a:off x="685800" y="1981200"/>
            <a:ext cx="7772400" cy="3429000"/>
          </a:xfrm>
        </p:spPr>
        <p:txBody>
          <a:bodyPr/>
          <a:lstStyle/>
          <a:p>
            <a:pPr>
              <a:lnSpc>
                <a:spcPct val="90000"/>
              </a:lnSpc>
            </a:pPr>
            <a:r>
              <a:rPr lang="en-US" altLang="en-US" sz="2800" dirty="0"/>
              <a:t>Higher bandwidth</a:t>
            </a:r>
          </a:p>
          <a:p>
            <a:pPr>
              <a:lnSpc>
                <a:spcPct val="90000"/>
              </a:lnSpc>
            </a:pPr>
            <a:r>
              <a:rPr lang="en-US" altLang="en-US" sz="2800" dirty="0"/>
              <a:t>Less susceptible to noise</a:t>
            </a:r>
          </a:p>
          <a:p>
            <a:pPr>
              <a:lnSpc>
                <a:spcPct val="90000"/>
              </a:lnSpc>
            </a:pPr>
            <a:r>
              <a:rPr lang="en-US" altLang="en-US" sz="2800" dirty="0"/>
              <a:t>Used in cable TC systems</a:t>
            </a:r>
          </a:p>
          <a:p>
            <a:pPr>
              <a:lnSpc>
                <a:spcPct val="90000"/>
              </a:lnSpc>
            </a:pPr>
            <a:r>
              <a:rPr lang="en-US" altLang="en-US" sz="2800" dirty="0"/>
              <a:t>Physical characteristics</a:t>
            </a:r>
          </a:p>
          <a:p>
            <a:pPr lvl="1">
              <a:lnSpc>
                <a:spcPct val="90000"/>
              </a:lnSpc>
            </a:pPr>
            <a:r>
              <a:rPr lang="en-US" altLang="en-US" sz="2400" dirty="0"/>
              <a:t>Center conductor wire</a:t>
            </a:r>
          </a:p>
          <a:p>
            <a:pPr lvl="1">
              <a:lnSpc>
                <a:spcPct val="90000"/>
              </a:lnSpc>
            </a:pPr>
            <a:r>
              <a:rPr lang="en-US" altLang="en-US" sz="2400" dirty="0"/>
              <a:t>Surrounded by a layer of insulation</a:t>
            </a:r>
          </a:p>
          <a:p>
            <a:pPr lvl="1">
              <a:lnSpc>
                <a:spcPct val="90000"/>
              </a:lnSpc>
            </a:pPr>
            <a:r>
              <a:rPr lang="en-US" altLang="en-US" sz="2400" dirty="0"/>
              <a:t>Surrounded by a braided outer conductor</a:t>
            </a:r>
          </a:p>
          <a:p>
            <a:pPr lvl="1">
              <a:lnSpc>
                <a:spcPct val="90000"/>
              </a:lnSpc>
            </a:pPr>
            <a:r>
              <a:rPr lang="en-US" altLang="en-US" sz="2400" dirty="0"/>
              <a:t>Encased in a protective sheath</a:t>
            </a:r>
          </a:p>
        </p:txBody>
      </p:sp>
      <p:pic>
        <p:nvPicPr>
          <p:cNvPr id="53252" name="Picture 4" descr="C:\Aharon\Pren Hall\ch07\7713d07_07.jpeg"/>
          <p:cNvPicPr>
            <a:picLocks noChangeAspect="1" noChangeArrowheads="1"/>
          </p:cNvPicPr>
          <p:nvPr/>
        </p:nvPicPr>
        <p:blipFill>
          <a:blip r:embed="rId3">
            <a:extLst>
              <a:ext uri="{28A0092B-C50C-407E-A947-70E740481C1C}">
                <a14:useLocalDpi xmlns:a14="http://schemas.microsoft.com/office/drawing/2010/main" val="0"/>
              </a:ext>
            </a:extLst>
          </a:blip>
          <a:srcRect t="28459" b="39842"/>
          <a:stretch>
            <a:fillRect/>
          </a:stretch>
        </p:blipFill>
        <p:spPr bwMode="auto">
          <a:xfrm>
            <a:off x="5867400" y="2667000"/>
            <a:ext cx="2216150" cy="125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7027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dissolve">
                                      <p:cBhvr>
                                        <p:cTn id="7" dur="5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8" name="Rectangle 2"/>
          <p:cNvSpPr>
            <a:spLocks noGrp="1" noChangeArrowheads="1"/>
          </p:cNvSpPr>
          <p:nvPr>
            <p:ph type="title"/>
          </p:nvPr>
        </p:nvSpPr>
        <p:spPr/>
        <p:txBody>
          <a:bodyPr/>
          <a:lstStyle/>
          <a:p>
            <a:r>
              <a:rPr lang="en-US" altLang="en-US" dirty="0">
                <a:solidFill>
                  <a:schemeClr val="bg1"/>
                </a:solidFill>
              </a:rPr>
              <a:t>Fiber Optics</a:t>
            </a:r>
          </a:p>
        </p:txBody>
      </p:sp>
      <p:sp>
        <p:nvSpPr>
          <p:cNvPr id="55299" name="Rectangle 3"/>
          <p:cNvSpPr>
            <a:spLocks noGrp="1" noChangeArrowheads="1"/>
          </p:cNvSpPr>
          <p:nvPr>
            <p:ph type="body" idx="1"/>
          </p:nvPr>
        </p:nvSpPr>
        <p:spPr>
          <a:xfrm>
            <a:off x="685800" y="1752600"/>
            <a:ext cx="7772400" cy="4495800"/>
          </a:xfrm>
        </p:spPr>
        <p:txBody>
          <a:bodyPr/>
          <a:lstStyle/>
          <a:p>
            <a:r>
              <a:rPr lang="en-US" altLang="en-US" sz="2400" dirty="0"/>
              <a:t>Transmits using light</a:t>
            </a:r>
          </a:p>
          <a:p>
            <a:r>
              <a:rPr lang="en-US" altLang="en-US" sz="2400" dirty="0"/>
              <a:t>Higher bandwidth</a:t>
            </a:r>
          </a:p>
          <a:p>
            <a:r>
              <a:rPr lang="en-US" altLang="en-US" sz="2400" dirty="0"/>
              <a:t>Less expensive</a:t>
            </a:r>
          </a:p>
          <a:p>
            <a:r>
              <a:rPr lang="en-US" altLang="en-US" sz="2400" dirty="0"/>
              <a:t>Immune to electrical noise</a:t>
            </a:r>
          </a:p>
          <a:p>
            <a:r>
              <a:rPr lang="en-US" altLang="en-US" sz="2400" dirty="0"/>
              <a:t>More secure – easy to notice an attempt to intercept signal</a:t>
            </a:r>
          </a:p>
          <a:p>
            <a:r>
              <a:rPr lang="en-US" altLang="en-US" sz="2400" dirty="0"/>
              <a:t>Physical characterizes</a:t>
            </a:r>
          </a:p>
          <a:p>
            <a:pPr lvl="1"/>
            <a:r>
              <a:rPr lang="en-US" altLang="en-US" sz="2000" dirty="0"/>
              <a:t>Glass or plastic fibers</a:t>
            </a:r>
          </a:p>
          <a:p>
            <a:pPr lvl="1"/>
            <a:r>
              <a:rPr lang="en-US" altLang="en-US" sz="2000" dirty="0"/>
              <a:t>Very thin (thinner than human hair)</a:t>
            </a:r>
          </a:p>
          <a:p>
            <a:pPr lvl="1"/>
            <a:r>
              <a:rPr lang="en-US" altLang="en-US" sz="2000" dirty="0"/>
              <a:t>Material is light</a:t>
            </a:r>
          </a:p>
        </p:txBody>
      </p:sp>
      <p:pic>
        <p:nvPicPr>
          <p:cNvPr id="55300" name="Picture 4" descr="C:\Aharon\Pren Hall\ch07\7713d07_07.jpeg"/>
          <p:cNvPicPr>
            <a:picLocks noChangeAspect="1" noChangeArrowheads="1"/>
          </p:cNvPicPr>
          <p:nvPr/>
        </p:nvPicPr>
        <p:blipFill>
          <a:blip r:embed="rId3">
            <a:extLst>
              <a:ext uri="{28A0092B-C50C-407E-A947-70E740481C1C}">
                <a14:useLocalDpi xmlns:a14="http://schemas.microsoft.com/office/drawing/2010/main" val="0"/>
              </a:ext>
            </a:extLst>
          </a:blip>
          <a:srcRect t="65454"/>
          <a:stretch>
            <a:fillRect/>
          </a:stretch>
        </p:blipFill>
        <p:spPr bwMode="auto">
          <a:xfrm>
            <a:off x="6019800" y="1828800"/>
            <a:ext cx="221615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0126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dissolve">
                                      <p:cBhvr>
                                        <p:cTn id="7" dur="500"/>
                                        <p:tgtEl>
                                          <p:spTgt spid="55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title"/>
          </p:nvPr>
        </p:nvSpPr>
        <p:spPr/>
        <p:txBody>
          <a:bodyPr/>
          <a:lstStyle/>
          <a:p>
            <a:r>
              <a:rPr lang="en-US" altLang="en-US" dirty="0">
                <a:solidFill>
                  <a:schemeClr val="bg1"/>
                </a:solidFill>
              </a:rPr>
              <a:t>Microwave Transmission</a:t>
            </a:r>
          </a:p>
        </p:txBody>
      </p:sp>
      <p:sp>
        <p:nvSpPr>
          <p:cNvPr id="57347" name="Rectangle 3"/>
          <p:cNvSpPr>
            <a:spLocks noGrp="1" noChangeArrowheads="1"/>
          </p:cNvSpPr>
          <p:nvPr>
            <p:ph type="body" idx="1"/>
          </p:nvPr>
        </p:nvSpPr>
        <p:spPr>
          <a:xfrm>
            <a:off x="838200" y="1752600"/>
            <a:ext cx="5715000" cy="4343400"/>
          </a:xfrm>
        </p:spPr>
        <p:txBody>
          <a:bodyPr/>
          <a:lstStyle/>
          <a:p>
            <a:r>
              <a:rPr lang="en-US" altLang="en-US" sz="2400"/>
              <a:t>Line-of-site</a:t>
            </a:r>
          </a:p>
          <a:p>
            <a:r>
              <a:rPr lang="en-US" altLang="en-US" sz="2400"/>
              <a:t>High speed</a:t>
            </a:r>
          </a:p>
          <a:p>
            <a:r>
              <a:rPr lang="en-US" altLang="en-US" sz="2400"/>
              <a:t>Cost effective</a:t>
            </a:r>
          </a:p>
          <a:p>
            <a:r>
              <a:rPr lang="en-US" altLang="en-US" sz="2400"/>
              <a:t>Easy to implement</a:t>
            </a:r>
          </a:p>
          <a:p>
            <a:r>
              <a:rPr lang="en-US" altLang="en-US" sz="2400"/>
              <a:t>Weather can cause interference</a:t>
            </a:r>
          </a:p>
          <a:p>
            <a:r>
              <a:rPr lang="en-US" altLang="en-US" sz="2400"/>
              <a:t>Physical characteristics</a:t>
            </a:r>
          </a:p>
          <a:p>
            <a:pPr lvl="1"/>
            <a:r>
              <a:rPr lang="en-US" altLang="en-US" sz="2000"/>
              <a:t>Data signals sent through atmosphere</a:t>
            </a:r>
          </a:p>
          <a:p>
            <a:pPr lvl="1"/>
            <a:r>
              <a:rPr lang="en-US" altLang="en-US" sz="2000"/>
              <a:t>Signals cannot bend of follow curvature of earth</a:t>
            </a:r>
          </a:p>
          <a:p>
            <a:pPr lvl="1"/>
            <a:r>
              <a:rPr lang="en-US" altLang="en-US" sz="2000"/>
              <a:t>Relay stations required</a:t>
            </a:r>
          </a:p>
        </p:txBody>
      </p:sp>
      <p:pic>
        <p:nvPicPr>
          <p:cNvPr id="57348" name="Picture 4" descr="07_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828800"/>
            <a:ext cx="2819400" cy="189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6649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dissolve">
                                      <p:cBhvr>
                                        <p:cTn id="7" dur="500"/>
                                        <p:tgtEl>
                                          <p:spTgt spid="57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4" name="Rectangle 2"/>
          <p:cNvSpPr>
            <a:spLocks noGrp="1" noChangeArrowheads="1"/>
          </p:cNvSpPr>
          <p:nvPr>
            <p:ph type="title"/>
          </p:nvPr>
        </p:nvSpPr>
        <p:spPr/>
        <p:txBody>
          <a:bodyPr/>
          <a:lstStyle/>
          <a:p>
            <a:r>
              <a:rPr lang="en-US" altLang="en-US" dirty="0">
                <a:solidFill>
                  <a:schemeClr val="bg1"/>
                </a:solidFill>
              </a:rPr>
              <a:t>Satellite Transmission</a:t>
            </a:r>
          </a:p>
        </p:txBody>
      </p:sp>
      <p:sp>
        <p:nvSpPr>
          <p:cNvPr id="59395" name="Rectangle 3"/>
          <p:cNvSpPr>
            <a:spLocks noGrp="1" noChangeArrowheads="1"/>
          </p:cNvSpPr>
          <p:nvPr>
            <p:ph type="body" sz="half" idx="1"/>
          </p:nvPr>
        </p:nvSpPr>
        <p:spPr>
          <a:xfrm>
            <a:off x="685800" y="1981200"/>
            <a:ext cx="7696200" cy="4114800"/>
          </a:xfrm>
        </p:spPr>
        <p:txBody>
          <a:bodyPr/>
          <a:lstStyle/>
          <a:p>
            <a:pPr>
              <a:lnSpc>
                <a:spcPct val="90000"/>
              </a:lnSpc>
            </a:pPr>
            <a:r>
              <a:rPr lang="en-US" altLang="en-US" sz="2800"/>
              <a:t>Microwave transmission with a satellite acting as a relay</a:t>
            </a:r>
          </a:p>
          <a:p>
            <a:pPr>
              <a:lnSpc>
                <a:spcPct val="90000"/>
              </a:lnSpc>
            </a:pPr>
            <a:r>
              <a:rPr lang="en-US" altLang="en-US" sz="2800"/>
              <a:t>Long distance</a:t>
            </a:r>
          </a:p>
          <a:p>
            <a:pPr>
              <a:lnSpc>
                <a:spcPct val="90000"/>
              </a:lnSpc>
            </a:pPr>
            <a:r>
              <a:rPr lang="en-US" altLang="en-US" sz="2800"/>
              <a:t>Components</a:t>
            </a:r>
          </a:p>
          <a:p>
            <a:pPr lvl="1">
              <a:lnSpc>
                <a:spcPct val="90000"/>
              </a:lnSpc>
            </a:pPr>
            <a:r>
              <a:rPr lang="en-US" altLang="en-US" sz="2400"/>
              <a:t>Earth stations – send and receive signals</a:t>
            </a:r>
          </a:p>
          <a:p>
            <a:pPr lvl="1">
              <a:lnSpc>
                <a:spcPct val="90000"/>
              </a:lnSpc>
            </a:pPr>
            <a:r>
              <a:rPr lang="en-US" altLang="en-US" sz="2400"/>
              <a:t>Transponder – satellite</a:t>
            </a:r>
          </a:p>
          <a:p>
            <a:pPr lvl="2">
              <a:lnSpc>
                <a:spcPct val="90000"/>
              </a:lnSpc>
            </a:pPr>
            <a:r>
              <a:rPr lang="en-US" altLang="en-US" sz="2000"/>
              <a:t>Receives signal from earth station (uplink)</a:t>
            </a:r>
          </a:p>
          <a:p>
            <a:pPr lvl="2">
              <a:lnSpc>
                <a:spcPct val="90000"/>
              </a:lnSpc>
            </a:pPr>
            <a:r>
              <a:rPr lang="en-US" altLang="en-US" sz="2000"/>
              <a:t>Amplifies signal</a:t>
            </a:r>
          </a:p>
          <a:p>
            <a:pPr lvl="2">
              <a:lnSpc>
                <a:spcPct val="90000"/>
              </a:lnSpc>
            </a:pPr>
            <a:r>
              <a:rPr lang="en-US" altLang="en-US" sz="2000"/>
              <a:t>Changes the frequency</a:t>
            </a:r>
          </a:p>
          <a:p>
            <a:pPr lvl="2">
              <a:lnSpc>
                <a:spcPct val="90000"/>
              </a:lnSpc>
            </a:pPr>
            <a:r>
              <a:rPr lang="en-US" altLang="en-US" sz="2000"/>
              <a:t>Retransmits the data to a receiving earth station (downlink)</a:t>
            </a:r>
          </a:p>
        </p:txBody>
      </p:sp>
    </p:spTree>
    <p:extLst>
      <p:ext uri="{BB962C8B-B14F-4D97-AF65-F5344CB8AC3E}">
        <p14:creationId xmlns:p14="http://schemas.microsoft.com/office/powerpoint/2010/main" val="879269507"/>
      </p:ext>
    </p:extLst>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2" name="Rectangle 1026"/>
          <p:cNvSpPr>
            <a:spLocks noGrp="1" noChangeArrowheads="1"/>
          </p:cNvSpPr>
          <p:nvPr>
            <p:ph type="title"/>
          </p:nvPr>
        </p:nvSpPr>
        <p:spPr/>
        <p:txBody>
          <a:bodyPr/>
          <a:lstStyle/>
          <a:p>
            <a:r>
              <a:rPr lang="en-US" altLang="en-US" dirty="0">
                <a:solidFill>
                  <a:schemeClr val="bg1"/>
                </a:solidFill>
              </a:rPr>
              <a:t>Satellite Transmission</a:t>
            </a:r>
          </a:p>
        </p:txBody>
      </p:sp>
      <p:pic>
        <p:nvPicPr>
          <p:cNvPr id="128004" name="Picture 1028" descr="C:\Aharon\Pren Hall\ch07\7713d07_08.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286000"/>
            <a:ext cx="6464300" cy="330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62914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28004"/>
                                        </p:tgtEl>
                                        <p:attrNameLst>
                                          <p:attrName>style.visibility</p:attrName>
                                        </p:attrNameLst>
                                      </p:cBhvr>
                                      <p:to>
                                        <p:strVal val="visible"/>
                                      </p:to>
                                    </p:set>
                                    <p:animEffect transition="in" filter="dissolve">
                                      <p:cBhvr>
                                        <p:cTn id="7" dur="500"/>
                                        <p:tgtEl>
                                          <p:spTgt spid="128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2" name="Rectangle 2"/>
          <p:cNvSpPr>
            <a:spLocks noGrp="1" noChangeArrowheads="1"/>
          </p:cNvSpPr>
          <p:nvPr>
            <p:ph type="title"/>
          </p:nvPr>
        </p:nvSpPr>
        <p:spPr/>
        <p:txBody>
          <a:bodyPr/>
          <a:lstStyle/>
          <a:p>
            <a:r>
              <a:rPr lang="en-US" altLang="en-US" dirty="0">
                <a:solidFill>
                  <a:schemeClr val="bg1"/>
                </a:solidFill>
              </a:rPr>
              <a:t>Combination</a:t>
            </a:r>
          </a:p>
        </p:txBody>
      </p:sp>
      <p:sp>
        <p:nvSpPr>
          <p:cNvPr id="61443" name="Rectangle 3"/>
          <p:cNvSpPr>
            <a:spLocks noGrp="1" noChangeArrowheads="1"/>
          </p:cNvSpPr>
          <p:nvPr>
            <p:ph type="body" idx="1"/>
          </p:nvPr>
        </p:nvSpPr>
        <p:spPr>
          <a:xfrm>
            <a:off x="685800" y="1600200"/>
            <a:ext cx="7772400" cy="4876800"/>
          </a:xfrm>
        </p:spPr>
        <p:txBody>
          <a:bodyPr/>
          <a:lstStyle/>
          <a:p>
            <a:pPr>
              <a:buFontTx/>
              <a:buNone/>
            </a:pPr>
            <a:r>
              <a:rPr lang="en-US" altLang="en-US" sz="2800"/>
              <a:t>Example – East and West coast:</a:t>
            </a:r>
          </a:p>
          <a:p>
            <a:r>
              <a:rPr lang="en-US" altLang="en-US" sz="2800"/>
              <a:t>Request made</a:t>
            </a:r>
          </a:p>
          <a:p>
            <a:pPr lvl="1"/>
            <a:r>
              <a:rPr lang="en-US" altLang="en-US" sz="2400"/>
              <a:t>Twisted pair in the phone lines on the East Coast</a:t>
            </a:r>
          </a:p>
          <a:p>
            <a:pPr lvl="1"/>
            <a:r>
              <a:rPr lang="en-US" altLang="en-US" sz="2400"/>
              <a:t>Microwave and satellite transmission across the country</a:t>
            </a:r>
          </a:p>
          <a:p>
            <a:pPr lvl="1"/>
            <a:r>
              <a:rPr lang="en-US" altLang="en-US" sz="2400"/>
              <a:t>Twisted pair in the phone lines on the West coast</a:t>
            </a:r>
          </a:p>
          <a:p>
            <a:r>
              <a:rPr lang="en-US" altLang="en-US" sz="2800"/>
              <a:t>Data transferred</a:t>
            </a:r>
          </a:p>
          <a:p>
            <a:pPr lvl="1"/>
            <a:r>
              <a:rPr lang="en-US" altLang="en-US" sz="2400"/>
              <a:t>Twisted pair in the phone lines on the West Coast</a:t>
            </a:r>
          </a:p>
          <a:p>
            <a:pPr lvl="1"/>
            <a:r>
              <a:rPr lang="en-US" altLang="en-US" sz="2400"/>
              <a:t>Microwave and satellite transmission across the country</a:t>
            </a:r>
          </a:p>
          <a:p>
            <a:pPr lvl="1"/>
            <a:r>
              <a:rPr lang="en-US" altLang="en-US" sz="2400"/>
              <a:t>Twisted pair in the phone lines on the East coast</a:t>
            </a:r>
          </a:p>
        </p:txBody>
      </p:sp>
    </p:spTree>
    <p:extLst>
      <p:ext uri="{BB962C8B-B14F-4D97-AF65-F5344CB8AC3E}">
        <p14:creationId xmlns:p14="http://schemas.microsoft.com/office/powerpoint/2010/main" val="284567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11723"/>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solidFill>
                  <a:schemeClr val="bg1"/>
                </a:solidFill>
                <a:latin typeface="Times New Roman" charset="0"/>
              </a:rPr>
              <a:t>Tech Talk Protocol:</a:t>
            </a:r>
            <a:endParaRPr lang="en-US" dirty="0">
              <a:solidFill>
                <a:schemeClr val="bg1"/>
              </a:solidFill>
            </a:endParaRPr>
          </a:p>
        </p:txBody>
      </p:sp>
      <p:sp>
        <p:nvSpPr>
          <p:cNvPr id="4" name="Rectangle 3"/>
          <p:cNvSpPr/>
          <p:nvPr/>
        </p:nvSpPr>
        <p:spPr>
          <a:xfrm>
            <a:off x="609600" y="2209800"/>
            <a:ext cx="7391400" cy="2554545"/>
          </a:xfrm>
          <a:prstGeom prst="rect">
            <a:avLst/>
          </a:prstGeom>
        </p:spPr>
        <p:txBody>
          <a:bodyPr wrap="square">
            <a:spAutoFit/>
          </a:bodyPr>
          <a:lstStyle/>
          <a:p>
            <a:r>
              <a:rPr lang="en-US" sz="3200" dirty="0" smtClean="0">
                <a:latin typeface="Times New Roman" charset="0"/>
              </a:rPr>
              <a:t>A </a:t>
            </a:r>
            <a:r>
              <a:rPr lang="en-US" sz="3200" dirty="0">
                <a:latin typeface="Times New Roman" charset="0"/>
              </a:rPr>
              <a:t>set of rules that determines the method that will be used to do a task, such as to send and receive information.</a:t>
            </a:r>
          </a:p>
          <a:p>
            <a:r>
              <a:rPr lang="en-US" sz="3200" dirty="0" smtClean="0">
                <a:latin typeface="Times New Roman" charset="0"/>
              </a:rPr>
              <a:t>expected </a:t>
            </a:r>
            <a:r>
              <a:rPr lang="en-US" sz="3200" dirty="0">
                <a:latin typeface="Times New Roman" charset="0"/>
              </a:rPr>
              <a:t>response.</a:t>
            </a:r>
          </a:p>
          <a:p>
            <a:r>
              <a:rPr lang="fr-FR" sz="3200" dirty="0">
                <a:latin typeface="Times New Roman" charset="0"/>
              </a:rPr>
              <a:t> </a:t>
            </a:r>
          </a:p>
        </p:txBody>
      </p:sp>
    </p:spTree>
    <p:extLst>
      <p:ext uri="{BB962C8B-B14F-4D97-AF65-F5344CB8AC3E}">
        <p14:creationId xmlns:p14="http://schemas.microsoft.com/office/powerpoint/2010/main" val="16158856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6" name="Rectangle 2"/>
          <p:cNvSpPr>
            <a:spLocks noGrp="1" noChangeArrowheads="1"/>
          </p:cNvSpPr>
          <p:nvPr>
            <p:ph type="title"/>
          </p:nvPr>
        </p:nvSpPr>
        <p:spPr>
          <a:xfrm>
            <a:off x="762000" y="5862"/>
            <a:ext cx="7772400" cy="1644650"/>
          </a:xfrm>
        </p:spPr>
        <p:txBody>
          <a:bodyPr/>
          <a:lstStyle/>
          <a:p>
            <a:r>
              <a:rPr lang="en-US" altLang="en-US">
                <a:solidFill>
                  <a:schemeClr val="bg1"/>
                </a:solidFill>
              </a:rPr>
              <a:t>LAN</a:t>
            </a:r>
            <a:br>
              <a:rPr lang="en-US" altLang="en-US">
                <a:solidFill>
                  <a:schemeClr val="bg1"/>
                </a:solidFill>
              </a:rPr>
            </a:br>
            <a:r>
              <a:rPr lang="en-US" altLang="en-US" i="1">
                <a:solidFill>
                  <a:schemeClr val="bg1"/>
                </a:solidFill>
              </a:rPr>
              <a:t>Local Area Network</a:t>
            </a:r>
          </a:p>
        </p:txBody>
      </p:sp>
      <p:sp>
        <p:nvSpPr>
          <p:cNvPr id="88067" name="Rectangle 3"/>
          <p:cNvSpPr>
            <a:spLocks noGrp="1" noChangeArrowheads="1"/>
          </p:cNvSpPr>
          <p:nvPr>
            <p:ph type="body" idx="1"/>
          </p:nvPr>
        </p:nvSpPr>
        <p:spPr>
          <a:xfrm>
            <a:off x="685800" y="4953000"/>
            <a:ext cx="7772400" cy="914400"/>
          </a:xfrm>
        </p:spPr>
        <p:txBody>
          <a:bodyPr/>
          <a:lstStyle/>
          <a:p>
            <a:pPr marL="0" indent="0" algn="ctr">
              <a:lnSpc>
                <a:spcPct val="90000"/>
              </a:lnSpc>
              <a:buFontTx/>
              <a:buNone/>
            </a:pPr>
            <a:r>
              <a:rPr lang="en-US" altLang="en-US" sz="2800"/>
              <a:t>Connections over short distances  through communications media</a:t>
            </a:r>
          </a:p>
        </p:txBody>
      </p:sp>
      <p:sp>
        <p:nvSpPr>
          <p:cNvPr id="88069" name="Rectangle 5"/>
          <p:cNvSpPr>
            <a:spLocks noChangeArrowheads="1"/>
          </p:cNvSpPr>
          <p:nvPr/>
        </p:nvSpPr>
        <p:spPr bwMode="auto">
          <a:xfrm>
            <a:off x="1143000" y="2438400"/>
            <a:ext cx="7010400" cy="2209800"/>
          </a:xfrm>
          <a:prstGeom prst="rect">
            <a:avLst/>
          </a:prstGeom>
          <a:solidFill>
            <a:srgbClr val="64FF33">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algn="ctr">
              <a:spcBef>
                <a:spcPct val="40000"/>
              </a:spcBef>
            </a:pPr>
            <a:r>
              <a:rPr lang="en-US" altLang="en-US" sz="3200" b="1">
                <a:latin typeface="Arial" charset="0"/>
              </a:rPr>
              <a:t>Components</a:t>
            </a:r>
          </a:p>
          <a:p>
            <a:pPr algn="ctr">
              <a:spcBef>
                <a:spcPct val="20000"/>
              </a:spcBef>
            </a:pPr>
            <a:endParaRPr lang="en-US" altLang="en-US" sz="1400">
              <a:latin typeface="Arial" charset="0"/>
            </a:endParaRPr>
          </a:p>
          <a:p>
            <a:pPr algn="ctr">
              <a:spcBef>
                <a:spcPct val="20000"/>
              </a:spcBef>
            </a:pPr>
            <a:r>
              <a:rPr lang="en-US" altLang="en-US" sz="2800">
                <a:latin typeface="Arial" charset="0"/>
              </a:rPr>
              <a:t>PCs</a:t>
            </a:r>
          </a:p>
          <a:p>
            <a:pPr algn="ctr"/>
            <a:r>
              <a:rPr lang="en-US" altLang="en-US" sz="2800">
                <a:latin typeface="Arial" charset="0"/>
              </a:rPr>
              <a:t>Network cable</a:t>
            </a:r>
          </a:p>
          <a:p>
            <a:pPr algn="ctr"/>
            <a:r>
              <a:rPr lang="en-US" altLang="en-US" sz="2800">
                <a:latin typeface="Arial" charset="0"/>
              </a:rPr>
              <a:t>NIC</a:t>
            </a:r>
          </a:p>
        </p:txBody>
      </p:sp>
    </p:spTree>
    <p:extLst>
      <p:ext uri="{BB962C8B-B14F-4D97-AF65-F5344CB8AC3E}">
        <p14:creationId xmlns:p14="http://schemas.microsoft.com/office/powerpoint/2010/main" val="1086445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0" name="Rectangle 2"/>
          <p:cNvSpPr>
            <a:spLocks noGrp="1" noChangeArrowheads="1"/>
          </p:cNvSpPr>
          <p:nvPr>
            <p:ph type="title"/>
          </p:nvPr>
        </p:nvSpPr>
        <p:spPr>
          <a:xfrm>
            <a:off x="685800" y="-44938"/>
            <a:ext cx="7772400" cy="1644650"/>
          </a:xfrm>
        </p:spPr>
        <p:txBody>
          <a:bodyPr/>
          <a:lstStyle/>
          <a:p>
            <a:r>
              <a:rPr lang="en-US" altLang="en-US">
                <a:solidFill>
                  <a:schemeClr val="bg1"/>
                </a:solidFill>
              </a:rPr>
              <a:t>NIC</a:t>
            </a:r>
            <a:br>
              <a:rPr lang="en-US" altLang="en-US">
                <a:solidFill>
                  <a:schemeClr val="bg1"/>
                </a:solidFill>
              </a:rPr>
            </a:br>
            <a:r>
              <a:rPr lang="en-US" altLang="en-US" i="1">
                <a:solidFill>
                  <a:schemeClr val="bg1"/>
                </a:solidFill>
              </a:rPr>
              <a:t>Network Interface Card</a:t>
            </a:r>
          </a:p>
        </p:txBody>
      </p:sp>
      <p:sp>
        <p:nvSpPr>
          <p:cNvPr id="94211" name="Rectangle 3"/>
          <p:cNvSpPr>
            <a:spLocks noGrp="1" noChangeArrowheads="1"/>
          </p:cNvSpPr>
          <p:nvPr>
            <p:ph type="body" idx="1"/>
          </p:nvPr>
        </p:nvSpPr>
        <p:spPr>
          <a:xfrm>
            <a:off x="685800" y="2362200"/>
            <a:ext cx="7772400" cy="3733800"/>
          </a:xfrm>
        </p:spPr>
        <p:txBody>
          <a:bodyPr/>
          <a:lstStyle/>
          <a:p>
            <a:r>
              <a:rPr lang="en-US" altLang="en-US"/>
              <a:t>Connects computer to the wiring in the network</a:t>
            </a:r>
          </a:p>
          <a:p>
            <a:r>
              <a:rPr lang="en-US" altLang="en-US"/>
              <a:t>Circuitry to handle</a:t>
            </a:r>
          </a:p>
          <a:p>
            <a:pPr lvl="1"/>
            <a:r>
              <a:rPr lang="en-US" altLang="en-US"/>
              <a:t>Sending</a:t>
            </a:r>
          </a:p>
          <a:p>
            <a:pPr lvl="1"/>
            <a:r>
              <a:rPr lang="en-US" altLang="en-US"/>
              <a:t>Receiving</a:t>
            </a:r>
          </a:p>
          <a:p>
            <a:pPr lvl="1"/>
            <a:r>
              <a:rPr lang="en-US" altLang="en-US"/>
              <a:t>Error checking</a:t>
            </a:r>
          </a:p>
        </p:txBody>
      </p:sp>
    </p:spTree>
    <p:extLst>
      <p:ext uri="{BB962C8B-B14F-4D97-AF65-F5344CB8AC3E}">
        <p14:creationId xmlns:p14="http://schemas.microsoft.com/office/powerpoint/2010/main" val="1976761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58" name="Rectangle 2"/>
          <p:cNvSpPr>
            <a:spLocks noGrp="1" noChangeArrowheads="1"/>
          </p:cNvSpPr>
          <p:nvPr>
            <p:ph type="title"/>
          </p:nvPr>
        </p:nvSpPr>
        <p:spPr/>
        <p:txBody>
          <a:bodyPr/>
          <a:lstStyle/>
          <a:p>
            <a:r>
              <a:rPr lang="en-US" altLang="en-US">
                <a:solidFill>
                  <a:schemeClr val="bg1"/>
                </a:solidFill>
              </a:rPr>
              <a:t>Connecting LANs</a:t>
            </a:r>
          </a:p>
        </p:txBody>
      </p:sp>
      <p:sp>
        <p:nvSpPr>
          <p:cNvPr id="96259" name="Rectangle 3"/>
          <p:cNvSpPr>
            <a:spLocks noGrp="1" noChangeArrowheads="1"/>
          </p:cNvSpPr>
          <p:nvPr>
            <p:ph type="body" idx="1"/>
          </p:nvPr>
        </p:nvSpPr>
        <p:spPr/>
        <p:txBody>
          <a:bodyPr/>
          <a:lstStyle/>
          <a:p>
            <a:pPr>
              <a:lnSpc>
                <a:spcPct val="90000"/>
              </a:lnSpc>
            </a:pPr>
            <a:r>
              <a:rPr lang="en-US" altLang="en-US" sz="2800"/>
              <a:t>Bridge – connects networks with similar protocols</a:t>
            </a:r>
          </a:p>
          <a:p>
            <a:pPr>
              <a:lnSpc>
                <a:spcPct val="90000"/>
              </a:lnSpc>
            </a:pPr>
            <a:r>
              <a:rPr lang="en-US" altLang="en-US" sz="2800"/>
              <a:t>Router – directs traffic via best path</a:t>
            </a:r>
          </a:p>
          <a:p>
            <a:pPr>
              <a:lnSpc>
                <a:spcPct val="90000"/>
              </a:lnSpc>
            </a:pPr>
            <a:r>
              <a:rPr lang="en-US" altLang="en-US" sz="2800"/>
              <a:t>IP switches</a:t>
            </a:r>
          </a:p>
          <a:p>
            <a:pPr lvl="1">
              <a:lnSpc>
                <a:spcPct val="90000"/>
              </a:lnSpc>
            </a:pPr>
            <a:r>
              <a:rPr lang="en-US" altLang="en-US" sz="2400"/>
              <a:t>Replacing routers</a:t>
            </a:r>
          </a:p>
          <a:p>
            <a:pPr lvl="1">
              <a:lnSpc>
                <a:spcPct val="90000"/>
              </a:lnSpc>
            </a:pPr>
            <a:r>
              <a:rPr lang="en-US" altLang="en-US" sz="2400"/>
              <a:t>Less expensive</a:t>
            </a:r>
          </a:p>
          <a:p>
            <a:pPr lvl="1">
              <a:lnSpc>
                <a:spcPct val="90000"/>
              </a:lnSpc>
            </a:pPr>
            <a:r>
              <a:rPr lang="en-US" altLang="en-US" sz="2400"/>
              <a:t>Faster</a:t>
            </a:r>
          </a:p>
          <a:p>
            <a:pPr>
              <a:lnSpc>
                <a:spcPct val="90000"/>
              </a:lnSpc>
            </a:pPr>
            <a:r>
              <a:rPr lang="en-US" altLang="en-US" sz="2800"/>
              <a:t>Gateway</a:t>
            </a:r>
          </a:p>
          <a:p>
            <a:pPr lvl="1">
              <a:lnSpc>
                <a:spcPct val="90000"/>
              </a:lnSpc>
            </a:pPr>
            <a:r>
              <a:rPr lang="en-US" altLang="en-US" sz="2400"/>
              <a:t>Connects LANs with dissimilar protocols</a:t>
            </a:r>
          </a:p>
          <a:p>
            <a:pPr lvl="1">
              <a:lnSpc>
                <a:spcPct val="90000"/>
              </a:lnSpc>
            </a:pPr>
            <a:r>
              <a:rPr lang="en-US" altLang="en-US" sz="2400"/>
              <a:t>Performs protocol conversion</a:t>
            </a:r>
          </a:p>
        </p:txBody>
      </p:sp>
    </p:spTree>
    <p:extLst>
      <p:ext uri="{BB962C8B-B14F-4D97-AF65-F5344CB8AC3E}">
        <p14:creationId xmlns:p14="http://schemas.microsoft.com/office/powerpoint/2010/main" val="1861503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0" name="Rectangle 2"/>
          <p:cNvSpPr>
            <a:spLocks noGrp="1" noChangeArrowheads="1"/>
          </p:cNvSpPr>
          <p:nvPr>
            <p:ph type="title"/>
          </p:nvPr>
        </p:nvSpPr>
        <p:spPr>
          <a:xfrm>
            <a:off x="762000" y="23447"/>
            <a:ext cx="7772400" cy="1644650"/>
          </a:xfrm>
        </p:spPr>
        <p:txBody>
          <a:bodyPr/>
          <a:lstStyle/>
          <a:p>
            <a:r>
              <a:rPr lang="en-US" altLang="en-US">
                <a:solidFill>
                  <a:schemeClr val="bg1"/>
                </a:solidFill>
              </a:rPr>
              <a:t>WAN</a:t>
            </a:r>
            <a:br>
              <a:rPr lang="en-US" altLang="en-US">
                <a:solidFill>
                  <a:schemeClr val="bg1"/>
                </a:solidFill>
              </a:rPr>
            </a:br>
            <a:r>
              <a:rPr lang="en-US" altLang="en-US" i="1">
                <a:solidFill>
                  <a:schemeClr val="bg1"/>
                </a:solidFill>
              </a:rPr>
              <a:t>Wide Area Network</a:t>
            </a:r>
          </a:p>
        </p:txBody>
      </p:sp>
      <p:sp>
        <p:nvSpPr>
          <p:cNvPr id="73731" name="Rectangle 3"/>
          <p:cNvSpPr>
            <a:spLocks noGrp="1" noChangeArrowheads="1"/>
          </p:cNvSpPr>
          <p:nvPr>
            <p:ph type="body" sz="half" idx="1"/>
          </p:nvPr>
        </p:nvSpPr>
        <p:spPr>
          <a:xfrm>
            <a:off x="685800" y="3276600"/>
            <a:ext cx="3810000" cy="1981200"/>
          </a:xfrm>
        </p:spPr>
        <p:txBody>
          <a:bodyPr/>
          <a:lstStyle/>
          <a:p>
            <a:pPr marL="0" indent="0">
              <a:buFontTx/>
              <a:buNone/>
            </a:pPr>
            <a:r>
              <a:rPr lang="en-US" altLang="en-US"/>
              <a:t>Link computers in geographically distant locations</a:t>
            </a:r>
          </a:p>
        </p:txBody>
      </p:sp>
      <p:pic>
        <p:nvPicPr>
          <p:cNvPr id="73732" name="Picture 4" descr="7713d07_10"/>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648200" y="2771775"/>
            <a:ext cx="3810000" cy="2532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Tree>
    <p:extLst>
      <p:ext uri="{BB962C8B-B14F-4D97-AF65-F5344CB8AC3E}">
        <p14:creationId xmlns:p14="http://schemas.microsoft.com/office/powerpoint/2010/main" val="1740092696"/>
      </p:ext>
    </p:extLst>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78" name="Rectangle 2"/>
          <p:cNvSpPr>
            <a:spLocks noGrp="1" noChangeArrowheads="1"/>
          </p:cNvSpPr>
          <p:nvPr>
            <p:ph type="title"/>
          </p:nvPr>
        </p:nvSpPr>
        <p:spPr/>
        <p:txBody>
          <a:bodyPr/>
          <a:lstStyle/>
          <a:p>
            <a:r>
              <a:rPr lang="en-US" altLang="en-US">
                <a:solidFill>
                  <a:schemeClr val="bg1"/>
                </a:solidFill>
              </a:rPr>
              <a:t>Communication Services</a:t>
            </a:r>
          </a:p>
        </p:txBody>
      </p:sp>
      <p:sp>
        <p:nvSpPr>
          <p:cNvPr id="75779" name="Rectangle 3"/>
          <p:cNvSpPr>
            <a:spLocks noGrp="1" noChangeArrowheads="1"/>
          </p:cNvSpPr>
          <p:nvPr>
            <p:ph type="body" idx="1"/>
          </p:nvPr>
        </p:nvSpPr>
        <p:spPr/>
        <p:txBody>
          <a:bodyPr/>
          <a:lstStyle/>
          <a:p>
            <a:pPr>
              <a:lnSpc>
                <a:spcPct val="90000"/>
              </a:lnSpc>
            </a:pPr>
            <a:r>
              <a:rPr lang="en-US" altLang="en-US" sz="2800"/>
              <a:t>Common carriers licensed by FCC (Federal Communications Commission)</a:t>
            </a:r>
          </a:p>
          <a:p>
            <a:pPr>
              <a:lnSpc>
                <a:spcPct val="90000"/>
              </a:lnSpc>
            </a:pPr>
            <a:r>
              <a:rPr lang="en-US" altLang="en-US" sz="2800"/>
              <a:t>Switched / dial-up service</a:t>
            </a:r>
          </a:p>
          <a:p>
            <a:pPr lvl="1">
              <a:lnSpc>
                <a:spcPct val="90000"/>
              </a:lnSpc>
            </a:pPr>
            <a:r>
              <a:rPr lang="en-US" altLang="en-US" sz="2400"/>
              <a:t>Temporary connection between 2 points</a:t>
            </a:r>
          </a:p>
          <a:p>
            <a:pPr lvl="1">
              <a:lnSpc>
                <a:spcPct val="90000"/>
              </a:lnSpc>
            </a:pPr>
            <a:r>
              <a:rPr lang="en-US" altLang="en-US" sz="2400"/>
              <a:t>Ex:  plain old telephone service (POTS)</a:t>
            </a:r>
          </a:p>
          <a:p>
            <a:pPr>
              <a:lnSpc>
                <a:spcPct val="90000"/>
              </a:lnSpc>
            </a:pPr>
            <a:r>
              <a:rPr lang="en-US" altLang="en-US" sz="2800"/>
              <a:t>Dedicated service</a:t>
            </a:r>
          </a:p>
          <a:p>
            <a:pPr lvl="1">
              <a:lnSpc>
                <a:spcPct val="90000"/>
              </a:lnSpc>
            </a:pPr>
            <a:r>
              <a:rPr lang="en-US" altLang="en-US" sz="2400"/>
              <a:t>Permanent connection between 2 or more locations</a:t>
            </a:r>
          </a:p>
          <a:p>
            <a:pPr lvl="1">
              <a:lnSpc>
                <a:spcPct val="90000"/>
              </a:lnSpc>
            </a:pPr>
            <a:r>
              <a:rPr lang="en-US" altLang="en-US" sz="2400"/>
              <a:t>Ex:  Build own circuits, Lease circuits (leased lines)</a:t>
            </a:r>
          </a:p>
        </p:txBody>
      </p:sp>
    </p:spTree>
    <p:extLst>
      <p:ext uri="{BB962C8B-B14F-4D97-AF65-F5344CB8AC3E}">
        <p14:creationId xmlns:p14="http://schemas.microsoft.com/office/powerpoint/2010/main" val="1305636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6" name="Rectangle 2"/>
          <p:cNvSpPr>
            <a:spLocks noGrp="1" noChangeArrowheads="1"/>
          </p:cNvSpPr>
          <p:nvPr>
            <p:ph type="title"/>
          </p:nvPr>
        </p:nvSpPr>
        <p:spPr/>
        <p:txBody>
          <a:bodyPr/>
          <a:lstStyle/>
          <a:p>
            <a:r>
              <a:rPr lang="en-US" altLang="en-US">
                <a:solidFill>
                  <a:schemeClr val="bg1"/>
                </a:solidFill>
              </a:rPr>
              <a:t>High Capacity Digital Lines</a:t>
            </a:r>
          </a:p>
        </p:txBody>
      </p:sp>
      <p:sp>
        <p:nvSpPr>
          <p:cNvPr id="77827" name="Rectangle 3"/>
          <p:cNvSpPr>
            <a:spLocks noGrp="1" noChangeArrowheads="1"/>
          </p:cNvSpPr>
          <p:nvPr>
            <p:ph type="body" idx="1"/>
          </p:nvPr>
        </p:nvSpPr>
        <p:spPr>
          <a:xfrm>
            <a:off x="990600" y="1981200"/>
            <a:ext cx="7467600" cy="3962400"/>
          </a:xfrm>
        </p:spPr>
        <p:txBody>
          <a:bodyPr/>
          <a:lstStyle/>
          <a:p>
            <a:r>
              <a:rPr lang="en-US" altLang="en-US" sz="2800"/>
              <a:t>T1</a:t>
            </a:r>
          </a:p>
          <a:p>
            <a:pPr lvl="1"/>
            <a:r>
              <a:rPr lang="en-US" altLang="en-US" sz="2400"/>
              <a:t>1.54 Mbps</a:t>
            </a:r>
          </a:p>
          <a:p>
            <a:pPr lvl="1"/>
            <a:r>
              <a:rPr lang="en-US" altLang="en-US" sz="2400"/>
              <a:t>24 simultaneous voice connections</a:t>
            </a:r>
          </a:p>
          <a:p>
            <a:r>
              <a:rPr lang="en-US" altLang="en-US" sz="2800"/>
              <a:t>T3</a:t>
            </a:r>
          </a:p>
          <a:p>
            <a:pPr lvl="1"/>
            <a:r>
              <a:rPr lang="en-US" altLang="en-US" sz="2400"/>
              <a:t>28 T1 lines</a:t>
            </a:r>
          </a:p>
          <a:p>
            <a:pPr lvl="1"/>
            <a:r>
              <a:rPr lang="en-US" altLang="en-US" sz="2400"/>
              <a:t>43 Mbps</a:t>
            </a:r>
          </a:p>
          <a:p>
            <a:r>
              <a:rPr lang="en-US" altLang="en-US" sz="2800"/>
              <a:t>Expensive</a:t>
            </a:r>
          </a:p>
          <a:p>
            <a:r>
              <a:rPr lang="en-US" altLang="en-US" sz="2800"/>
              <a:t>High-volume traffic</a:t>
            </a:r>
          </a:p>
        </p:txBody>
      </p:sp>
    </p:spTree>
    <p:extLst>
      <p:ext uri="{BB962C8B-B14F-4D97-AF65-F5344CB8AC3E}">
        <p14:creationId xmlns:p14="http://schemas.microsoft.com/office/powerpoint/2010/main" val="850229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2" name="Rectangle 2"/>
          <p:cNvSpPr>
            <a:spLocks noGrp="1" noChangeArrowheads="1"/>
          </p:cNvSpPr>
          <p:nvPr>
            <p:ph type="title"/>
          </p:nvPr>
        </p:nvSpPr>
        <p:spPr/>
        <p:txBody>
          <a:bodyPr/>
          <a:lstStyle/>
          <a:p>
            <a:r>
              <a:rPr lang="en-US" altLang="en-US">
                <a:solidFill>
                  <a:schemeClr val="bg1"/>
                </a:solidFill>
              </a:rPr>
              <a:t>Multiplexer</a:t>
            </a:r>
          </a:p>
        </p:txBody>
      </p:sp>
      <p:sp>
        <p:nvSpPr>
          <p:cNvPr id="81923" name="Rectangle 3"/>
          <p:cNvSpPr>
            <a:spLocks noGrp="1" noChangeArrowheads="1"/>
          </p:cNvSpPr>
          <p:nvPr>
            <p:ph type="body" idx="1"/>
          </p:nvPr>
        </p:nvSpPr>
        <p:spPr>
          <a:xfrm>
            <a:off x="685800" y="1981200"/>
            <a:ext cx="7467600" cy="2438400"/>
          </a:xfrm>
        </p:spPr>
        <p:txBody>
          <a:bodyPr/>
          <a:lstStyle/>
          <a:p>
            <a:pPr>
              <a:lnSpc>
                <a:spcPct val="90000"/>
              </a:lnSpc>
            </a:pPr>
            <a:r>
              <a:rPr lang="en-US" altLang="en-US" sz="2800"/>
              <a:t>Combines data streams from slow-speed devices into single data stream</a:t>
            </a:r>
          </a:p>
          <a:p>
            <a:pPr>
              <a:lnSpc>
                <a:spcPct val="90000"/>
              </a:lnSpc>
            </a:pPr>
            <a:r>
              <a:rPr lang="en-US" altLang="en-US" sz="2800"/>
              <a:t>Transmits over high-speed circuit (ex T1)</a:t>
            </a:r>
          </a:p>
          <a:p>
            <a:pPr>
              <a:lnSpc>
                <a:spcPct val="90000"/>
              </a:lnSpc>
            </a:pPr>
            <a:r>
              <a:rPr lang="en-US" altLang="en-US" sz="2800"/>
              <a:t>Multiplexer on receiving end needed to restore to component data streams</a:t>
            </a:r>
          </a:p>
        </p:txBody>
      </p:sp>
      <p:pic>
        <p:nvPicPr>
          <p:cNvPr id="81924" name="Picture 4" descr="7713d07_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038600"/>
            <a:ext cx="48768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624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81924"/>
                                        </p:tgtEl>
                                        <p:attrNameLst>
                                          <p:attrName>style.visibility</p:attrName>
                                        </p:attrNameLst>
                                      </p:cBhvr>
                                      <p:to>
                                        <p:strVal val="visible"/>
                                      </p:to>
                                    </p:set>
                                    <p:animEffect transition="in" filter="dissolve">
                                      <p:cBhvr>
                                        <p:cTn id="7" dur="500"/>
                                        <p:tgtEl>
                                          <p:spTgt spid="8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6" name="Rectangle 2"/>
          <p:cNvSpPr>
            <a:spLocks noGrp="1" noChangeArrowheads="1"/>
          </p:cNvSpPr>
          <p:nvPr>
            <p:ph type="title"/>
          </p:nvPr>
        </p:nvSpPr>
        <p:spPr>
          <a:xfrm>
            <a:off x="762000" y="35169"/>
            <a:ext cx="7772400" cy="1644650"/>
          </a:xfrm>
        </p:spPr>
        <p:txBody>
          <a:bodyPr/>
          <a:lstStyle/>
          <a:p>
            <a:r>
              <a:rPr lang="en-US" altLang="en-US" dirty="0">
                <a:solidFill>
                  <a:schemeClr val="bg1"/>
                </a:solidFill>
              </a:rPr>
              <a:t>Organization of Resources</a:t>
            </a:r>
            <a:br>
              <a:rPr lang="en-US" altLang="en-US" dirty="0">
                <a:solidFill>
                  <a:schemeClr val="bg1"/>
                </a:solidFill>
              </a:rPr>
            </a:br>
            <a:r>
              <a:rPr lang="en-US" altLang="en-US" i="1" dirty="0">
                <a:solidFill>
                  <a:schemeClr val="bg1"/>
                </a:solidFill>
              </a:rPr>
              <a:t>Client/Server and File Server</a:t>
            </a:r>
          </a:p>
        </p:txBody>
      </p:sp>
      <p:sp>
        <p:nvSpPr>
          <p:cNvPr id="98309" name="Rectangle 5"/>
          <p:cNvSpPr>
            <a:spLocks noChangeArrowheads="1"/>
          </p:cNvSpPr>
          <p:nvPr/>
        </p:nvSpPr>
        <p:spPr bwMode="auto">
          <a:xfrm>
            <a:off x="4648200" y="3128963"/>
            <a:ext cx="3657600" cy="2128837"/>
          </a:xfrm>
          <a:prstGeom prst="rect">
            <a:avLst/>
          </a:prstGeom>
          <a:noFill/>
          <a:ln w="9525">
            <a:solidFill>
              <a:srgbClr val="64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algn="ctr">
              <a:lnSpc>
                <a:spcPct val="90000"/>
              </a:lnSpc>
              <a:spcBef>
                <a:spcPct val="40000"/>
              </a:spcBef>
            </a:pPr>
            <a:endParaRPr lang="en-US" altLang="en-US" sz="1400" b="1">
              <a:latin typeface="Arial" charset="0"/>
            </a:endParaRPr>
          </a:p>
          <a:p>
            <a:pPr algn="ctr">
              <a:lnSpc>
                <a:spcPct val="90000"/>
              </a:lnSpc>
              <a:spcBef>
                <a:spcPct val="40000"/>
              </a:spcBef>
            </a:pPr>
            <a:r>
              <a:rPr lang="en-US" altLang="en-US" b="1">
                <a:latin typeface="Arial" charset="0"/>
              </a:rPr>
              <a:t>Clients</a:t>
            </a:r>
          </a:p>
          <a:p>
            <a:pPr algn="ctr">
              <a:lnSpc>
                <a:spcPct val="90000"/>
              </a:lnSpc>
              <a:spcBef>
                <a:spcPct val="20000"/>
              </a:spcBef>
            </a:pPr>
            <a:endParaRPr lang="en-US" altLang="en-US" sz="1400">
              <a:latin typeface="Arial" charset="0"/>
            </a:endParaRPr>
          </a:p>
          <a:p>
            <a:pPr algn="ctr">
              <a:lnSpc>
                <a:spcPct val="90000"/>
              </a:lnSpc>
              <a:spcBef>
                <a:spcPct val="20000"/>
              </a:spcBef>
            </a:pPr>
            <a:r>
              <a:rPr lang="en-US" altLang="en-US" sz="2000">
                <a:latin typeface="Arial" charset="0"/>
              </a:rPr>
              <a:t>Other computers on network</a:t>
            </a:r>
          </a:p>
          <a:p>
            <a:pPr algn="ctr">
              <a:lnSpc>
                <a:spcPct val="90000"/>
              </a:lnSpc>
              <a:spcBef>
                <a:spcPct val="20000"/>
              </a:spcBef>
            </a:pPr>
            <a:r>
              <a:rPr lang="en-US" altLang="en-US" sz="2000">
                <a:latin typeface="Arial" charset="0"/>
              </a:rPr>
              <a:t>Thin client – no processing</a:t>
            </a:r>
          </a:p>
        </p:txBody>
      </p:sp>
      <p:sp>
        <p:nvSpPr>
          <p:cNvPr id="98310" name="Rectangle 6"/>
          <p:cNvSpPr>
            <a:spLocks noChangeArrowheads="1"/>
          </p:cNvSpPr>
          <p:nvPr/>
        </p:nvSpPr>
        <p:spPr bwMode="auto">
          <a:xfrm>
            <a:off x="685800" y="3124200"/>
            <a:ext cx="3656013" cy="2128838"/>
          </a:xfrm>
          <a:prstGeom prst="rect">
            <a:avLst/>
          </a:prstGeom>
          <a:noFill/>
          <a:ln w="9525">
            <a:solidFill>
              <a:srgbClr val="64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algn="ctr">
              <a:lnSpc>
                <a:spcPct val="90000"/>
              </a:lnSpc>
              <a:spcBef>
                <a:spcPct val="40000"/>
              </a:spcBef>
            </a:pPr>
            <a:endParaRPr lang="en-US" altLang="en-US" sz="1400" b="1">
              <a:latin typeface="Arial" charset="0"/>
            </a:endParaRPr>
          </a:p>
          <a:p>
            <a:pPr algn="ctr">
              <a:lnSpc>
                <a:spcPct val="90000"/>
              </a:lnSpc>
              <a:spcBef>
                <a:spcPct val="40000"/>
              </a:spcBef>
            </a:pPr>
            <a:r>
              <a:rPr lang="en-US" altLang="en-US" b="1">
                <a:latin typeface="Arial" charset="0"/>
              </a:rPr>
              <a:t>Server</a:t>
            </a:r>
          </a:p>
          <a:p>
            <a:pPr algn="ctr">
              <a:lnSpc>
                <a:spcPct val="90000"/>
              </a:lnSpc>
              <a:spcBef>
                <a:spcPct val="20000"/>
              </a:spcBef>
            </a:pPr>
            <a:endParaRPr lang="en-US" altLang="en-US" sz="1400">
              <a:latin typeface="Arial" charset="0"/>
            </a:endParaRPr>
          </a:p>
          <a:p>
            <a:pPr algn="ctr">
              <a:lnSpc>
                <a:spcPct val="90000"/>
              </a:lnSpc>
              <a:spcBef>
                <a:spcPct val="20000"/>
              </a:spcBef>
            </a:pPr>
            <a:r>
              <a:rPr lang="en-US" altLang="en-US" sz="2000">
                <a:latin typeface="Arial" charset="0"/>
              </a:rPr>
              <a:t>Controls the network</a:t>
            </a:r>
          </a:p>
          <a:p>
            <a:pPr algn="ctr">
              <a:lnSpc>
                <a:spcPct val="90000"/>
              </a:lnSpc>
              <a:spcBef>
                <a:spcPct val="20000"/>
              </a:spcBef>
            </a:pPr>
            <a:r>
              <a:rPr lang="en-US" altLang="en-US" sz="2000">
                <a:latin typeface="Arial" charset="0"/>
              </a:rPr>
              <a:t>Hard disk holding shared files</a:t>
            </a:r>
          </a:p>
        </p:txBody>
      </p:sp>
    </p:spTree>
    <p:extLst>
      <p:ext uri="{BB962C8B-B14F-4D97-AF65-F5344CB8AC3E}">
        <p14:creationId xmlns:p14="http://schemas.microsoft.com/office/powerpoint/2010/main" val="1244317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8310"/>
                                        </p:tgtEl>
                                        <p:attrNameLst>
                                          <p:attrName>style.visibility</p:attrName>
                                        </p:attrNameLst>
                                      </p:cBhvr>
                                      <p:to>
                                        <p:strVal val="visible"/>
                                      </p:to>
                                    </p:set>
                                    <p:animEffect transition="in" filter="box(out)">
                                      <p:cBhvr>
                                        <p:cTn id="7" dur="500"/>
                                        <p:tgtEl>
                                          <p:spTgt spid="98310"/>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98309"/>
                                        </p:tgtEl>
                                        <p:attrNameLst>
                                          <p:attrName>style.visibility</p:attrName>
                                        </p:attrNameLst>
                                      </p:cBhvr>
                                      <p:to>
                                        <p:strVal val="visible"/>
                                      </p:to>
                                    </p:set>
                                    <p:animEffect transition="in" filter="box(out)">
                                      <p:cBhvr>
                                        <p:cTn id="11" dur="500"/>
                                        <p:tgtEl>
                                          <p:spTgt spid="98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animBg="1" autoUpdateAnimBg="0"/>
      <p:bldP spid="98310"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0" name="Rectangle 2"/>
          <p:cNvSpPr>
            <a:spLocks noGrp="1" noChangeArrowheads="1"/>
          </p:cNvSpPr>
          <p:nvPr>
            <p:ph type="title"/>
          </p:nvPr>
        </p:nvSpPr>
        <p:spPr>
          <a:xfrm>
            <a:off x="673100" y="23447"/>
            <a:ext cx="7772400" cy="1644650"/>
          </a:xfrm>
        </p:spPr>
        <p:txBody>
          <a:bodyPr/>
          <a:lstStyle/>
          <a:p>
            <a:r>
              <a:rPr lang="en-US" altLang="en-US">
                <a:solidFill>
                  <a:schemeClr val="bg1"/>
                </a:solidFill>
              </a:rPr>
              <a:t>Organization of Resources</a:t>
            </a:r>
            <a:br>
              <a:rPr lang="en-US" altLang="en-US">
                <a:solidFill>
                  <a:schemeClr val="bg1"/>
                </a:solidFill>
              </a:rPr>
            </a:br>
            <a:r>
              <a:rPr lang="en-US" altLang="en-US">
                <a:solidFill>
                  <a:schemeClr val="bg1"/>
                </a:solidFill>
              </a:rPr>
              <a:t> </a:t>
            </a:r>
            <a:r>
              <a:rPr lang="en-US" altLang="en-US" i="1">
                <a:solidFill>
                  <a:schemeClr val="bg1"/>
                </a:solidFill>
              </a:rPr>
              <a:t>Client/Server and File Server</a:t>
            </a:r>
          </a:p>
        </p:txBody>
      </p:sp>
      <p:pic>
        <p:nvPicPr>
          <p:cNvPr id="130052" name="Picture 4" descr="C:\Aharon\Pren Hall\ch07\7713d07_14.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667000"/>
            <a:ext cx="60706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14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130052"/>
                                        </p:tgtEl>
                                        <p:attrNameLst>
                                          <p:attrName>style.visibility</p:attrName>
                                        </p:attrNameLst>
                                      </p:cBhvr>
                                      <p:to>
                                        <p:strVal val="visible"/>
                                      </p:to>
                                    </p:set>
                                    <p:animEffect transition="in" filter="box(out)">
                                      <p:cBhvr>
                                        <p:cTn id="7" dur="500"/>
                                        <p:tgtEl>
                                          <p:spTgt spid="130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6" name="Rectangle 2"/>
          <p:cNvSpPr>
            <a:spLocks noGrp="1" noChangeArrowheads="1"/>
          </p:cNvSpPr>
          <p:nvPr>
            <p:ph type="title"/>
          </p:nvPr>
        </p:nvSpPr>
        <p:spPr>
          <a:xfrm>
            <a:off x="697523" y="-44938"/>
            <a:ext cx="7772400" cy="1644650"/>
          </a:xfrm>
        </p:spPr>
        <p:txBody>
          <a:bodyPr/>
          <a:lstStyle/>
          <a:p>
            <a:r>
              <a:rPr lang="en-US" altLang="en-US" dirty="0">
                <a:solidFill>
                  <a:schemeClr val="bg1"/>
                </a:solidFill>
              </a:rPr>
              <a:t>Organization of Resources</a:t>
            </a:r>
            <a:br>
              <a:rPr lang="en-US" altLang="en-US" dirty="0">
                <a:solidFill>
                  <a:schemeClr val="bg1"/>
                </a:solidFill>
              </a:rPr>
            </a:br>
            <a:r>
              <a:rPr lang="en-US" altLang="en-US" i="1" dirty="0">
                <a:solidFill>
                  <a:schemeClr val="bg1"/>
                </a:solidFill>
              </a:rPr>
              <a:t>File Server</a:t>
            </a:r>
          </a:p>
        </p:txBody>
      </p:sp>
      <p:sp>
        <p:nvSpPr>
          <p:cNvPr id="129027" name="Rectangle 3"/>
          <p:cNvSpPr>
            <a:spLocks noGrp="1" noChangeArrowheads="1"/>
          </p:cNvSpPr>
          <p:nvPr>
            <p:ph type="body" idx="1"/>
          </p:nvPr>
        </p:nvSpPr>
        <p:spPr>
          <a:xfrm>
            <a:off x="685800" y="2895600"/>
            <a:ext cx="7772400" cy="2743200"/>
          </a:xfrm>
        </p:spPr>
        <p:txBody>
          <a:bodyPr/>
          <a:lstStyle/>
          <a:p>
            <a:pPr algn="ctr">
              <a:buFontTx/>
              <a:buNone/>
            </a:pPr>
            <a:r>
              <a:rPr lang="en-US" altLang="en-US"/>
              <a:t>Server transmits file to client</a:t>
            </a:r>
          </a:p>
          <a:p>
            <a:pPr algn="ctr">
              <a:buFontTx/>
              <a:buNone/>
            </a:pPr>
            <a:r>
              <a:rPr lang="en-US" altLang="en-US"/>
              <a:t>Client does own processing</a:t>
            </a:r>
          </a:p>
        </p:txBody>
      </p:sp>
    </p:spTree>
    <p:extLst>
      <p:ext uri="{BB962C8B-B14F-4D97-AF65-F5344CB8AC3E}">
        <p14:creationId xmlns:p14="http://schemas.microsoft.com/office/powerpoint/2010/main" val="1828825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9600" y="533400"/>
            <a:ext cx="7624617" cy="5282046"/>
          </a:xfrm>
          <a:prstGeom prst="rect">
            <a:avLst/>
          </a:prstGeom>
        </p:spPr>
      </p:pic>
    </p:spTree>
    <p:extLst>
      <p:ext uri="{BB962C8B-B14F-4D97-AF65-F5344CB8AC3E}">
        <p14:creationId xmlns:p14="http://schemas.microsoft.com/office/powerpoint/2010/main" val="1230211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3"/>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4" name="Rectangle 2"/>
          <p:cNvSpPr>
            <a:spLocks noGrp="1" noChangeArrowheads="1"/>
          </p:cNvSpPr>
          <p:nvPr>
            <p:ph type="title"/>
          </p:nvPr>
        </p:nvSpPr>
        <p:spPr>
          <a:xfrm>
            <a:off x="838200" y="-44938"/>
            <a:ext cx="7772400" cy="1644650"/>
          </a:xfrm>
        </p:spPr>
        <p:txBody>
          <a:bodyPr/>
          <a:lstStyle/>
          <a:p>
            <a:r>
              <a:rPr lang="en-US" altLang="en-US">
                <a:solidFill>
                  <a:schemeClr val="bg1"/>
                </a:solidFill>
              </a:rPr>
              <a:t>Organization of Resources</a:t>
            </a:r>
            <a:br>
              <a:rPr lang="en-US" altLang="en-US">
                <a:solidFill>
                  <a:schemeClr val="bg1"/>
                </a:solidFill>
              </a:rPr>
            </a:br>
            <a:r>
              <a:rPr lang="en-US" altLang="en-US" i="1">
                <a:solidFill>
                  <a:schemeClr val="bg1"/>
                </a:solidFill>
              </a:rPr>
              <a:t>Client/Server</a:t>
            </a:r>
          </a:p>
        </p:txBody>
      </p:sp>
      <p:sp>
        <p:nvSpPr>
          <p:cNvPr id="131075" name="Rectangle 3"/>
          <p:cNvSpPr>
            <a:spLocks noGrp="1" noChangeArrowheads="1"/>
          </p:cNvSpPr>
          <p:nvPr>
            <p:ph type="body" idx="1"/>
          </p:nvPr>
        </p:nvSpPr>
        <p:spPr>
          <a:xfrm>
            <a:off x="762000" y="2286000"/>
            <a:ext cx="7848600" cy="3733800"/>
          </a:xfrm>
        </p:spPr>
        <p:txBody>
          <a:bodyPr/>
          <a:lstStyle/>
          <a:p>
            <a:r>
              <a:rPr lang="en-US" altLang="en-US" sz="2800"/>
              <a:t>How it works</a:t>
            </a:r>
          </a:p>
          <a:p>
            <a:pPr lvl="1"/>
            <a:r>
              <a:rPr lang="en-US" altLang="en-US" sz="2400"/>
              <a:t>Client sends request for service to server</a:t>
            </a:r>
          </a:p>
          <a:p>
            <a:pPr lvl="1"/>
            <a:r>
              <a:rPr lang="en-US" altLang="en-US" sz="2400"/>
              <a:t>Server fulfills request and send results to client</a:t>
            </a:r>
          </a:p>
          <a:p>
            <a:pPr lvl="1"/>
            <a:r>
              <a:rPr lang="en-US" altLang="en-US" sz="2400"/>
              <a:t>Client and server may share processing</a:t>
            </a:r>
          </a:p>
          <a:p>
            <a:r>
              <a:rPr lang="en-US" altLang="en-US" sz="2800"/>
              <a:t>Benefits</a:t>
            </a:r>
          </a:p>
          <a:p>
            <a:pPr lvl="1"/>
            <a:r>
              <a:rPr lang="en-US" altLang="en-US" sz="2400"/>
              <a:t>Reduces volume of data traffic</a:t>
            </a:r>
          </a:p>
          <a:p>
            <a:pPr lvl="1"/>
            <a:r>
              <a:rPr lang="en-US" altLang="en-US" sz="2400"/>
              <a:t>Allows faster response for each client</a:t>
            </a:r>
          </a:p>
          <a:p>
            <a:pPr lvl="1"/>
            <a:r>
              <a:rPr lang="en-US" altLang="en-US" sz="2400"/>
              <a:t>Nodes can be less expensive computers</a:t>
            </a:r>
          </a:p>
        </p:txBody>
      </p:sp>
    </p:spTree>
    <p:extLst>
      <p:ext uri="{BB962C8B-B14F-4D97-AF65-F5344CB8AC3E}">
        <p14:creationId xmlns:p14="http://schemas.microsoft.com/office/powerpoint/2010/main" val="130890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wipe(up)">
                                      <p:cBhvr>
                                        <p:cTn id="7" dur="500"/>
                                        <p:tgtEl>
                                          <p:spTgt spid="13107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1075">
                                            <p:txEl>
                                              <p:pRg st="1" end="1"/>
                                            </p:txEl>
                                          </p:spTgt>
                                        </p:tgtEl>
                                        <p:attrNameLst>
                                          <p:attrName>style.visibility</p:attrName>
                                        </p:attrNameLst>
                                      </p:cBhvr>
                                      <p:to>
                                        <p:strVal val="visible"/>
                                      </p:to>
                                    </p:set>
                                    <p:animEffect transition="in" filter="wipe(up)">
                                      <p:cBhvr>
                                        <p:cTn id="10" dur="500"/>
                                        <p:tgtEl>
                                          <p:spTgt spid="131075">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31075">
                                            <p:txEl>
                                              <p:pRg st="2" end="2"/>
                                            </p:txEl>
                                          </p:spTgt>
                                        </p:tgtEl>
                                        <p:attrNameLst>
                                          <p:attrName>style.visibility</p:attrName>
                                        </p:attrNameLst>
                                      </p:cBhvr>
                                      <p:to>
                                        <p:strVal val="visible"/>
                                      </p:to>
                                    </p:set>
                                    <p:animEffect transition="in" filter="wipe(up)">
                                      <p:cBhvr>
                                        <p:cTn id="13" dur="500"/>
                                        <p:tgtEl>
                                          <p:spTgt spid="131075">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31075">
                                            <p:txEl>
                                              <p:pRg st="3" end="3"/>
                                            </p:txEl>
                                          </p:spTgt>
                                        </p:tgtEl>
                                        <p:attrNameLst>
                                          <p:attrName>style.visibility</p:attrName>
                                        </p:attrNameLst>
                                      </p:cBhvr>
                                      <p:to>
                                        <p:strVal val="visible"/>
                                      </p:to>
                                    </p:set>
                                    <p:animEffect transition="in" filter="wipe(up)">
                                      <p:cBhvr>
                                        <p:cTn id="16" dur="500"/>
                                        <p:tgtEl>
                                          <p:spTgt spid="131075">
                                            <p:txEl>
                                              <p:pRg st="3" end="3"/>
                                            </p:txEl>
                                          </p:spTgt>
                                        </p:tgtEl>
                                      </p:cBhvr>
                                    </p:animEffect>
                                  </p:childTnLst>
                                </p:cTn>
                              </p:par>
                            </p:childTnLst>
                          </p:cTn>
                        </p:par>
                        <p:par>
                          <p:cTn id="17" fill="hold" nodeType="afterGroup">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31075">
                                            <p:txEl>
                                              <p:pRg st="4" end="4"/>
                                            </p:txEl>
                                          </p:spTgt>
                                        </p:tgtEl>
                                        <p:attrNameLst>
                                          <p:attrName>style.visibility</p:attrName>
                                        </p:attrNameLst>
                                      </p:cBhvr>
                                      <p:to>
                                        <p:strVal val="visible"/>
                                      </p:to>
                                    </p:set>
                                    <p:animEffect transition="in" filter="wipe(up)">
                                      <p:cBhvr>
                                        <p:cTn id="20" dur="500"/>
                                        <p:tgtEl>
                                          <p:spTgt spid="131075">
                                            <p:txEl>
                                              <p:pRg st="4" end="4"/>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31075">
                                            <p:txEl>
                                              <p:pRg st="5" end="5"/>
                                            </p:txEl>
                                          </p:spTgt>
                                        </p:tgtEl>
                                        <p:attrNameLst>
                                          <p:attrName>style.visibility</p:attrName>
                                        </p:attrNameLst>
                                      </p:cBhvr>
                                      <p:to>
                                        <p:strVal val="visible"/>
                                      </p:to>
                                    </p:set>
                                    <p:animEffect transition="in" filter="wipe(up)">
                                      <p:cBhvr>
                                        <p:cTn id="23" dur="500"/>
                                        <p:tgtEl>
                                          <p:spTgt spid="131075">
                                            <p:txEl>
                                              <p:pRg st="5" end="5"/>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31075">
                                            <p:txEl>
                                              <p:pRg st="6" end="6"/>
                                            </p:txEl>
                                          </p:spTgt>
                                        </p:tgtEl>
                                        <p:attrNameLst>
                                          <p:attrName>style.visibility</p:attrName>
                                        </p:attrNameLst>
                                      </p:cBhvr>
                                      <p:to>
                                        <p:strVal val="visible"/>
                                      </p:to>
                                    </p:set>
                                    <p:animEffect transition="in" filter="wipe(up)">
                                      <p:cBhvr>
                                        <p:cTn id="26" dur="500"/>
                                        <p:tgtEl>
                                          <p:spTgt spid="131075">
                                            <p:txEl>
                                              <p:pRg st="6" end="6"/>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31075">
                                            <p:txEl>
                                              <p:pRg st="7" end="7"/>
                                            </p:txEl>
                                          </p:spTgt>
                                        </p:tgtEl>
                                        <p:attrNameLst>
                                          <p:attrName>style.visibility</p:attrName>
                                        </p:attrNameLst>
                                      </p:cBhvr>
                                      <p:to>
                                        <p:strVal val="visible"/>
                                      </p:to>
                                    </p:set>
                                    <p:animEffect transition="in" filter="wipe(up)">
                                      <p:cBhvr>
                                        <p:cTn id="29" dur="500"/>
                                        <p:tgtEl>
                                          <p:spTgt spid="1310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autoUpdateAnimBg="0" advAuto="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78" name="Rectangle 2"/>
          <p:cNvSpPr>
            <a:spLocks noGrp="1" noChangeArrowheads="1"/>
          </p:cNvSpPr>
          <p:nvPr>
            <p:ph type="title"/>
          </p:nvPr>
        </p:nvSpPr>
        <p:spPr>
          <a:xfrm>
            <a:off x="914400" y="41031"/>
            <a:ext cx="7772400" cy="1644650"/>
          </a:xfrm>
        </p:spPr>
        <p:txBody>
          <a:bodyPr/>
          <a:lstStyle/>
          <a:p>
            <a:r>
              <a:rPr lang="en-US" altLang="en-US">
                <a:solidFill>
                  <a:schemeClr val="bg1"/>
                </a:solidFill>
              </a:rPr>
              <a:t>Organization of Resources</a:t>
            </a:r>
            <a:br>
              <a:rPr lang="en-US" altLang="en-US">
                <a:solidFill>
                  <a:schemeClr val="bg1"/>
                </a:solidFill>
              </a:rPr>
            </a:br>
            <a:r>
              <a:rPr lang="en-US" altLang="en-US" i="1">
                <a:solidFill>
                  <a:schemeClr val="bg1"/>
                </a:solidFill>
              </a:rPr>
              <a:t>Peer-to-Peer</a:t>
            </a:r>
          </a:p>
        </p:txBody>
      </p:sp>
      <p:sp>
        <p:nvSpPr>
          <p:cNvPr id="101379" name="Rectangle 3"/>
          <p:cNvSpPr>
            <a:spLocks noGrp="1" noChangeArrowheads="1"/>
          </p:cNvSpPr>
          <p:nvPr>
            <p:ph type="body" idx="1"/>
          </p:nvPr>
        </p:nvSpPr>
        <p:spPr>
          <a:xfrm>
            <a:off x="685800" y="2590800"/>
            <a:ext cx="7772400" cy="3505200"/>
          </a:xfrm>
        </p:spPr>
        <p:txBody>
          <a:bodyPr/>
          <a:lstStyle/>
          <a:p>
            <a:r>
              <a:rPr lang="en-US" altLang="en-US"/>
              <a:t>All computers have equal status</a:t>
            </a:r>
          </a:p>
          <a:p>
            <a:r>
              <a:rPr lang="en-US" altLang="en-US"/>
              <a:t>Share data and devices as needed</a:t>
            </a:r>
          </a:p>
          <a:p>
            <a:r>
              <a:rPr lang="en-US" altLang="en-US"/>
              <a:t>Common with up to 12 computers</a:t>
            </a:r>
          </a:p>
          <a:p>
            <a:r>
              <a:rPr lang="en-US" altLang="en-US"/>
              <a:t>Disadvantage – slow transmission</a:t>
            </a:r>
          </a:p>
        </p:txBody>
      </p:sp>
    </p:spTree>
    <p:extLst>
      <p:ext uri="{BB962C8B-B14F-4D97-AF65-F5344CB8AC3E}">
        <p14:creationId xmlns:p14="http://schemas.microsoft.com/office/powerpoint/2010/main" val="847546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7" name="Rectangle 3"/>
          <p:cNvSpPr>
            <a:spLocks noGrp="1" noChangeArrowheads="1"/>
          </p:cNvSpPr>
          <p:nvPr>
            <p:ph type="body" idx="1"/>
          </p:nvPr>
        </p:nvSpPr>
        <p:spPr>
          <a:xfrm>
            <a:off x="685800" y="2971800"/>
            <a:ext cx="7772400" cy="1600200"/>
          </a:xfrm>
        </p:spPr>
        <p:txBody>
          <a:bodyPr/>
          <a:lstStyle/>
          <a:p>
            <a:pPr marL="0" indent="0" algn="ctr">
              <a:buFontTx/>
              <a:buNone/>
            </a:pPr>
            <a:r>
              <a:rPr lang="en-US" altLang="en-US"/>
              <a:t>Contains elements of various organizations to optimize transmission speed and organizational needs</a:t>
            </a:r>
          </a:p>
        </p:txBody>
      </p:sp>
      <p:sp>
        <p:nvSpPr>
          <p:cNvPr id="103429" name="Rectangle 5"/>
          <p:cNvSpPr>
            <a:spLocks noGrp="1" noChangeArrowheads="1"/>
          </p:cNvSpPr>
          <p:nvPr>
            <p:ph type="title"/>
          </p:nvPr>
        </p:nvSpPr>
        <p:spPr>
          <a:xfrm>
            <a:off x="685800" y="5862"/>
            <a:ext cx="7772400" cy="1644650"/>
          </a:xfrm>
          <a:ln/>
        </p:spPr>
        <p:txBody>
          <a:bodyPr/>
          <a:lstStyle/>
          <a:p>
            <a:r>
              <a:rPr lang="en-US" altLang="en-US" dirty="0">
                <a:solidFill>
                  <a:schemeClr val="bg1"/>
                </a:solidFill>
              </a:rPr>
              <a:t>Organization of Resources</a:t>
            </a:r>
            <a:br>
              <a:rPr lang="en-US" altLang="en-US" dirty="0">
                <a:solidFill>
                  <a:schemeClr val="bg1"/>
                </a:solidFill>
              </a:rPr>
            </a:br>
            <a:r>
              <a:rPr lang="en-US" altLang="en-US" i="1" dirty="0">
                <a:solidFill>
                  <a:schemeClr val="bg1"/>
                </a:solidFill>
              </a:rPr>
              <a:t>Hybrid</a:t>
            </a:r>
          </a:p>
        </p:txBody>
      </p:sp>
    </p:spTree>
    <p:extLst>
      <p:ext uri="{BB962C8B-B14F-4D97-AF65-F5344CB8AC3E}">
        <p14:creationId xmlns:p14="http://schemas.microsoft.com/office/powerpoint/2010/main" val="462440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8" name="Rectangle 2"/>
          <p:cNvSpPr>
            <a:spLocks noGrp="1" noChangeArrowheads="1"/>
          </p:cNvSpPr>
          <p:nvPr>
            <p:ph type="title"/>
          </p:nvPr>
        </p:nvSpPr>
        <p:spPr>
          <a:xfrm>
            <a:off x="685800" y="231287"/>
            <a:ext cx="7772400" cy="1143000"/>
          </a:xfrm>
        </p:spPr>
        <p:txBody>
          <a:bodyPr/>
          <a:lstStyle/>
          <a:p>
            <a:r>
              <a:rPr lang="en-US" altLang="en-US">
                <a:solidFill>
                  <a:schemeClr val="bg1"/>
                </a:solidFill>
              </a:rPr>
              <a:t>File Transfer Software</a:t>
            </a:r>
          </a:p>
        </p:txBody>
      </p:sp>
      <p:sp>
        <p:nvSpPr>
          <p:cNvPr id="86019" name="Rectangle 3"/>
          <p:cNvSpPr>
            <a:spLocks noGrp="1" noChangeArrowheads="1"/>
          </p:cNvSpPr>
          <p:nvPr>
            <p:ph type="body" sz="half" idx="1"/>
          </p:nvPr>
        </p:nvSpPr>
        <p:spPr>
          <a:xfrm>
            <a:off x="685800" y="2286000"/>
            <a:ext cx="7696200" cy="2819400"/>
          </a:xfrm>
        </p:spPr>
        <p:txBody>
          <a:bodyPr/>
          <a:lstStyle/>
          <a:p>
            <a:pPr algn="ctr">
              <a:buFontTx/>
              <a:buNone/>
            </a:pPr>
            <a:r>
              <a:rPr lang="en-US" altLang="en-US" sz="3600"/>
              <a:t>Download</a:t>
            </a:r>
          </a:p>
          <a:p>
            <a:pPr algn="ctr">
              <a:spcBef>
                <a:spcPct val="0"/>
              </a:spcBef>
              <a:buFontTx/>
              <a:buNone/>
            </a:pPr>
            <a:r>
              <a:rPr lang="en-US" altLang="en-US" sz="2800"/>
              <a:t>Receive a file from another computer</a:t>
            </a:r>
          </a:p>
          <a:p>
            <a:pPr algn="ctr">
              <a:spcBef>
                <a:spcPct val="0"/>
              </a:spcBef>
              <a:buFontTx/>
              <a:buNone/>
            </a:pPr>
            <a:endParaRPr lang="en-US" altLang="en-US" sz="2800"/>
          </a:p>
          <a:p>
            <a:pPr algn="ctr">
              <a:buFontTx/>
              <a:buNone/>
            </a:pPr>
            <a:r>
              <a:rPr lang="en-US" altLang="en-US" sz="3600"/>
              <a:t>Upload</a:t>
            </a:r>
          </a:p>
          <a:p>
            <a:pPr algn="ctr">
              <a:spcBef>
                <a:spcPct val="0"/>
              </a:spcBef>
              <a:buFontTx/>
              <a:buNone/>
            </a:pPr>
            <a:r>
              <a:rPr lang="en-US" altLang="en-US" sz="2800"/>
              <a:t>Send a file to another computer</a:t>
            </a:r>
          </a:p>
        </p:txBody>
      </p:sp>
    </p:spTree>
    <p:extLst>
      <p:ext uri="{BB962C8B-B14F-4D97-AF65-F5344CB8AC3E}">
        <p14:creationId xmlns:p14="http://schemas.microsoft.com/office/powerpoint/2010/main" val="857359769"/>
      </p:ext>
    </p:extLst>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0" name="Rectangle 2"/>
          <p:cNvSpPr>
            <a:spLocks noGrp="1" noChangeArrowheads="1"/>
          </p:cNvSpPr>
          <p:nvPr>
            <p:ph type="title"/>
          </p:nvPr>
        </p:nvSpPr>
        <p:spPr/>
        <p:txBody>
          <a:bodyPr/>
          <a:lstStyle/>
          <a:p>
            <a:r>
              <a:rPr lang="en-US" altLang="en-US">
                <a:solidFill>
                  <a:schemeClr val="bg1"/>
                </a:solidFill>
              </a:rPr>
              <a:t>Terminal Emulation Software</a:t>
            </a:r>
          </a:p>
        </p:txBody>
      </p:sp>
      <p:sp>
        <p:nvSpPr>
          <p:cNvPr id="83971" name="Rectangle 3"/>
          <p:cNvSpPr>
            <a:spLocks noGrp="1" noChangeArrowheads="1"/>
          </p:cNvSpPr>
          <p:nvPr>
            <p:ph type="body" idx="1"/>
          </p:nvPr>
        </p:nvSpPr>
        <p:spPr>
          <a:xfrm>
            <a:off x="1371600" y="2514600"/>
            <a:ext cx="6553200" cy="3581400"/>
          </a:xfrm>
        </p:spPr>
        <p:txBody>
          <a:bodyPr/>
          <a:lstStyle/>
          <a:p>
            <a:pPr marL="0" indent="0" algn="ctr">
              <a:spcBef>
                <a:spcPct val="60000"/>
              </a:spcBef>
              <a:buFontTx/>
              <a:buNone/>
            </a:pPr>
            <a:r>
              <a:rPr lang="en-US" altLang="en-US"/>
              <a:t>PC imitates a terminal for communication to mainframe</a:t>
            </a:r>
          </a:p>
          <a:p>
            <a:pPr marL="0" indent="0" algn="ctr">
              <a:spcBef>
                <a:spcPct val="60000"/>
              </a:spcBef>
              <a:buFontTx/>
              <a:buNone/>
            </a:pPr>
            <a:r>
              <a:rPr lang="en-US" altLang="en-US"/>
              <a:t>Micro-to-mainframe link</a:t>
            </a:r>
          </a:p>
        </p:txBody>
      </p:sp>
    </p:spTree>
    <p:extLst>
      <p:ext uri="{BB962C8B-B14F-4D97-AF65-F5344CB8AC3E}">
        <p14:creationId xmlns:p14="http://schemas.microsoft.com/office/powerpoint/2010/main" val="30366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18" name="Rectangle 2"/>
          <p:cNvSpPr>
            <a:spLocks noGrp="1" noChangeArrowheads="1"/>
          </p:cNvSpPr>
          <p:nvPr>
            <p:ph type="title"/>
          </p:nvPr>
        </p:nvSpPr>
        <p:spPr/>
        <p:txBody>
          <a:bodyPr/>
          <a:lstStyle/>
          <a:p>
            <a:r>
              <a:rPr lang="en-US" altLang="en-US">
                <a:solidFill>
                  <a:schemeClr val="bg1"/>
                </a:solidFill>
              </a:rPr>
              <a:t>Office Automation</a:t>
            </a:r>
            <a:br>
              <a:rPr lang="en-US" altLang="en-US">
                <a:solidFill>
                  <a:schemeClr val="bg1"/>
                </a:solidFill>
              </a:rPr>
            </a:br>
            <a:r>
              <a:rPr lang="en-US" altLang="en-US" i="1">
                <a:solidFill>
                  <a:schemeClr val="bg1"/>
                </a:solidFill>
              </a:rPr>
              <a:t>Communication Applications</a:t>
            </a:r>
          </a:p>
        </p:txBody>
      </p:sp>
      <p:sp>
        <p:nvSpPr>
          <p:cNvPr id="111619" name="Rectangle 3"/>
          <p:cNvSpPr>
            <a:spLocks noGrp="1" noChangeArrowheads="1"/>
          </p:cNvSpPr>
          <p:nvPr>
            <p:ph type="body" sz="half" idx="1"/>
          </p:nvPr>
        </p:nvSpPr>
        <p:spPr>
          <a:xfrm>
            <a:off x="685800" y="2209800"/>
            <a:ext cx="3810000" cy="3886200"/>
          </a:xfrm>
          <a:solidFill>
            <a:srgbClr val="64FF33">
              <a:alpha val="50000"/>
            </a:srgbClr>
          </a:solidFill>
          <a:ln/>
        </p:spPr>
        <p:txBody>
          <a:bodyPr/>
          <a:lstStyle/>
          <a:p>
            <a:r>
              <a:rPr lang="en-US" altLang="en-US" sz="2800"/>
              <a:t>E-mail</a:t>
            </a:r>
          </a:p>
          <a:p>
            <a:r>
              <a:rPr lang="en-US" altLang="en-US" sz="2800"/>
              <a:t>Facsimile (Fax)</a:t>
            </a:r>
          </a:p>
          <a:p>
            <a:r>
              <a:rPr lang="en-US" altLang="en-US" sz="2800"/>
              <a:t>Groupware</a:t>
            </a:r>
          </a:p>
          <a:p>
            <a:r>
              <a:rPr lang="en-US" altLang="en-US" sz="2800"/>
              <a:t>Teleconferencing</a:t>
            </a:r>
          </a:p>
          <a:p>
            <a:r>
              <a:rPr lang="en-US" altLang="en-US" sz="2800"/>
              <a:t>Video conferencing</a:t>
            </a:r>
          </a:p>
          <a:p>
            <a:r>
              <a:rPr lang="en-US" altLang="en-US" sz="2800"/>
              <a:t>ATM</a:t>
            </a:r>
          </a:p>
        </p:txBody>
      </p:sp>
      <p:sp>
        <p:nvSpPr>
          <p:cNvPr id="111620" name="Rectangle 4"/>
          <p:cNvSpPr>
            <a:spLocks noGrp="1" noChangeArrowheads="1"/>
          </p:cNvSpPr>
          <p:nvPr>
            <p:ph type="body" sz="half" idx="2"/>
          </p:nvPr>
        </p:nvSpPr>
        <p:spPr>
          <a:xfrm>
            <a:off x="4648200" y="2209800"/>
            <a:ext cx="3810000" cy="3886200"/>
          </a:xfrm>
          <a:solidFill>
            <a:srgbClr val="64FF33">
              <a:alpha val="50000"/>
            </a:srgbClr>
          </a:solidFill>
          <a:ln/>
        </p:spPr>
        <p:txBody>
          <a:bodyPr/>
          <a:lstStyle/>
          <a:p>
            <a:r>
              <a:rPr lang="en-US" altLang="en-US" sz="2800"/>
              <a:t>Electronic fund transfers</a:t>
            </a:r>
          </a:p>
          <a:p>
            <a:r>
              <a:rPr lang="en-US" altLang="en-US" sz="2800"/>
              <a:t>Telecommuting</a:t>
            </a:r>
          </a:p>
          <a:p>
            <a:r>
              <a:rPr lang="en-US" altLang="en-US" sz="2800"/>
              <a:t>Online services</a:t>
            </a:r>
          </a:p>
          <a:p>
            <a:r>
              <a:rPr lang="en-US" altLang="en-US" sz="2800"/>
              <a:t>The Internet</a:t>
            </a:r>
          </a:p>
          <a:p>
            <a:r>
              <a:rPr lang="en-US" altLang="en-US" sz="2800"/>
              <a:t>Electronic data interchange (EDI)</a:t>
            </a:r>
          </a:p>
        </p:txBody>
      </p:sp>
    </p:spTree>
    <p:extLst>
      <p:ext uri="{BB962C8B-B14F-4D97-AF65-F5344CB8AC3E}">
        <p14:creationId xmlns:p14="http://schemas.microsoft.com/office/powerpoint/2010/main" val="1411317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1619">
                                            <p:bg/>
                                          </p:spTgt>
                                        </p:tgtEl>
                                        <p:attrNameLst>
                                          <p:attrName>style.visibility</p:attrName>
                                        </p:attrNameLst>
                                      </p:cBhvr>
                                      <p:to>
                                        <p:strVal val="visible"/>
                                      </p:to>
                                    </p:set>
                                    <p:animEffect transition="in" filter="wipe(up)">
                                      <p:cBhvr>
                                        <p:cTn id="7" dur="500"/>
                                        <p:tgtEl>
                                          <p:spTgt spid="111619">
                                            <p:bg/>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1619">
                                            <p:txEl>
                                              <p:pRg st="0" end="0"/>
                                            </p:txEl>
                                          </p:spTgt>
                                        </p:tgtEl>
                                        <p:attrNameLst>
                                          <p:attrName>style.visibility</p:attrName>
                                        </p:attrNameLst>
                                      </p:cBhvr>
                                      <p:to>
                                        <p:strVal val="visible"/>
                                      </p:to>
                                    </p:set>
                                    <p:animEffect transition="in" filter="wipe(up)">
                                      <p:cBhvr>
                                        <p:cTn id="11" dur="500"/>
                                        <p:tgtEl>
                                          <p:spTgt spid="111619">
                                            <p:txEl>
                                              <p:pRg st="0" end="0"/>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1619">
                                            <p:txEl>
                                              <p:pRg st="1" end="1"/>
                                            </p:txEl>
                                          </p:spTgt>
                                        </p:tgtEl>
                                        <p:attrNameLst>
                                          <p:attrName>style.visibility</p:attrName>
                                        </p:attrNameLst>
                                      </p:cBhvr>
                                      <p:to>
                                        <p:strVal val="visible"/>
                                      </p:to>
                                    </p:set>
                                    <p:animEffect transition="in" filter="wipe(up)">
                                      <p:cBhvr>
                                        <p:cTn id="15" dur="500"/>
                                        <p:tgtEl>
                                          <p:spTgt spid="111619">
                                            <p:txEl>
                                              <p:pRg st="1" end="1"/>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1619">
                                            <p:txEl>
                                              <p:pRg st="2" end="2"/>
                                            </p:txEl>
                                          </p:spTgt>
                                        </p:tgtEl>
                                        <p:attrNameLst>
                                          <p:attrName>style.visibility</p:attrName>
                                        </p:attrNameLst>
                                      </p:cBhvr>
                                      <p:to>
                                        <p:strVal val="visible"/>
                                      </p:to>
                                    </p:set>
                                    <p:animEffect transition="in" filter="wipe(up)">
                                      <p:cBhvr>
                                        <p:cTn id="19" dur="500"/>
                                        <p:tgtEl>
                                          <p:spTgt spid="111619">
                                            <p:txEl>
                                              <p:pRg st="2" end="2"/>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11619">
                                            <p:txEl>
                                              <p:pRg st="3" end="3"/>
                                            </p:txEl>
                                          </p:spTgt>
                                        </p:tgtEl>
                                        <p:attrNameLst>
                                          <p:attrName>style.visibility</p:attrName>
                                        </p:attrNameLst>
                                      </p:cBhvr>
                                      <p:to>
                                        <p:strVal val="visible"/>
                                      </p:to>
                                    </p:set>
                                    <p:animEffect transition="in" filter="wipe(up)">
                                      <p:cBhvr>
                                        <p:cTn id="23" dur="500"/>
                                        <p:tgtEl>
                                          <p:spTgt spid="111619">
                                            <p:txEl>
                                              <p:pRg st="3" end="3"/>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11619">
                                            <p:txEl>
                                              <p:pRg st="4" end="4"/>
                                            </p:txEl>
                                          </p:spTgt>
                                        </p:tgtEl>
                                        <p:attrNameLst>
                                          <p:attrName>style.visibility</p:attrName>
                                        </p:attrNameLst>
                                      </p:cBhvr>
                                      <p:to>
                                        <p:strVal val="visible"/>
                                      </p:to>
                                    </p:set>
                                    <p:animEffect transition="in" filter="wipe(up)">
                                      <p:cBhvr>
                                        <p:cTn id="27" dur="500"/>
                                        <p:tgtEl>
                                          <p:spTgt spid="111619">
                                            <p:txEl>
                                              <p:pRg st="4" end="4"/>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11619">
                                            <p:txEl>
                                              <p:pRg st="5" end="5"/>
                                            </p:txEl>
                                          </p:spTgt>
                                        </p:tgtEl>
                                        <p:attrNameLst>
                                          <p:attrName>style.visibility</p:attrName>
                                        </p:attrNameLst>
                                      </p:cBhvr>
                                      <p:to>
                                        <p:strVal val="visible"/>
                                      </p:to>
                                    </p:set>
                                    <p:animEffect transition="in" filter="wipe(up)">
                                      <p:cBhvr>
                                        <p:cTn id="31" dur="500"/>
                                        <p:tgtEl>
                                          <p:spTgt spid="111619">
                                            <p:txEl>
                                              <p:pRg st="5" end="5"/>
                                            </p:txEl>
                                          </p:spTgt>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11620">
                                            <p:bg/>
                                          </p:spTgt>
                                        </p:tgtEl>
                                        <p:attrNameLst>
                                          <p:attrName>style.visibility</p:attrName>
                                        </p:attrNameLst>
                                      </p:cBhvr>
                                      <p:to>
                                        <p:strVal val="visible"/>
                                      </p:to>
                                    </p:set>
                                    <p:animEffect transition="in" filter="wipe(up)">
                                      <p:cBhvr>
                                        <p:cTn id="35" dur="500"/>
                                        <p:tgtEl>
                                          <p:spTgt spid="111620">
                                            <p:bg/>
                                          </p:spTgt>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11620">
                                            <p:txEl>
                                              <p:pRg st="0" end="0"/>
                                            </p:txEl>
                                          </p:spTgt>
                                        </p:tgtEl>
                                        <p:attrNameLst>
                                          <p:attrName>style.visibility</p:attrName>
                                        </p:attrNameLst>
                                      </p:cBhvr>
                                      <p:to>
                                        <p:strVal val="visible"/>
                                      </p:to>
                                    </p:set>
                                    <p:animEffect transition="in" filter="wipe(up)">
                                      <p:cBhvr>
                                        <p:cTn id="39" dur="500"/>
                                        <p:tgtEl>
                                          <p:spTgt spid="111620">
                                            <p:txEl>
                                              <p:pRg st="0" end="0"/>
                                            </p:txEl>
                                          </p:spTgt>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11620">
                                            <p:txEl>
                                              <p:pRg st="1" end="1"/>
                                            </p:txEl>
                                          </p:spTgt>
                                        </p:tgtEl>
                                        <p:attrNameLst>
                                          <p:attrName>style.visibility</p:attrName>
                                        </p:attrNameLst>
                                      </p:cBhvr>
                                      <p:to>
                                        <p:strVal val="visible"/>
                                      </p:to>
                                    </p:set>
                                    <p:animEffect transition="in" filter="wipe(up)">
                                      <p:cBhvr>
                                        <p:cTn id="43" dur="500"/>
                                        <p:tgtEl>
                                          <p:spTgt spid="111620">
                                            <p:txEl>
                                              <p:pRg st="1" end="1"/>
                                            </p:txEl>
                                          </p:spTgt>
                                        </p:tgtEl>
                                      </p:cBhvr>
                                    </p:animEffect>
                                  </p:childTnLst>
                                </p:cTn>
                              </p:par>
                            </p:childTnLst>
                          </p:cTn>
                        </p:par>
                        <p:par>
                          <p:cTn id="44" fill="hold" nodeType="afterGroup">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111620">
                                            <p:txEl>
                                              <p:pRg st="2" end="2"/>
                                            </p:txEl>
                                          </p:spTgt>
                                        </p:tgtEl>
                                        <p:attrNameLst>
                                          <p:attrName>style.visibility</p:attrName>
                                        </p:attrNameLst>
                                      </p:cBhvr>
                                      <p:to>
                                        <p:strVal val="visible"/>
                                      </p:to>
                                    </p:set>
                                    <p:animEffect transition="in" filter="wipe(up)">
                                      <p:cBhvr>
                                        <p:cTn id="47" dur="500"/>
                                        <p:tgtEl>
                                          <p:spTgt spid="111620">
                                            <p:txEl>
                                              <p:pRg st="2" end="2"/>
                                            </p:txEl>
                                          </p:spTgt>
                                        </p:tgtEl>
                                      </p:cBhvr>
                                    </p:animEffect>
                                  </p:childTnLst>
                                </p:cTn>
                              </p:par>
                            </p:childTnLst>
                          </p:cTn>
                        </p:par>
                        <p:par>
                          <p:cTn id="48" fill="hold" nodeType="afterGroup">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111620">
                                            <p:txEl>
                                              <p:pRg st="3" end="3"/>
                                            </p:txEl>
                                          </p:spTgt>
                                        </p:tgtEl>
                                        <p:attrNameLst>
                                          <p:attrName>style.visibility</p:attrName>
                                        </p:attrNameLst>
                                      </p:cBhvr>
                                      <p:to>
                                        <p:strVal val="visible"/>
                                      </p:to>
                                    </p:set>
                                    <p:animEffect transition="in" filter="wipe(up)">
                                      <p:cBhvr>
                                        <p:cTn id="51" dur="500"/>
                                        <p:tgtEl>
                                          <p:spTgt spid="111620">
                                            <p:txEl>
                                              <p:pRg st="3" end="3"/>
                                            </p:txEl>
                                          </p:spTgt>
                                        </p:tgtEl>
                                      </p:cBhvr>
                                    </p:animEffect>
                                  </p:childTnLst>
                                </p:cTn>
                              </p:par>
                            </p:childTnLst>
                          </p:cTn>
                        </p:par>
                        <p:par>
                          <p:cTn id="52" fill="hold" nodeType="afterGroup">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111620">
                                            <p:txEl>
                                              <p:pRg st="4" end="4"/>
                                            </p:txEl>
                                          </p:spTgt>
                                        </p:tgtEl>
                                        <p:attrNameLst>
                                          <p:attrName>style.visibility</p:attrName>
                                        </p:attrNameLst>
                                      </p:cBhvr>
                                      <p:to>
                                        <p:strVal val="visible"/>
                                      </p:to>
                                    </p:set>
                                    <p:animEffect transition="in" filter="wipe(up)">
                                      <p:cBhvr>
                                        <p:cTn id="55" dur="500"/>
                                        <p:tgtEl>
                                          <p:spTgt spid="1116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animBg="1" autoUpdateAnimBg="0" advAuto="0"/>
      <p:bldP spid="111620" grpId="0" build="p" animBg="1" autoUpdateAnimBg="0" advAuto="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37703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solidFill>
                  <a:schemeClr val="bg1"/>
                </a:solidFill>
                <a:latin typeface="Times New Roman" charset="0"/>
              </a:rPr>
              <a:t>Asynchronous communication:</a:t>
            </a:r>
            <a:endParaRPr lang="en-US" dirty="0">
              <a:solidFill>
                <a:schemeClr val="bg1"/>
              </a:solidFill>
            </a:endParaRPr>
          </a:p>
        </p:txBody>
      </p:sp>
      <p:sp>
        <p:nvSpPr>
          <p:cNvPr id="4" name="Rectangle 3"/>
          <p:cNvSpPr/>
          <p:nvPr/>
        </p:nvSpPr>
        <p:spPr>
          <a:xfrm>
            <a:off x="838200" y="2057400"/>
            <a:ext cx="6858000" cy="3539430"/>
          </a:xfrm>
          <a:prstGeom prst="rect">
            <a:avLst/>
          </a:prstGeom>
        </p:spPr>
        <p:txBody>
          <a:bodyPr wrap="square">
            <a:spAutoFit/>
          </a:bodyPr>
          <a:lstStyle/>
          <a:p>
            <a:r>
              <a:rPr lang="en-US" sz="3200" dirty="0" smtClean="0">
                <a:latin typeface="Times New Roman" charset="0"/>
              </a:rPr>
              <a:t>Divides </a:t>
            </a:r>
            <a:r>
              <a:rPr lang="en-US" sz="3200" dirty="0">
                <a:latin typeface="Times New Roman" charset="0"/>
              </a:rPr>
              <a:t>information into pieces and transmits each piece separately to the remote computer. The remote computer acknowledges each piece before the next piece is sent. The pieces are reassembled at the destination.</a:t>
            </a:r>
          </a:p>
          <a:p>
            <a:r>
              <a:rPr lang="is-IS" sz="3200" dirty="0">
                <a:latin typeface="Times New Roman" charset="0"/>
              </a:rPr>
              <a:t> </a:t>
            </a:r>
            <a:endParaRPr lang="en-US" sz="3200" dirty="0">
              <a:latin typeface="Times New Roman" charset="0"/>
            </a:endParaRPr>
          </a:p>
        </p:txBody>
      </p:sp>
    </p:spTree>
    <p:extLst>
      <p:ext uri="{BB962C8B-B14F-4D97-AF65-F5344CB8AC3E}">
        <p14:creationId xmlns:p14="http://schemas.microsoft.com/office/powerpoint/2010/main" val="1177309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solidFill>
                  <a:schemeClr val="bg1"/>
                </a:solidFill>
                <a:latin typeface="Times New Roman" charset="0"/>
              </a:rPr>
              <a:t>Tech Talk File server:</a:t>
            </a:r>
            <a:endParaRPr lang="en-US" dirty="0">
              <a:solidFill>
                <a:schemeClr val="bg1"/>
              </a:solidFill>
            </a:endParaRPr>
          </a:p>
        </p:txBody>
      </p:sp>
      <p:sp>
        <p:nvSpPr>
          <p:cNvPr id="4" name="Rectangle 3"/>
          <p:cNvSpPr/>
          <p:nvPr/>
        </p:nvSpPr>
        <p:spPr>
          <a:xfrm>
            <a:off x="1359977" y="1897796"/>
            <a:ext cx="6400800" cy="2246769"/>
          </a:xfrm>
          <a:prstGeom prst="rect">
            <a:avLst/>
          </a:prstGeom>
        </p:spPr>
        <p:txBody>
          <a:bodyPr wrap="square">
            <a:spAutoFit/>
          </a:bodyPr>
          <a:lstStyle/>
          <a:p>
            <a:r>
              <a:rPr lang="en-US" sz="2800" dirty="0" smtClean="0">
                <a:latin typeface="Times New Roman" charset="0"/>
              </a:rPr>
              <a:t>A </a:t>
            </a:r>
            <a:r>
              <a:rPr lang="en-US" sz="2800" dirty="0">
                <a:latin typeface="Times New Roman" charset="0"/>
              </a:rPr>
              <a:t>dedicated computer on a computer network that is used to store flies that are shared among computers connected to the network.</a:t>
            </a:r>
          </a:p>
          <a:p>
            <a:r>
              <a:rPr lang="is-IS" sz="2800" dirty="0">
                <a:latin typeface="Times New Roman" charset="0"/>
              </a:rPr>
              <a:t> </a:t>
            </a:r>
            <a:endParaRPr lang="en-US" sz="2800" dirty="0">
              <a:latin typeface="Times New Roman" charset="0"/>
            </a:endParaRPr>
          </a:p>
        </p:txBody>
      </p:sp>
    </p:spTree>
    <p:extLst>
      <p:ext uri="{BB962C8B-B14F-4D97-AF65-F5344CB8AC3E}">
        <p14:creationId xmlns:p14="http://schemas.microsoft.com/office/powerpoint/2010/main" val="150372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6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solidFill>
                  <a:schemeClr val="bg1"/>
                </a:solidFill>
                <a:latin typeface="Times New Roman" charset="0"/>
              </a:rPr>
              <a:t>Tech Talk Contention:</a:t>
            </a:r>
            <a:endParaRPr lang="en-US" dirty="0">
              <a:solidFill>
                <a:schemeClr val="bg1"/>
              </a:solidFill>
            </a:endParaRPr>
          </a:p>
        </p:txBody>
      </p:sp>
      <p:sp>
        <p:nvSpPr>
          <p:cNvPr id="5" name="Rectangle 4"/>
          <p:cNvSpPr/>
          <p:nvPr/>
        </p:nvSpPr>
        <p:spPr>
          <a:xfrm>
            <a:off x="838200" y="1868488"/>
            <a:ext cx="6400800" cy="1569660"/>
          </a:xfrm>
          <a:prstGeom prst="rect">
            <a:avLst/>
          </a:prstGeom>
        </p:spPr>
        <p:txBody>
          <a:bodyPr wrap="square">
            <a:spAutoFit/>
          </a:bodyPr>
          <a:lstStyle/>
          <a:p>
            <a:r>
              <a:rPr lang="en-US" sz="2800" dirty="0" smtClean="0">
                <a:latin typeface="Times New Roman" charset="0"/>
              </a:rPr>
              <a:t>When </a:t>
            </a:r>
            <a:r>
              <a:rPr lang="en-US" sz="2800" dirty="0">
                <a:latin typeface="Times New Roman" charset="0"/>
              </a:rPr>
              <a:t>two or more computers attempt to access a network resource at the same time.</a:t>
            </a:r>
          </a:p>
          <a:p>
            <a:r>
              <a:rPr lang="is-IS" sz="4000" dirty="0">
                <a:latin typeface="Times New Roman" charset="0"/>
              </a:rPr>
              <a:t> </a:t>
            </a:r>
            <a:endParaRPr lang="en-US" sz="4000" dirty="0">
              <a:latin typeface="Times New Roman" charset="0"/>
            </a:endParaRPr>
          </a:p>
        </p:txBody>
      </p:sp>
      <p:sp>
        <p:nvSpPr>
          <p:cNvPr id="7" name="Rectangle 6"/>
          <p:cNvSpPr/>
          <p:nvPr/>
        </p:nvSpPr>
        <p:spPr>
          <a:xfrm>
            <a:off x="838200" y="3048000"/>
            <a:ext cx="6858000" cy="1815882"/>
          </a:xfrm>
          <a:prstGeom prst="rect">
            <a:avLst/>
          </a:prstGeom>
        </p:spPr>
        <p:txBody>
          <a:bodyPr wrap="square">
            <a:spAutoFit/>
          </a:bodyPr>
          <a:lstStyle/>
          <a:p>
            <a:r>
              <a:rPr lang="en-US" sz="2800" dirty="0">
                <a:latin typeface="Times New Roman" charset="0"/>
              </a:rPr>
              <a:t>New technology had to be developed to meet these challenges. Technicians focused on three components: a network circuit board, cabling, and a network operating </a:t>
            </a:r>
            <a:r>
              <a:rPr lang="en-US" sz="2800" dirty="0" smtClean="0">
                <a:latin typeface="Times New Roman" charset="0"/>
              </a:rPr>
              <a:t>system</a:t>
            </a:r>
            <a:endParaRPr lang="en-US" sz="2800" dirty="0">
              <a:latin typeface="Times New Roman" charset="0"/>
            </a:endParaRPr>
          </a:p>
        </p:txBody>
      </p:sp>
    </p:spTree>
    <p:extLst>
      <p:ext uri="{BB962C8B-B14F-4D97-AF65-F5344CB8AC3E}">
        <p14:creationId xmlns:p14="http://schemas.microsoft.com/office/powerpoint/2010/main" val="33955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2031" y="3124200"/>
            <a:ext cx="7847830" cy="2920809"/>
          </a:xfrm>
          <a:prstGeom prst="rect">
            <a:avLst/>
          </a:prstGeom>
        </p:spPr>
      </p:pic>
      <p:sp>
        <p:nvSpPr>
          <p:cNvPr id="5" name="Rectangle 4"/>
          <p:cNvSpPr/>
          <p:nvPr/>
        </p:nvSpPr>
        <p:spPr>
          <a:xfrm>
            <a:off x="269246" y="228600"/>
            <a:ext cx="8153400" cy="3416320"/>
          </a:xfrm>
          <a:prstGeom prst="rect">
            <a:avLst/>
          </a:prstGeom>
        </p:spPr>
        <p:txBody>
          <a:bodyPr wrap="square">
            <a:spAutoFit/>
          </a:bodyPr>
          <a:lstStyle/>
          <a:p>
            <a:r>
              <a:rPr lang="en-US" sz="2400" dirty="0">
                <a:latin typeface="Times New Roman" charset="0"/>
              </a:rPr>
              <a:t>A network circuit board called a network card provided the extension of the bus inside the computer to the network. Think of the network card like the on and off ramp from the local streets to the highway.</a:t>
            </a:r>
          </a:p>
          <a:p>
            <a:r>
              <a:rPr lang="en-US" sz="2400" dirty="0">
                <a:latin typeface="Times New Roman" charset="0"/>
              </a:rPr>
              <a:t>Cabling is the electronic highway connecting computers with the file server and the early PC networks used the same type of cable that connects your telephone to the telephone net- work. This is called twisted pair.</a:t>
            </a:r>
          </a:p>
          <a:p>
            <a:r>
              <a:rPr lang="is-IS" sz="2400" dirty="0">
                <a:latin typeface="Times New Roman" charset="0"/>
              </a:rPr>
              <a:t> </a:t>
            </a:r>
            <a:endParaRPr lang="en-US" sz="2400" dirty="0">
              <a:latin typeface="Times New Roman" charset="0"/>
            </a:endParaRPr>
          </a:p>
        </p:txBody>
      </p:sp>
    </p:spTree>
    <p:extLst>
      <p:ext uri="{BB962C8B-B14F-4D97-AF65-F5344CB8AC3E}">
        <p14:creationId xmlns:p14="http://schemas.microsoft.com/office/powerpoint/2010/main" val="78362032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180</TotalTime>
  <Words>1499</Words>
  <Application>Microsoft Macintosh PowerPoint</Application>
  <PresentationFormat>On-screen Show (4:3)</PresentationFormat>
  <Paragraphs>336</Paragraphs>
  <Slides>56</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56</vt:i4>
      </vt:variant>
    </vt:vector>
  </HeadingPairs>
  <TitlesOfParts>
    <vt:vector size="62" baseType="lpstr">
      <vt:lpstr>Times New Roman</vt:lpstr>
      <vt:lpstr>Arial</vt:lpstr>
      <vt:lpstr>Calibri</vt:lpstr>
      <vt:lpstr>Calibri Light</vt:lpstr>
      <vt:lpstr>1_Office Theme</vt:lpstr>
      <vt:lpstr>Custom Design</vt:lpstr>
      <vt:lpstr>Sending and receiving information among computers </vt:lpstr>
      <vt:lpstr>Objectives</vt:lpstr>
      <vt:lpstr>PowerPoint Presentation</vt:lpstr>
      <vt:lpstr>Tech Talk Protocol:</vt:lpstr>
      <vt:lpstr>PowerPoint Presentation</vt:lpstr>
      <vt:lpstr>Asynchronous communication:</vt:lpstr>
      <vt:lpstr>Tech Talk File server:</vt:lpstr>
      <vt:lpstr>Tech Talk Contention:</vt:lpstr>
      <vt:lpstr>PowerPoint Presentation</vt:lpstr>
      <vt:lpstr>Contents</vt:lpstr>
      <vt:lpstr>Data Communications</vt:lpstr>
      <vt:lpstr>Centralized Data Processing</vt:lpstr>
      <vt:lpstr>Distributed Data Processing</vt:lpstr>
      <vt:lpstr>Distributed Data Processing</vt:lpstr>
      <vt:lpstr>Network</vt:lpstr>
      <vt:lpstr>Basic Components</vt:lpstr>
      <vt:lpstr>Network Design</vt:lpstr>
      <vt:lpstr>Data Transmission</vt:lpstr>
      <vt:lpstr>Analog Transmission</vt:lpstr>
      <vt:lpstr>Modem</vt:lpstr>
      <vt:lpstr>Modem</vt:lpstr>
      <vt:lpstr>Types of Modems</vt:lpstr>
      <vt:lpstr>DSL Digital Subscriber Line</vt:lpstr>
      <vt:lpstr>Cable Modem</vt:lpstr>
      <vt:lpstr>Cellular Modems</vt:lpstr>
      <vt:lpstr>ISDN Integrated Services Digital Network</vt:lpstr>
      <vt:lpstr>Transmission Asynchronous and Synchronous</vt:lpstr>
      <vt:lpstr>Asynchronous Transmission</vt:lpstr>
      <vt:lpstr>Synchronous Transmission</vt:lpstr>
      <vt:lpstr>Duplex Setting</vt:lpstr>
      <vt:lpstr>Communications Media</vt:lpstr>
      <vt:lpstr>Network Cable</vt:lpstr>
      <vt:lpstr>Twisted Pair Wire Pair</vt:lpstr>
      <vt:lpstr>Coaxial Cable</vt:lpstr>
      <vt:lpstr>Fiber Optics</vt:lpstr>
      <vt:lpstr>Microwave Transmission</vt:lpstr>
      <vt:lpstr>Satellite Transmission</vt:lpstr>
      <vt:lpstr>Satellite Transmission</vt:lpstr>
      <vt:lpstr>Combination</vt:lpstr>
      <vt:lpstr>LAN Local Area Network</vt:lpstr>
      <vt:lpstr>NIC Network Interface Card</vt:lpstr>
      <vt:lpstr>Connecting LANs</vt:lpstr>
      <vt:lpstr>WAN Wide Area Network</vt:lpstr>
      <vt:lpstr>Communication Services</vt:lpstr>
      <vt:lpstr>High Capacity Digital Lines</vt:lpstr>
      <vt:lpstr>Multiplexer</vt:lpstr>
      <vt:lpstr>Organization of Resources Client/Server and File Server</vt:lpstr>
      <vt:lpstr>Organization of Resources  Client/Server and File Server</vt:lpstr>
      <vt:lpstr>Organization of Resources File Server</vt:lpstr>
      <vt:lpstr>Organization of Resources Client/Server</vt:lpstr>
      <vt:lpstr>Organization of Resources Peer-to-Peer</vt:lpstr>
      <vt:lpstr>Organization of Resources Hybrid</vt:lpstr>
      <vt:lpstr>File Transfer Software</vt:lpstr>
      <vt:lpstr>Terminal Emulation Software</vt:lpstr>
      <vt:lpstr>Office Automation Communication Applications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Roles of Networks </dc:title>
  <dc:creator>Microsoft Office User</dc:creator>
  <cp:lastModifiedBy>Microsoft Office User</cp:lastModifiedBy>
  <cp:revision>21</cp:revision>
  <dcterms:created xsi:type="dcterms:W3CDTF">2018-02-28T08:31:32Z</dcterms:created>
  <dcterms:modified xsi:type="dcterms:W3CDTF">2018-03-11T01:11:49Z</dcterms:modified>
</cp:coreProperties>
</file>